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7" r:id="rId1"/>
  </p:sldMasterIdLst>
  <p:notesMasterIdLst>
    <p:notesMasterId r:id="rId49"/>
  </p:notesMasterIdLst>
  <p:handoutMasterIdLst>
    <p:handoutMasterId r:id="rId50"/>
  </p:handoutMasterIdLst>
  <p:sldIdLst>
    <p:sldId id="533" r:id="rId2"/>
    <p:sldId id="536" r:id="rId3"/>
    <p:sldId id="614" r:id="rId4"/>
    <p:sldId id="615" r:id="rId5"/>
    <p:sldId id="613" r:id="rId6"/>
    <p:sldId id="616" r:id="rId7"/>
    <p:sldId id="617" r:id="rId8"/>
    <p:sldId id="661" r:id="rId9"/>
    <p:sldId id="669" r:id="rId10"/>
    <p:sldId id="670" r:id="rId11"/>
    <p:sldId id="671" r:id="rId12"/>
    <p:sldId id="673" r:id="rId13"/>
    <p:sldId id="674" r:id="rId14"/>
    <p:sldId id="698" r:id="rId15"/>
    <p:sldId id="710" r:id="rId16"/>
    <p:sldId id="705" r:id="rId17"/>
    <p:sldId id="706" r:id="rId18"/>
    <p:sldId id="707" r:id="rId19"/>
    <p:sldId id="708" r:id="rId20"/>
    <p:sldId id="718" r:id="rId21"/>
    <p:sldId id="723" r:id="rId22"/>
    <p:sldId id="725" r:id="rId23"/>
    <p:sldId id="745" r:id="rId24"/>
    <p:sldId id="728" r:id="rId25"/>
    <p:sldId id="729" r:id="rId26"/>
    <p:sldId id="730" r:id="rId27"/>
    <p:sldId id="731" r:id="rId28"/>
    <p:sldId id="700" r:id="rId29"/>
    <p:sldId id="716" r:id="rId30"/>
    <p:sldId id="703" r:id="rId31"/>
    <p:sldId id="704" r:id="rId32"/>
    <p:sldId id="755" r:id="rId33"/>
    <p:sldId id="746" r:id="rId34"/>
    <p:sldId id="747" r:id="rId35"/>
    <p:sldId id="748" r:id="rId36"/>
    <p:sldId id="749" r:id="rId37"/>
    <p:sldId id="750" r:id="rId38"/>
    <p:sldId id="751" r:id="rId39"/>
    <p:sldId id="752" r:id="rId40"/>
    <p:sldId id="762" r:id="rId41"/>
    <p:sldId id="756" r:id="rId42"/>
    <p:sldId id="757" r:id="rId43"/>
    <p:sldId id="758" r:id="rId44"/>
    <p:sldId id="759" r:id="rId45"/>
    <p:sldId id="760" r:id="rId46"/>
    <p:sldId id="761" r:id="rId47"/>
    <p:sldId id="639" r:id="rId48"/>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339A"/>
    <a:srgbClr val="006600"/>
    <a:srgbClr val="339933"/>
    <a:srgbClr val="00CC00"/>
    <a:srgbClr val="63636F"/>
    <a:srgbClr val="009900"/>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25E5076-3810-47DD-B79F-674D7AD40C01}" styleName="濃色スタイル 1 - アクセント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426" autoAdjust="0"/>
    <p:restoredTop sz="97909" autoAdjust="0"/>
  </p:normalViewPr>
  <p:slideViewPr>
    <p:cSldViewPr snapToGrid="0">
      <p:cViewPr>
        <p:scale>
          <a:sx n="66" d="100"/>
          <a:sy n="66" d="100"/>
        </p:scale>
        <p:origin x="-1272" y="-168"/>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36" d="100"/>
          <a:sy n="36" d="100"/>
        </p:scale>
        <p:origin x="-2395" y="-8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9746"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25" tIns="45713" rIns="91425" bIns="45713" numCol="1" anchor="t" anchorCtr="0" compatLnSpc="1">
            <a:prstTxWarp prst="textNoShape">
              <a:avLst/>
            </a:prstTxWarp>
          </a:bodyPr>
          <a:lstStyle>
            <a:lvl1pPr>
              <a:defRPr sz="1200">
                <a:latin typeface="Arial" charset="0"/>
                <a:ea typeface="ＭＳ Ｐゴシック" pitchFamily="50" charset="-128"/>
              </a:defRPr>
            </a:lvl1pPr>
          </a:lstStyle>
          <a:p>
            <a:pPr>
              <a:defRPr/>
            </a:pPr>
            <a:endParaRPr lang="en-US" altLang="ja-JP"/>
          </a:p>
        </p:txBody>
      </p:sp>
      <p:sp>
        <p:nvSpPr>
          <p:cNvPr id="159747"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25" tIns="45713" rIns="91425" bIns="45713" numCol="1" anchor="t" anchorCtr="0" compatLnSpc="1">
            <a:prstTxWarp prst="textNoShape">
              <a:avLst/>
            </a:prstTxWarp>
          </a:bodyPr>
          <a:lstStyle>
            <a:lvl1pPr algn="r">
              <a:defRPr sz="1200">
                <a:latin typeface="Arial" charset="0"/>
                <a:ea typeface="ＭＳ Ｐゴシック" pitchFamily="50" charset="-128"/>
              </a:defRPr>
            </a:lvl1pPr>
          </a:lstStyle>
          <a:p>
            <a:pPr>
              <a:defRPr/>
            </a:pPr>
            <a:endParaRPr lang="en-US" altLang="ja-JP"/>
          </a:p>
        </p:txBody>
      </p:sp>
      <p:sp>
        <p:nvSpPr>
          <p:cNvPr id="159748"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25" tIns="45713" rIns="91425" bIns="45713" numCol="1" anchor="b" anchorCtr="0" compatLnSpc="1">
            <a:prstTxWarp prst="textNoShape">
              <a:avLst/>
            </a:prstTxWarp>
          </a:bodyPr>
          <a:lstStyle>
            <a:lvl1pPr>
              <a:defRPr sz="1200">
                <a:latin typeface="Arial" charset="0"/>
                <a:ea typeface="ＭＳ Ｐゴシック" pitchFamily="50" charset="-128"/>
              </a:defRPr>
            </a:lvl1pPr>
          </a:lstStyle>
          <a:p>
            <a:pPr>
              <a:defRPr/>
            </a:pPr>
            <a:endParaRPr lang="en-US" altLang="ja-JP"/>
          </a:p>
        </p:txBody>
      </p:sp>
      <p:sp>
        <p:nvSpPr>
          <p:cNvPr id="159749"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25" tIns="45713" rIns="91425" bIns="45713" numCol="1" anchor="b" anchorCtr="0" compatLnSpc="1">
            <a:prstTxWarp prst="textNoShape">
              <a:avLst/>
            </a:prstTxWarp>
          </a:bodyPr>
          <a:lstStyle>
            <a:lvl1pPr algn="r">
              <a:defRPr sz="1200">
                <a:latin typeface="Arial" charset="0"/>
                <a:ea typeface="ＭＳ Ｐゴシック" pitchFamily="50" charset="-128"/>
              </a:defRPr>
            </a:lvl1pPr>
          </a:lstStyle>
          <a:p>
            <a:pPr>
              <a:defRPr/>
            </a:pPr>
            <a:fld id="{16E46975-BBD6-485D-8100-C8FA124E3169}" type="slidenum">
              <a:rPr lang="en-US" altLang="ja-JP"/>
              <a:pPr>
                <a:defRPr/>
              </a:pPr>
              <a:t>‹#›</a:t>
            </a:fld>
            <a:endParaRPr lang="en-US" altLang="ja-JP"/>
          </a:p>
        </p:txBody>
      </p:sp>
    </p:spTree>
    <p:extLst>
      <p:ext uri="{BB962C8B-B14F-4D97-AF65-F5344CB8AC3E}">
        <p14:creationId xmlns:p14="http://schemas.microsoft.com/office/powerpoint/2010/main" val="209615584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25" tIns="45713" rIns="91425" bIns="45713" numCol="1" anchor="t" anchorCtr="0" compatLnSpc="1">
            <a:prstTxWarp prst="textNoShape">
              <a:avLst/>
            </a:prstTxWarp>
          </a:bodyPr>
          <a:lstStyle>
            <a:lvl1pPr>
              <a:defRPr sz="1200">
                <a:latin typeface="Arial" charset="0"/>
                <a:ea typeface="ＭＳ Ｐゴシック" pitchFamily="50" charset="-128"/>
              </a:defRPr>
            </a:lvl1pPr>
          </a:lstStyle>
          <a:p>
            <a:pPr>
              <a:defRPr/>
            </a:pPr>
            <a:endParaRPr lang="en-US" altLang="ja-JP"/>
          </a:p>
        </p:txBody>
      </p:sp>
      <p:sp>
        <p:nvSpPr>
          <p:cNvPr id="26627"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25" tIns="45713" rIns="91425" bIns="45713" numCol="1" anchor="t" anchorCtr="0" compatLnSpc="1">
            <a:prstTxWarp prst="textNoShape">
              <a:avLst/>
            </a:prstTxWarp>
          </a:bodyPr>
          <a:lstStyle>
            <a:lvl1pPr algn="r">
              <a:defRPr sz="1200">
                <a:latin typeface="Arial" charset="0"/>
                <a:ea typeface="ＭＳ Ｐゴシック" pitchFamily="50" charset="-128"/>
              </a:defRPr>
            </a:lvl1pPr>
          </a:lstStyle>
          <a:p>
            <a:pPr>
              <a:defRPr/>
            </a:pPr>
            <a:endParaRPr lang="en-US" altLang="ja-JP"/>
          </a:p>
        </p:txBody>
      </p:sp>
      <p:sp>
        <p:nvSpPr>
          <p:cNvPr id="91140" name="Rectangle 4"/>
          <p:cNvSpPr>
            <a:spLocks noGrp="1" noRot="1" noChangeAspect="1" noChangeArrowheads="1" noTextEdit="1"/>
          </p:cNvSpPr>
          <p:nvPr>
            <p:ph type="sldImg" idx="2"/>
          </p:nvPr>
        </p:nvSpPr>
        <p:spPr bwMode="auto">
          <a:xfrm>
            <a:off x="696913" y="739775"/>
            <a:ext cx="5343525"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9"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25" tIns="45713" rIns="91425" bIns="45713"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26630"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25" tIns="45713" rIns="91425" bIns="45713" numCol="1" anchor="b" anchorCtr="0" compatLnSpc="1">
            <a:prstTxWarp prst="textNoShape">
              <a:avLst/>
            </a:prstTxWarp>
          </a:bodyPr>
          <a:lstStyle>
            <a:lvl1pPr>
              <a:defRPr sz="1200">
                <a:latin typeface="Arial" charset="0"/>
                <a:ea typeface="ＭＳ Ｐゴシック" pitchFamily="50" charset="-128"/>
              </a:defRPr>
            </a:lvl1pPr>
          </a:lstStyle>
          <a:p>
            <a:pPr>
              <a:defRPr/>
            </a:pPr>
            <a:endParaRPr lang="en-US" altLang="ja-JP"/>
          </a:p>
        </p:txBody>
      </p:sp>
      <p:sp>
        <p:nvSpPr>
          <p:cNvPr id="26631"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25" tIns="45713" rIns="91425" bIns="45713" numCol="1" anchor="b" anchorCtr="0" compatLnSpc="1">
            <a:prstTxWarp prst="textNoShape">
              <a:avLst/>
            </a:prstTxWarp>
          </a:bodyPr>
          <a:lstStyle>
            <a:lvl1pPr algn="r">
              <a:defRPr sz="1200">
                <a:latin typeface="Arial" charset="0"/>
                <a:ea typeface="ＭＳ Ｐゴシック" pitchFamily="50" charset="-128"/>
              </a:defRPr>
            </a:lvl1pPr>
          </a:lstStyle>
          <a:p>
            <a:pPr>
              <a:defRPr/>
            </a:pPr>
            <a:fld id="{3530143D-9539-4F21-BD9D-09760F7B8078}" type="slidenum">
              <a:rPr lang="en-US" altLang="ja-JP"/>
              <a:pPr>
                <a:defRPr/>
              </a:pPr>
              <a:t>‹#›</a:t>
            </a:fld>
            <a:endParaRPr lang="en-US" altLang="ja-JP"/>
          </a:p>
        </p:txBody>
      </p:sp>
    </p:spTree>
    <p:extLst>
      <p:ext uri="{BB962C8B-B14F-4D97-AF65-F5344CB8AC3E}">
        <p14:creationId xmlns:p14="http://schemas.microsoft.com/office/powerpoint/2010/main" val="4286715992"/>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スライド イメージ プレースホルダ 1"/>
          <p:cNvSpPr>
            <a:spLocks noGrp="1" noRot="1" noChangeAspect="1" noTextEdit="1"/>
          </p:cNvSpPr>
          <p:nvPr>
            <p:ph type="sldImg"/>
          </p:nvPr>
        </p:nvSpPr>
        <p:spPr>
          <a:ln/>
        </p:spPr>
      </p:sp>
      <p:sp>
        <p:nvSpPr>
          <p:cNvPr id="9216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7C91157-98B8-4E86-8F81-250F8318E16E}" type="slidenum">
              <a:rPr kumimoji="1" lang="ja-JP" altLang="en-US" smtClean="0"/>
              <a:t>16</a:t>
            </a:fld>
            <a:endParaRPr kumimoji="1" lang="ja-JP" altLang="en-US"/>
          </a:p>
        </p:txBody>
      </p:sp>
    </p:spTree>
    <p:extLst>
      <p:ext uri="{BB962C8B-B14F-4D97-AF65-F5344CB8AC3E}">
        <p14:creationId xmlns:p14="http://schemas.microsoft.com/office/powerpoint/2010/main" val="4432991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スライド イメージ プレースホルダー 1"/>
          <p:cNvSpPr>
            <a:spLocks noGrp="1" noRot="1" noChangeAspect="1" noTextEdit="1"/>
          </p:cNvSpPr>
          <p:nvPr>
            <p:ph type="sldImg"/>
          </p:nvPr>
        </p:nvSpPr>
        <p:spPr>
          <a:ln/>
        </p:spPr>
      </p:sp>
      <p:sp>
        <p:nvSpPr>
          <p:cNvPr id="94211"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スライド イメージ プレースホルダー 1"/>
          <p:cNvSpPr>
            <a:spLocks noGrp="1" noRot="1" noChangeAspect="1" noTextEdit="1"/>
          </p:cNvSpPr>
          <p:nvPr>
            <p:ph type="sldImg"/>
          </p:nvPr>
        </p:nvSpPr>
        <p:spPr>
          <a:ln/>
        </p:spPr>
      </p:sp>
      <p:sp>
        <p:nvSpPr>
          <p:cNvPr id="94211"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スライド イメージ プレースホルダー 1"/>
          <p:cNvSpPr>
            <a:spLocks noGrp="1" noRot="1" noChangeAspect="1" noTextEdit="1"/>
          </p:cNvSpPr>
          <p:nvPr>
            <p:ph type="sldImg"/>
          </p:nvPr>
        </p:nvSpPr>
        <p:spPr>
          <a:ln/>
        </p:spPr>
      </p:sp>
      <p:sp>
        <p:nvSpPr>
          <p:cNvPr id="94211"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スライド イメージ プレースホルダー 1"/>
          <p:cNvSpPr>
            <a:spLocks noGrp="1" noRot="1" noChangeAspect="1" noTextEdit="1"/>
          </p:cNvSpPr>
          <p:nvPr>
            <p:ph type="sldImg"/>
          </p:nvPr>
        </p:nvSpPr>
        <p:spPr>
          <a:ln/>
        </p:spPr>
      </p:sp>
      <p:sp>
        <p:nvSpPr>
          <p:cNvPr id="94211"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スライド イメージ プレースホルダー 1"/>
          <p:cNvSpPr>
            <a:spLocks noGrp="1" noRot="1" noChangeAspect="1" noTextEdit="1"/>
          </p:cNvSpPr>
          <p:nvPr>
            <p:ph type="sldImg"/>
          </p:nvPr>
        </p:nvSpPr>
        <p:spPr>
          <a:ln/>
        </p:spPr>
      </p:sp>
      <p:sp>
        <p:nvSpPr>
          <p:cNvPr id="94211"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95325" y="739775"/>
            <a:ext cx="5345113" cy="37004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45EF55C-C7B6-4516-BC6A-1BD49FD2057A}" type="slidenum">
              <a:rPr kumimoji="1" lang="ja-JP" altLang="en-US" smtClean="0"/>
              <a:t>42</a:t>
            </a:fld>
            <a:endParaRPr kumimoji="1" lang="ja-JP" altLang="en-US"/>
          </a:p>
        </p:txBody>
      </p:sp>
    </p:spTree>
    <p:extLst>
      <p:ext uri="{BB962C8B-B14F-4D97-AF65-F5344CB8AC3E}">
        <p14:creationId xmlns:p14="http://schemas.microsoft.com/office/powerpoint/2010/main" val="28542851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95325" y="739775"/>
            <a:ext cx="5345113" cy="37004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45EF55C-C7B6-4516-BC6A-1BD49FD2057A}" type="slidenum">
              <a:rPr kumimoji="1" lang="ja-JP" altLang="en-US" smtClean="0"/>
              <a:t>43</a:t>
            </a:fld>
            <a:endParaRPr kumimoji="1" lang="ja-JP" altLang="en-US"/>
          </a:p>
        </p:txBody>
      </p:sp>
    </p:spTree>
    <p:extLst>
      <p:ext uri="{BB962C8B-B14F-4D97-AF65-F5344CB8AC3E}">
        <p14:creationId xmlns:p14="http://schemas.microsoft.com/office/powerpoint/2010/main" val="28542851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95325" y="739775"/>
            <a:ext cx="5345113" cy="37004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45EF55C-C7B6-4516-BC6A-1BD49FD2057A}" type="slidenum">
              <a:rPr kumimoji="1" lang="ja-JP" altLang="en-US" smtClean="0"/>
              <a:t>44</a:t>
            </a:fld>
            <a:endParaRPr kumimoji="1" lang="ja-JP" altLang="en-US"/>
          </a:p>
        </p:txBody>
      </p:sp>
    </p:spTree>
    <p:extLst>
      <p:ext uri="{BB962C8B-B14F-4D97-AF65-F5344CB8AC3E}">
        <p14:creationId xmlns:p14="http://schemas.microsoft.com/office/powerpoint/2010/main" val="28542851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95325" y="739775"/>
            <a:ext cx="5345113" cy="37004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45EF55C-C7B6-4516-BC6A-1BD49FD2057A}" type="slidenum">
              <a:rPr kumimoji="1" lang="ja-JP" altLang="en-US" smtClean="0"/>
              <a:t>45</a:t>
            </a:fld>
            <a:endParaRPr kumimoji="1" lang="ja-JP" altLang="en-US"/>
          </a:p>
        </p:txBody>
      </p:sp>
    </p:spTree>
    <p:extLst>
      <p:ext uri="{BB962C8B-B14F-4D97-AF65-F5344CB8AC3E}">
        <p14:creationId xmlns:p14="http://schemas.microsoft.com/office/powerpoint/2010/main" val="28542851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fld id="{05D32458-8CBE-4702-A5E7-846158313497}" type="slidenum">
              <a:rPr lang="en-US" altLang="ja-JP" smtClean="0"/>
              <a:pPr eaLnBrk="1" hangingPunct="1"/>
              <a:t>3</a:t>
            </a:fld>
            <a:endParaRPr lang="en-US" altLang="ja-JP" smtClean="0"/>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mtClean="0">
                <a:latin typeface="Arial" pitchFamily="34" charset="0"/>
              </a:rPr>
              <a:t>老人福祉法第</a:t>
            </a:r>
            <a:r>
              <a:rPr lang="en-US" altLang="ja-JP" smtClean="0">
                <a:latin typeface="Arial" pitchFamily="34" charset="0"/>
              </a:rPr>
              <a:t>26</a:t>
            </a:r>
            <a:r>
              <a:rPr lang="ja-JP" altLang="en-US" smtClean="0">
                <a:latin typeface="Arial" pitchFamily="34" charset="0"/>
              </a:rPr>
              <a:t>条の６</a:t>
            </a:r>
          </a:p>
          <a:p>
            <a:r>
              <a:rPr lang="ja-JP" altLang="en-US" smtClean="0">
                <a:latin typeface="Arial" pitchFamily="34" charset="0"/>
              </a:rPr>
              <a:t>老人福祉法第５条の２</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95325" y="739775"/>
            <a:ext cx="5345113" cy="37004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45EF55C-C7B6-4516-BC6A-1BD49FD2057A}" type="slidenum">
              <a:rPr kumimoji="1" lang="ja-JP" altLang="en-US" smtClean="0"/>
              <a:t>46</a:t>
            </a:fld>
            <a:endParaRPr kumimoji="1" lang="ja-JP" altLang="en-US"/>
          </a:p>
        </p:txBody>
      </p:sp>
    </p:spTree>
    <p:extLst>
      <p:ext uri="{BB962C8B-B14F-4D97-AF65-F5344CB8AC3E}">
        <p14:creationId xmlns:p14="http://schemas.microsoft.com/office/powerpoint/2010/main" val="28542851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スライド イメージ プレースホルダ 1"/>
          <p:cNvSpPr>
            <a:spLocks noGrp="1" noRot="1" noChangeAspect="1" noTextEdit="1"/>
          </p:cNvSpPr>
          <p:nvPr>
            <p:ph type="sldImg"/>
          </p:nvPr>
        </p:nvSpPr>
        <p:spPr>
          <a:ln/>
        </p:spPr>
      </p:sp>
      <p:sp>
        <p:nvSpPr>
          <p:cNvPr id="9216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fld id="{6926AAD6-78B6-400D-8FA9-DBFEE09F312C}" type="slidenum">
              <a:rPr lang="en-US" altLang="ja-JP" smtClean="0"/>
              <a:pPr eaLnBrk="1" hangingPunct="1"/>
              <a:t>4</a:t>
            </a:fld>
            <a:endParaRPr lang="en-US" altLang="ja-JP" smtClean="0"/>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smtClean="0">
                <a:latin typeface="Arial" pitchFamily="34" charset="0"/>
              </a:rPr>
              <a:t>老人福祉法第</a:t>
            </a:r>
            <a:r>
              <a:rPr lang="en-US" altLang="ja-JP" smtClean="0">
                <a:latin typeface="Arial" pitchFamily="34" charset="0"/>
              </a:rPr>
              <a:t>26</a:t>
            </a:r>
            <a:r>
              <a:rPr lang="ja-JP" altLang="en-US" smtClean="0">
                <a:latin typeface="Arial" pitchFamily="34" charset="0"/>
              </a:rPr>
              <a:t>条の６</a:t>
            </a:r>
          </a:p>
          <a:p>
            <a:r>
              <a:rPr lang="ja-JP" altLang="en-US" smtClean="0">
                <a:latin typeface="Arial" pitchFamily="34" charset="0"/>
              </a:rPr>
              <a:t>老人福祉法第５条の２</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スライド イメージ プレースホルダー 1"/>
          <p:cNvSpPr>
            <a:spLocks noGrp="1" noRot="1" noChangeAspect="1" noTextEdit="1"/>
          </p:cNvSpPr>
          <p:nvPr>
            <p:ph type="sldImg"/>
          </p:nvPr>
        </p:nvSpPr>
        <p:spPr>
          <a:ln/>
        </p:spPr>
      </p:sp>
      <p:sp>
        <p:nvSpPr>
          <p:cNvPr id="94211"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スライド イメージ プレースホルダー 1"/>
          <p:cNvSpPr>
            <a:spLocks noGrp="1" noRot="1" noChangeAspect="1" noTextEdit="1"/>
          </p:cNvSpPr>
          <p:nvPr>
            <p:ph type="sldImg"/>
          </p:nvPr>
        </p:nvSpPr>
        <p:spPr>
          <a:ln/>
        </p:spPr>
      </p:sp>
      <p:sp>
        <p:nvSpPr>
          <p:cNvPr id="94211"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スライド イメージ プレースホルダー 1"/>
          <p:cNvSpPr>
            <a:spLocks noGrp="1" noRot="1" noChangeAspect="1" noTextEdit="1"/>
          </p:cNvSpPr>
          <p:nvPr>
            <p:ph type="sldImg"/>
          </p:nvPr>
        </p:nvSpPr>
        <p:spPr>
          <a:ln/>
        </p:spPr>
      </p:sp>
      <p:sp>
        <p:nvSpPr>
          <p:cNvPr id="94211"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スライド イメージ プレースホルダー 1"/>
          <p:cNvSpPr>
            <a:spLocks noGrp="1" noRot="1" noChangeAspect="1" noTextEdit="1"/>
          </p:cNvSpPr>
          <p:nvPr>
            <p:ph type="sldImg"/>
          </p:nvPr>
        </p:nvSpPr>
        <p:spPr>
          <a:ln/>
        </p:spPr>
      </p:sp>
      <p:sp>
        <p:nvSpPr>
          <p:cNvPr id="94211"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スライド イメージ プレースホルダー 1"/>
          <p:cNvSpPr>
            <a:spLocks noGrp="1" noRot="1" noChangeAspect="1" noTextEdit="1"/>
          </p:cNvSpPr>
          <p:nvPr>
            <p:ph type="sldImg"/>
          </p:nvPr>
        </p:nvSpPr>
        <p:spPr>
          <a:ln/>
        </p:spPr>
      </p:sp>
      <p:sp>
        <p:nvSpPr>
          <p:cNvPr id="94211"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95325" y="739775"/>
            <a:ext cx="5345113" cy="37004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066DC88-9EB1-41B7-B039-AF8184C980C0}" type="slidenum">
              <a:rPr lang="ja-JP" altLang="en-US" smtClean="0">
                <a:solidFill>
                  <a:prstClr val="black"/>
                </a:solidFill>
              </a:rPr>
              <a:pPr/>
              <a:t>15</a:t>
            </a:fld>
            <a:endParaRPr lang="ja-JP" altLang="en-US">
              <a:solidFill>
                <a:prstClr val="black"/>
              </a:solidFill>
            </a:endParaRPr>
          </a:p>
        </p:txBody>
      </p:sp>
    </p:spTree>
    <p:extLst>
      <p:ext uri="{BB962C8B-B14F-4D97-AF65-F5344CB8AC3E}">
        <p14:creationId xmlns:p14="http://schemas.microsoft.com/office/powerpoint/2010/main" val="194447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a:xfrm>
            <a:off x="495300" y="6356350"/>
            <a:ext cx="2311400" cy="365125"/>
          </a:xfrm>
          <a:prstGeom prst="rect">
            <a:avLst/>
          </a:prstGeom>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0E2B7587-9EA8-405D-A843-D72E5255E231}" type="slidenum">
              <a:rPr lang="en-US" altLang="ja-JP"/>
              <a:pPr>
                <a:defRPr/>
              </a:pPr>
              <a:t>‹#›</a:t>
            </a:fld>
            <a:endParaRPr lang="en-US" altLang="ja-JP"/>
          </a:p>
        </p:txBody>
      </p:sp>
    </p:spTree>
    <p:extLst>
      <p:ext uri="{BB962C8B-B14F-4D97-AF65-F5344CB8AC3E}">
        <p14:creationId xmlns:p14="http://schemas.microsoft.com/office/powerpoint/2010/main" val="26297693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a:xfrm>
            <a:off x="495300" y="6356350"/>
            <a:ext cx="2311400" cy="365125"/>
          </a:xfrm>
          <a:prstGeom prst="rect">
            <a:avLst/>
          </a:prstGeom>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37873CE9-3779-4051-88D6-D862EFE2D0B6}" type="slidenum">
              <a:rPr lang="en-US" altLang="ja-JP"/>
              <a:pPr>
                <a:defRPr/>
              </a:pPr>
              <a:t>‹#›</a:t>
            </a:fld>
            <a:endParaRPr lang="en-US" altLang="ja-JP"/>
          </a:p>
        </p:txBody>
      </p:sp>
    </p:spTree>
    <p:extLst>
      <p:ext uri="{BB962C8B-B14F-4D97-AF65-F5344CB8AC3E}">
        <p14:creationId xmlns:p14="http://schemas.microsoft.com/office/powerpoint/2010/main" val="4142752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41"/>
            <a:ext cx="2414588"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36576" y="274641"/>
            <a:ext cx="7078663"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a:xfrm>
            <a:off x="495300" y="6356350"/>
            <a:ext cx="2311400" cy="365125"/>
          </a:xfrm>
          <a:prstGeom prst="rect">
            <a:avLst/>
          </a:prstGeom>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6F7861EE-72C4-4747-8E03-55C66A1290F9}" type="slidenum">
              <a:rPr lang="en-US" altLang="ja-JP"/>
              <a:pPr>
                <a:defRPr/>
              </a:pPr>
              <a:t>‹#›</a:t>
            </a:fld>
            <a:endParaRPr lang="en-US" altLang="ja-JP"/>
          </a:p>
        </p:txBody>
      </p:sp>
    </p:spTree>
    <p:extLst>
      <p:ext uri="{BB962C8B-B14F-4D97-AF65-F5344CB8AC3E}">
        <p14:creationId xmlns:p14="http://schemas.microsoft.com/office/powerpoint/2010/main" val="2372941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a:xfrm>
            <a:off x="495300" y="6356350"/>
            <a:ext cx="2311400" cy="365125"/>
          </a:xfrm>
          <a:prstGeom prst="rect">
            <a:avLst/>
          </a:prstGeom>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0477E316-C4FF-4EF4-9929-DFA718D97369}" type="slidenum">
              <a:rPr lang="en-US" altLang="ja-JP"/>
              <a:pPr>
                <a:defRPr/>
              </a:pPr>
              <a:t>‹#›</a:t>
            </a:fld>
            <a:endParaRPr lang="en-US" altLang="ja-JP"/>
          </a:p>
        </p:txBody>
      </p:sp>
    </p:spTree>
    <p:extLst>
      <p:ext uri="{BB962C8B-B14F-4D97-AF65-F5344CB8AC3E}">
        <p14:creationId xmlns:p14="http://schemas.microsoft.com/office/powerpoint/2010/main" val="37233766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a:xfrm>
            <a:off x="495300" y="6356350"/>
            <a:ext cx="2311400" cy="365125"/>
          </a:xfrm>
          <a:prstGeom prst="rect">
            <a:avLst/>
          </a:prstGeom>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5FD95875-776D-4F5E-A5A2-53886E66DB1F}" type="slidenum">
              <a:rPr lang="en-US" altLang="ja-JP"/>
              <a:pPr>
                <a:defRPr/>
              </a:pPr>
              <a:t>‹#›</a:t>
            </a:fld>
            <a:endParaRPr lang="en-US" altLang="ja-JP"/>
          </a:p>
        </p:txBody>
      </p:sp>
    </p:spTree>
    <p:extLst>
      <p:ext uri="{BB962C8B-B14F-4D97-AF65-F5344CB8AC3E}">
        <p14:creationId xmlns:p14="http://schemas.microsoft.com/office/powerpoint/2010/main" val="3882017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36575" y="1600203"/>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448300" y="1600203"/>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a:xfrm>
            <a:off x="495300" y="6356350"/>
            <a:ext cx="2311400" cy="365125"/>
          </a:xfrm>
          <a:prstGeom prst="rect">
            <a:avLst/>
          </a:prstGeom>
        </p:spPr>
        <p:txBody>
          <a:bodyPr/>
          <a:lstStyle>
            <a:lvl1pPr>
              <a:defRPr/>
            </a:lvl1pPr>
          </a:lstStyle>
          <a:p>
            <a:pPr>
              <a:defRPr/>
            </a:pPr>
            <a:endParaRPr lang="en-US" altLang="ja-JP"/>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p:cNvSpPr>
            <a:spLocks noGrp="1"/>
          </p:cNvSpPr>
          <p:nvPr>
            <p:ph type="sldNum" sz="quarter" idx="12"/>
          </p:nvPr>
        </p:nvSpPr>
        <p:spPr/>
        <p:txBody>
          <a:bodyPr/>
          <a:lstStyle>
            <a:lvl1pPr>
              <a:defRPr/>
            </a:lvl1pPr>
          </a:lstStyle>
          <a:p>
            <a:pPr>
              <a:defRPr/>
            </a:pPr>
            <a:fld id="{2916A1A9-F72E-4E32-B4AD-70E9B926C042}" type="slidenum">
              <a:rPr lang="en-US" altLang="ja-JP"/>
              <a:pPr>
                <a:defRPr/>
              </a:pPr>
              <a:t>‹#›</a:t>
            </a:fld>
            <a:endParaRPr lang="en-US" altLang="ja-JP"/>
          </a:p>
        </p:txBody>
      </p:sp>
    </p:spTree>
    <p:extLst>
      <p:ext uri="{BB962C8B-B14F-4D97-AF65-F5344CB8AC3E}">
        <p14:creationId xmlns:p14="http://schemas.microsoft.com/office/powerpoint/2010/main" val="987536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a:xfrm>
            <a:off x="495300" y="6356350"/>
            <a:ext cx="2311400" cy="365125"/>
          </a:xfrm>
          <a:prstGeom prst="rect">
            <a:avLst/>
          </a:prstGeom>
        </p:spPr>
        <p:txBody>
          <a:bodyPr/>
          <a:lstStyle>
            <a:lvl1pPr>
              <a:defRPr/>
            </a:lvl1pPr>
          </a:lstStyle>
          <a:p>
            <a:pPr>
              <a:defRPr/>
            </a:pPr>
            <a:endParaRPr lang="en-US" altLang="ja-JP"/>
          </a:p>
        </p:txBody>
      </p:sp>
      <p:sp>
        <p:nvSpPr>
          <p:cNvPr id="8"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 5"/>
          <p:cNvSpPr>
            <a:spLocks noGrp="1"/>
          </p:cNvSpPr>
          <p:nvPr>
            <p:ph type="sldNum" sz="quarter" idx="12"/>
          </p:nvPr>
        </p:nvSpPr>
        <p:spPr/>
        <p:txBody>
          <a:bodyPr/>
          <a:lstStyle>
            <a:lvl1pPr>
              <a:defRPr/>
            </a:lvl1pPr>
          </a:lstStyle>
          <a:p>
            <a:pPr>
              <a:defRPr/>
            </a:pPr>
            <a:fld id="{C2F52ADB-8A64-4C06-90FF-6361C06ADA96}" type="slidenum">
              <a:rPr lang="en-US" altLang="ja-JP"/>
              <a:pPr>
                <a:defRPr/>
              </a:pPr>
              <a:t>‹#›</a:t>
            </a:fld>
            <a:endParaRPr lang="en-US" altLang="ja-JP"/>
          </a:p>
        </p:txBody>
      </p:sp>
    </p:spTree>
    <p:extLst>
      <p:ext uri="{BB962C8B-B14F-4D97-AF65-F5344CB8AC3E}">
        <p14:creationId xmlns:p14="http://schemas.microsoft.com/office/powerpoint/2010/main" val="3299385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a:xfrm>
            <a:off x="495300" y="6356350"/>
            <a:ext cx="2311400" cy="365125"/>
          </a:xfrm>
          <a:prstGeom prst="rect">
            <a:avLst/>
          </a:prstGeom>
        </p:spPr>
        <p:txBody>
          <a:bodyPr/>
          <a:lstStyle>
            <a:lvl1pPr>
              <a:defRPr/>
            </a:lvl1pPr>
          </a:lstStyle>
          <a:p>
            <a:pPr>
              <a:defRPr/>
            </a:pPr>
            <a:endParaRPr lang="en-US" altLang="ja-JP"/>
          </a:p>
        </p:txBody>
      </p:sp>
      <p:sp>
        <p:nvSpPr>
          <p:cNvPr id="4"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5" name="スライド番号プレースホルダ 5"/>
          <p:cNvSpPr>
            <a:spLocks noGrp="1"/>
          </p:cNvSpPr>
          <p:nvPr>
            <p:ph type="sldNum" sz="quarter" idx="12"/>
          </p:nvPr>
        </p:nvSpPr>
        <p:spPr/>
        <p:txBody>
          <a:bodyPr/>
          <a:lstStyle>
            <a:lvl1pPr>
              <a:defRPr/>
            </a:lvl1pPr>
          </a:lstStyle>
          <a:p>
            <a:pPr>
              <a:defRPr/>
            </a:pPr>
            <a:fld id="{72EE732D-DCB6-4DBE-865E-3F6F6A34C455}" type="slidenum">
              <a:rPr lang="en-US" altLang="ja-JP"/>
              <a:pPr>
                <a:defRPr/>
              </a:pPr>
              <a:t>‹#›</a:t>
            </a:fld>
            <a:endParaRPr lang="en-US" altLang="ja-JP"/>
          </a:p>
        </p:txBody>
      </p:sp>
    </p:spTree>
    <p:extLst>
      <p:ext uri="{BB962C8B-B14F-4D97-AF65-F5344CB8AC3E}">
        <p14:creationId xmlns:p14="http://schemas.microsoft.com/office/powerpoint/2010/main" val="430175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a:xfrm>
            <a:off x="495300" y="6356350"/>
            <a:ext cx="2311400" cy="365125"/>
          </a:xfrm>
          <a:prstGeom prst="rect">
            <a:avLst/>
          </a:prstGeom>
        </p:spPr>
        <p:txBody>
          <a:bodyPr/>
          <a:lstStyle>
            <a:lvl1pPr>
              <a:defRPr/>
            </a:lvl1pPr>
          </a:lstStyle>
          <a:p>
            <a:pPr>
              <a:defRPr/>
            </a:pPr>
            <a:endParaRPr lang="en-US" altLang="ja-JP"/>
          </a:p>
        </p:txBody>
      </p:sp>
      <p:sp>
        <p:nvSpPr>
          <p:cNvPr id="3"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4" name="スライド番号プレースホルダ 5"/>
          <p:cNvSpPr>
            <a:spLocks noGrp="1"/>
          </p:cNvSpPr>
          <p:nvPr>
            <p:ph type="sldNum" sz="quarter" idx="12"/>
          </p:nvPr>
        </p:nvSpPr>
        <p:spPr/>
        <p:txBody>
          <a:bodyPr/>
          <a:lstStyle>
            <a:lvl1pPr>
              <a:defRPr/>
            </a:lvl1pPr>
          </a:lstStyle>
          <a:p>
            <a:pPr>
              <a:defRPr/>
            </a:pPr>
            <a:fld id="{399521DE-204B-4CA5-A4FF-4873819A10D6}" type="slidenum">
              <a:rPr lang="en-US" altLang="ja-JP"/>
              <a:pPr>
                <a:defRPr/>
              </a:pPr>
              <a:t>‹#›</a:t>
            </a:fld>
            <a:endParaRPr lang="en-US" altLang="ja-JP"/>
          </a:p>
        </p:txBody>
      </p:sp>
    </p:spTree>
    <p:extLst>
      <p:ext uri="{BB962C8B-B14F-4D97-AF65-F5344CB8AC3E}">
        <p14:creationId xmlns:p14="http://schemas.microsoft.com/office/powerpoint/2010/main" val="410354718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a:xfrm>
            <a:off x="495300" y="6356350"/>
            <a:ext cx="2311400" cy="365125"/>
          </a:xfrm>
          <a:prstGeom prst="rect">
            <a:avLst/>
          </a:prstGeom>
        </p:spPr>
        <p:txBody>
          <a:bodyPr/>
          <a:lstStyle>
            <a:lvl1pPr>
              <a:defRPr/>
            </a:lvl1pPr>
          </a:lstStyle>
          <a:p>
            <a:pPr>
              <a:defRPr/>
            </a:pPr>
            <a:endParaRPr lang="en-US" altLang="ja-JP"/>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p:cNvSpPr>
            <a:spLocks noGrp="1"/>
          </p:cNvSpPr>
          <p:nvPr>
            <p:ph type="sldNum" sz="quarter" idx="12"/>
          </p:nvPr>
        </p:nvSpPr>
        <p:spPr/>
        <p:txBody>
          <a:bodyPr/>
          <a:lstStyle>
            <a:lvl1pPr>
              <a:defRPr/>
            </a:lvl1pPr>
          </a:lstStyle>
          <a:p>
            <a:pPr>
              <a:defRPr/>
            </a:pPr>
            <a:fld id="{B0641358-C2E3-411B-84B7-033AF8AFDBFD}" type="slidenum">
              <a:rPr lang="en-US" altLang="ja-JP"/>
              <a:pPr>
                <a:defRPr/>
              </a:pPr>
              <a:t>‹#›</a:t>
            </a:fld>
            <a:endParaRPr lang="en-US" altLang="ja-JP" dirty="0"/>
          </a:p>
        </p:txBody>
      </p:sp>
    </p:spTree>
    <p:extLst>
      <p:ext uri="{BB962C8B-B14F-4D97-AF65-F5344CB8AC3E}">
        <p14:creationId xmlns:p14="http://schemas.microsoft.com/office/powerpoint/2010/main" val="3874608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a:xfrm>
            <a:off x="495300" y="6356350"/>
            <a:ext cx="2311400" cy="365125"/>
          </a:xfrm>
          <a:prstGeom prst="rect">
            <a:avLst/>
          </a:prstGeom>
        </p:spPr>
        <p:txBody>
          <a:bodyPr/>
          <a:lstStyle>
            <a:lvl1pPr>
              <a:defRPr/>
            </a:lvl1pPr>
          </a:lstStyle>
          <a:p>
            <a:pPr>
              <a:defRPr/>
            </a:pPr>
            <a:endParaRPr lang="en-US" altLang="ja-JP"/>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p:cNvSpPr>
            <a:spLocks noGrp="1"/>
          </p:cNvSpPr>
          <p:nvPr>
            <p:ph type="sldNum" sz="quarter" idx="12"/>
          </p:nvPr>
        </p:nvSpPr>
        <p:spPr/>
        <p:txBody>
          <a:bodyPr/>
          <a:lstStyle>
            <a:lvl1pPr>
              <a:defRPr/>
            </a:lvl1pPr>
          </a:lstStyle>
          <a:p>
            <a:pPr>
              <a:defRPr/>
            </a:pPr>
            <a:fld id="{AC8E00C3-7DBF-4D31-B3E6-102D90BE96E9}" type="slidenum">
              <a:rPr lang="en-US" altLang="ja-JP"/>
              <a:pPr>
                <a:defRPr/>
              </a:pPr>
              <a:t>‹#›</a:t>
            </a:fld>
            <a:endParaRPr lang="en-US" altLang="ja-JP"/>
          </a:p>
        </p:txBody>
      </p:sp>
    </p:spTree>
    <p:extLst>
      <p:ext uri="{BB962C8B-B14F-4D97-AF65-F5344CB8AC3E}">
        <p14:creationId xmlns:p14="http://schemas.microsoft.com/office/powerpoint/2010/main" val="2531068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正方形/長方形 7"/>
          <p:cNvSpPr/>
          <p:nvPr userDrawn="1"/>
        </p:nvSpPr>
        <p:spPr>
          <a:xfrm>
            <a:off x="-87313" y="6521450"/>
            <a:ext cx="10080626" cy="436563"/>
          </a:xfrm>
          <a:prstGeom prst="rect">
            <a:avLst/>
          </a:prstGeom>
          <a:gradFill flip="none" rotWithShape="1">
            <a:gsLst>
              <a:gs pos="17000">
                <a:schemeClr val="bg1">
                  <a:lumMod val="95000"/>
                </a:schemeClr>
              </a:gs>
              <a:gs pos="8000">
                <a:schemeClr val="bg1">
                  <a:lumMod val="95000"/>
                </a:schemeClr>
              </a:gs>
              <a:gs pos="53000">
                <a:srgbClr val="002060"/>
              </a:gs>
              <a:gs pos="71001">
                <a:srgbClr val="3333CC"/>
              </a:gs>
              <a:gs pos="81000">
                <a:srgbClr val="1170FF"/>
              </a:gs>
              <a:gs pos="100000">
                <a:srgbClr val="002060"/>
              </a:gs>
            </a:gsLst>
            <a:lin ang="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27" name="タイトル プレースホルダ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8" name="テキスト プレースホルダ 2"/>
          <p:cNvSpPr>
            <a:spLocks noGrp="1"/>
          </p:cNvSpPr>
          <p:nvPr>
            <p:ph type="body" idx="1"/>
          </p:nvPr>
        </p:nvSpPr>
        <p:spPr bwMode="auto">
          <a:xfrm>
            <a:off x="495300" y="1639888"/>
            <a:ext cx="89154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ea typeface="ＭＳ Ｐゴシック" pitchFamily="50" charset="-128"/>
              </a:defRPr>
            </a:lvl1pPr>
          </a:lstStyle>
          <a:p>
            <a:pPr>
              <a:defRPr/>
            </a:pPr>
            <a:endParaRPr lang="en-US" altLang="ja-JP"/>
          </a:p>
        </p:txBody>
      </p:sp>
      <p:sp>
        <p:nvSpPr>
          <p:cNvPr id="6" name="スライド番号プレースホルダ 5"/>
          <p:cNvSpPr>
            <a:spLocks noGrp="1"/>
          </p:cNvSpPr>
          <p:nvPr>
            <p:ph type="sldNum" sz="quarter" idx="4"/>
          </p:nvPr>
        </p:nvSpPr>
        <p:spPr>
          <a:xfrm>
            <a:off x="7466013" y="6519863"/>
            <a:ext cx="2311400" cy="365125"/>
          </a:xfrm>
          <a:prstGeom prst="rect">
            <a:avLst/>
          </a:prstGeom>
        </p:spPr>
        <p:txBody>
          <a:bodyPr vert="horz" lIns="91440" tIns="45720" rIns="91440" bIns="45720" rtlCol="0" anchor="ctr"/>
          <a:lstStyle>
            <a:lvl1pPr algn="r">
              <a:defRPr sz="1400">
                <a:solidFill>
                  <a:schemeClr val="bg1"/>
                </a:solidFill>
                <a:latin typeface="Arial" charset="0"/>
                <a:ea typeface="ＭＳ Ｐゴシック" pitchFamily="50" charset="-128"/>
              </a:defRPr>
            </a:lvl1pPr>
          </a:lstStyle>
          <a:p>
            <a:pPr>
              <a:defRPr/>
            </a:pPr>
            <a:fld id="{E755CDFC-B192-46BE-8F31-19931A4460BF}" type="slidenum">
              <a:rPr lang="en-US" altLang="ja-JP"/>
              <a:pPr>
                <a:defRPr/>
              </a:pPr>
              <a:t>‹#›</a:t>
            </a:fld>
            <a:endParaRPr lang="en-US" altLang="ja-JP" dirty="0"/>
          </a:p>
        </p:txBody>
      </p:sp>
      <p:grpSp>
        <p:nvGrpSpPr>
          <p:cNvPr id="1031" name="グループ化 6"/>
          <p:cNvGrpSpPr>
            <a:grpSpLocks/>
          </p:cNvGrpSpPr>
          <p:nvPr userDrawn="1"/>
        </p:nvGrpSpPr>
        <p:grpSpPr bwMode="auto">
          <a:xfrm>
            <a:off x="-2968625" y="3392488"/>
            <a:ext cx="2613025" cy="576262"/>
            <a:chOff x="3852652" y="2996952"/>
            <a:chExt cx="2612516" cy="576064"/>
          </a:xfrm>
        </p:grpSpPr>
        <p:sp>
          <p:nvSpPr>
            <p:cNvPr id="2" name="テキスト ボックス 1"/>
            <p:cNvSpPr txBox="1"/>
            <p:nvPr userDrawn="1"/>
          </p:nvSpPr>
          <p:spPr>
            <a:xfrm>
              <a:off x="4376425" y="2996952"/>
              <a:ext cx="2088743" cy="461803"/>
            </a:xfrm>
            <a:prstGeom prst="rect">
              <a:avLst/>
            </a:prstGeom>
            <a:noFill/>
          </p:spPr>
          <p:txBody>
            <a:bodyPr>
              <a:spAutoFit/>
            </a:bodyPr>
            <a:lstStyle/>
            <a:p>
              <a:pPr>
                <a:defRPr/>
              </a:pPr>
              <a:r>
                <a:rPr lang="ja-JP" altLang="en-US" sz="2400" dirty="0">
                  <a:effectLst>
                    <a:outerShdw blurRad="38100" dist="38100" dir="2700000" algn="tl">
                      <a:srgbClr val="000000">
                        <a:alpha val="43137"/>
                      </a:srgbClr>
                    </a:outerShdw>
                  </a:effectLst>
                  <a:latin typeface="ＭＳ ゴシック" pitchFamily="49" charset="-128"/>
                  <a:ea typeface="ＭＳ ゴシック" pitchFamily="49" charset="-128"/>
                </a:rPr>
                <a:t>総務省消防庁</a:t>
              </a:r>
            </a:p>
          </p:txBody>
        </p:sp>
        <p:sp>
          <p:nvSpPr>
            <p:cNvPr id="1034" name="テキスト ボックス 11"/>
            <p:cNvSpPr txBox="1">
              <a:spLocks noChangeArrowheads="1"/>
            </p:cNvSpPr>
            <p:nvPr userDrawn="1"/>
          </p:nvSpPr>
          <p:spPr bwMode="auto">
            <a:xfrm>
              <a:off x="4376425" y="3357190"/>
              <a:ext cx="2088743" cy="215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defRPr/>
              </a:pPr>
              <a:r>
                <a:rPr lang="en-US" altLang="ja-JP" sz="800" b="1" smtClean="0">
                  <a:solidFill>
                    <a:srgbClr val="002060"/>
                  </a:solidFill>
                  <a:latin typeface="ＭＳ ゴシック" pitchFamily="49" charset="-128"/>
                  <a:ea typeface="ＭＳ ゴシック" pitchFamily="49" charset="-128"/>
                </a:rPr>
                <a:t>F</a:t>
              </a:r>
              <a:r>
                <a:rPr lang="en-US" altLang="ja-JP" sz="800" b="1" smtClean="0">
                  <a:solidFill>
                    <a:srgbClr val="FF3300"/>
                  </a:solidFill>
                  <a:latin typeface="ＭＳ ゴシック" pitchFamily="49" charset="-128"/>
                  <a:ea typeface="ＭＳ ゴシック" pitchFamily="49" charset="-128"/>
                </a:rPr>
                <a:t>ire and </a:t>
              </a:r>
              <a:r>
                <a:rPr lang="en-US" altLang="ja-JP" sz="800" b="1" smtClean="0">
                  <a:solidFill>
                    <a:srgbClr val="00339A"/>
                  </a:solidFill>
                  <a:latin typeface="ＭＳ ゴシック" pitchFamily="49" charset="-128"/>
                  <a:ea typeface="ＭＳ ゴシック" pitchFamily="49" charset="-128"/>
                </a:rPr>
                <a:t>D</a:t>
              </a:r>
              <a:r>
                <a:rPr lang="en-US" altLang="ja-JP" sz="800" b="1" smtClean="0">
                  <a:solidFill>
                    <a:srgbClr val="FF3300"/>
                  </a:solidFill>
                  <a:latin typeface="ＭＳ ゴシック" pitchFamily="49" charset="-128"/>
                  <a:ea typeface="ＭＳ ゴシック" pitchFamily="49" charset="-128"/>
                </a:rPr>
                <a:t>isaster </a:t>
              </a:r>
              <a:r>
                <a:rPr lang="en-US" altLang="ja-JP" sz="800" b="1" smtClean="0">
                  <a:solidFill>
                    <a:srgbClr val="002060"/>
                  </a:solidFill>
                  <a:latin typeface="ＭＳ ゴシック" pitchFamily="49" charset="-128"/>
                  <a:ea typeface="ＭＳ ゴシック" pitchFamily="49" charset="-128"/>
                </a:rPr>
                <a:t>M</a:t>
              </a:r>
              <a:r>
                <a:rPr lang="en-US" altLang="ja-JP" sz="800" b="1" smtClean="0">
                  <a:solidFill>
                    <a:srgbClr val="FF3300"/>
                  </a:solidFill>
                  <a:latin typeface="ＭＳ ゴシック" pitchFamily="49" charset="-128"/>
                  <a:ea typeface="ＭＳ ゴシック" pitchFamily="49" charset="-128"/>
                </a:rPr>
                <a:t>anagement </a:t>
              </a:r>
              <a:r>
                <a:rPr lang="en-US" altLang="ja-JP" sz="800" b="1" smtClean="0">
                  <a:solidFill>
                    <a:srgbClr val="002060"/>
                  </a:solidFill>
                  <a:latin typeface="ＭＳ ゴシック" pitchFamily="49" charset="-128"/>
                  <a:ea typeface="ＭＳ ゴシック" pitchFamily="49" charset="-128"/>
                </a:rPr>
                <a:t>A</a:t>
              </a:r>
              <a:r>
                <a:rPr lang="en-US" altLang="ja-JP" sz="800" b="1" smtClean="0">
                  <a:solidFill>
                    <a:srgbClr val="FF3300"/>
                  </a:solidFill>
                  <a:latin typeface="ＭＳ ゴシック" pitchFamily="49" charset="-128"/>
                  <a:ea typeface="ＭＳ ゴシック" pitchFamily="49" charset="-128"/>
                </a:rPr>
                <a:t>gency</a:t>
              </a:r>
              <a:endParaRPr lang="ja-JP" altLang="en-US" sz="800" b="1" smtClean="0">
                <a:solidFill>
                  <a:srgbClr val="FF3300"/>
                </a:solidFill>
                <a:latin typeface="ＭＳ ゴシック" pitchFamily="49" charset="-128"/>
                <a:ea typeface="ＭＳ ゴシック" pitchFamily="49" charset="-128"/>
              </a:endParaRPr>
            </a:p>
          </p:txBody>
        </p:sp>
        <p:sp>
          <p:nvSpPr>
            <p:cNvPr id="3" name="円/楕円 2"/>
            <p:cNvSpPr/>
            <p:nvPr userDrawn="1"/>
          </p:nvSpPr>
          <p:spPr>
            <a:xfrm rot="19292337">
              <a:off x="3892331" y="3217538"/>
              <a:ext cx="568214" cy="261848"/>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4" name="テキスト ボックス 13"/>
            <p:cNvSpPr txBox="1"/>
            <p:nvPr userDrawn="1"/>
          </p:nvSpPr>
          <p:spPr>
            <a:xfrm>
              <a:off x="3852652" y="3136612"/>
              <a:ext cx="740308" cy="292388"/>
            </a:xfrm>
            <a:prstGeom prst="rect">
              <a:avLst/>
            </a:prstGeom>
            <a:noFill/>
            <a:effectLst>
              <a:glow rad="63500">
                <a:schemeClr val="accent2">
                  <a:satMod val="175000"/>
                  <a:alpha val="40000"/>
                </a:schemeClr>
              </a:glow>
              <a:outerShdw blurRad="63500" dist="406400" sx="102000" sy="102000" algn="ctr" rotWithShape="0">
                <a:prstClr val="black">
                  <a:alpha val="55000"/>
                </a:prstClr>
              </a:outerShdw>
            </a:effectLst>
          </p:spPr>
          <p:txBody>
            <a:bodyPr>
              <a:spAutoFit/>
            </a:bodyPr>
            <a:lstStyle/>
            <a:p>
              <a:pPr>
                <a:defRPr/>
              </a:pPr>
              <a:r>
                <a:rPr lang="en-US" altLang="ja-JP" sz="1300" dirty="0">
                  <a:solidFill>
                    <a:srgbClr val="002060"/>
                  </a:solidFill>
                  <a:effectLst>
                    <a:outerShdw blurRad="38100" dist="38100" dir="2700000" algn="tl">
                      <a:srgbClr val="000000">
                        <a:alpha val="43137"/>
                      </a:srgbClr>
                    </a:outerShdw>
                  </a:effectLst>
                  <a:latin typeface="AR P丸ゴシック体E" pitchFamily="50" charset="-128"/>
                  <a:ea typeface="AR P丸ゴシック体E" pitchFamily="50" charset="-128"/>
                </a:rPr>
                <a:t>FDMA</a:t>
              </a:r>
              <a:endParaRPr lang="ja-JP" altLang="en-US" sz="1300" dirty="0">
                <a:solidFill>
                  <a:srgbClr val="FF3300"/>
                </a:solidFill>
                <a:effectLst>
                  <a:outerShdw blurRad="38100" dist="38100" dir="2700000" algn="tl">
                    <a:srgbClr val="000000">
                      <a:alpha val="43137"/>
                    </a:srgbClr>
                  </a:outerShdw>
                </a:effectLst>
                <a:latin typeface="AR P丸ゴシック体E" pitchFamily="50" charset="-128"/>
                <a:ea typeface="AR P丸ゴシック体E" pitchFamily="50" charset="-128"/>
              </a:endParaRPr>
            </a:p>
          </p:txBody>
        </p:sp>
        <p:sp>
          <p:nvSpPr>
            <p:cNvPr id="15" name="テキスト ボックス 14"/>
            <p:cNvSpPr txBox="1"/>
            <p:nvPr userDrawn="1"/>
          </p:nvSpPr>
          <p:spPr>
            <a:xfrm>
              <a:off x="3852652" y="3336560"/>
              <a:ext cx="628528" cy="184087"/>
            </a:xfrm>
            <a:prstGeom prst="rect">
              <a:avLst/>
            </a:prstGeom>
            <a:noFill/>
          </p:spPr>
          <p:txBody>
            <a:bodyPr>
              <a:spAutoFit/>
            </a:bodyPr>
            <a:lstStyle/>
            <a:p>
              <a:pPr>
                <a:defRPr/>
              </a:pPr>
              <a:r>
                <a:rPr lang="ja-JP" altLang="en-US" sz="600" dirty="0">
                  <a:solidFill>
                    <a:schemeClr val="tx1">
                      <a:lumMod val="85000"/>
                      <a:lumOff val="15000"/>
                    </a:schemeClr>
                  </a:solidFill>
                  <a:effectLst>
                    <a:outerShdw blurRad="38100" dist="38100" dir="2700000" algn="tl">
                      <a:srgbClr val="000000">
                        <a:alpha val="43137"/>
                      </a:srgbClr>
                    </a:outerShdw>
                  </a:effectLst>
                  <a:latin typeface="AR P丸ゴシック体E" pitchFamily="50" charset="-128"/>
                  <a:ea typeface="AR P丸ゴシック体E" pitchFamily="50" charset="-128"/>
                </a:rPr>
                <a:t>住民とともに</a:t>
              </a:r>
            </a:p>
          </p:txBody>
        </p:sp>
      </p:grpSp>
      <p:pic>
        <p:nvPicPr>
          <p:cNvPr id="1032" name="Picture 8"/>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6489700"/>
            <a:ext cx="1584325" cy="395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4345" r:id="rId1"/>
    <p:sldLayoutId id="2147484346" r:id="rId2"/>
    <p:sldLayoutId id="2147484347" r:id="rId3"/>
    <p:sldLayoutId id="2147484348" r:id="rId4"/>
    <p:sldLayoutId id="2147484349" r:id="rId5"/>
    <p:sldLayoutId id="2147484350" r:id="rId6"/>
    <p:sldLayoutId id="2147484351" r:id="rId7"/>
    <p:sldLayoutId id="2147484352" r:id="rId8"/>
    <p:sldLayoutId id="2147484353" r:id="rId9"/>
    <p:sldLayoutId id="2147484354" r:id="rId10"/>
    <p:sldLayoutId id="2147484355"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6.wmf"/><Relationship Id="rId4" Type="http://schemas.openxmlformats.org/officeDocument/2006/relationships/oleObject" Target="../embeddings/oleObject1.bin"/></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9.png"/><Relationship Id="rId4" Type="http://schemas.openxmlformats.org/officeDocument/2006/relationships/image" Target="../media/image8.em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 Id="rId5" Type="http://schemas.openxmlformats.org/officeDocument/2006/relationships/image" Target="../media/image13.png"/><Relationship Id="rId4" Type="http://schemas.openxmlformats.org/officeDocument/2006/relationships/image" Target="../media/image12.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a:xfrm>
            <a:off x="0" y="2420938"/>
            <a:ext cx="9906000" cy="863600"/>
          </a:xfrm>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13500000" scaled="0"/>
            <a:tileRect/>
          </a:gradFill>
        </p:spPr>
        <p:txBody>
          <a:bodyPr/>
          <a:lstStyle/>
          <a:p>
            <a:pPr eaLnBrk="1" hangingPunct="1">
              <a:defRPr/>
            </a:pPr>
            <a:r>
              <a:rPr lang="ja-JP" altLang="en-US" dirty="0" smtClean="0">
                <a:solidFill>
                  <a:schemeClr val="bg1"/>
                </a:solidFill>
                <a:effectLst>
                  <a:outerShdw blurRad="38100" dist="38100" dir="2700000" algn="tl">
                    <a:srgbClr val="000000">
                      <a:alpha val="43137"/>
                    </a:srgbClr>
                  </a:outerShdw>
                </a:effectLst>
                <a:latin typeface="AR Pゴシック体S" pitchFamily="50" charset="-128"/>
                <a:ea typeface="AR Pゴシック体S" pitchFamily="50" charset="-128"/>
              </a:rPr>
              <a:t>最近における予防行政の動向について</a:t>
            </a:r>
          </a:p>
        </p:txBody>
      </p:sp>
      <p:sp>
        <p:nvSpPr>
          <p:cNvPr id="2" name="サブタイトル 1"/>
          <p:cNvSpPr>
            <a:spLocks noGrp="1"/>
          </p:cNvSpPr>
          <p:nvPr>
            <p:ph type="subTitle" idx="1"/>
          </p:nvPr>
        </p:nvSpPr>
        <p:spPr/>
        <p:txBody>
          <a:bodyPr/>
          <a:lstStyle/>
          <a:p>
            <a:endParaRPr kumimoji="1" lang="ja-JP" alt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94324" y="599571"/>
            <a:ext cx="9788525" cy="1180699"/>
          </a:xfrm>
          <a:prstGeom prst="rect">
            <a:avLst/>
          </a:prstGeom>
          <a:noFill/>
          <a:ln w="25400">
            <a:solidFill>
              <a:srgbClr val="00B0F0"/>
            </a:solidFill>
          </a:ln>
        </p:spPr>
        <p:txBody>
          <a:bodyPr wrap="square" lIns="36000" tIns="36000" rIns="36000" bIns="36000">
            <a:spAutoFit/>
          </a:bodyPr>
          <a:lstStyle/>
          <a:p>
            <a:r>
              <a:rPr lang="ja-JP" altLang="en-US" dirty="0"/>
              <a:t>自動火災報知設備を設置しなければならない防火対象物又はその部分に、次に</a:t>
            </a:r>
            <a:r>
              <a:rPr lang="ja-JP" altLang="en-US" dirty="0" smtClean="0"/>
              <a:t>掲げる</a:t>
            </a:r>
            <a:r>
              <a:rPr lang="ja-JP" altLang="en-US" dirty="0"/>
              <a:t>もので延べ面積が３００㎡未満のものを追加したこと。（令第２１条第１項</a:t>
            </a:r>
            <a:r>
              <a:rPr lang="ja-JP" altLang="en-US" dirty="0" smtClean="0"/>
              <a:t>関係</a:t>
            </a:r>
            <a:r>
              <a:rPr lang="ja-JP" altLang="en-US" dirty="0"/>
              <a:t>）</a:t>
            </a:r>
          </a:p>
          <a:p>
            <a:r>
              <a:rPr lang="en-US" altLang="ja-JP" dirty="0"/>
              <a:t>(1)</a:t>
            </a:r>
            <a:r>
              <a:rPr lang="ja-JP" altLang="en-US" dirty="0"/>
              <a:t>令別表第１</a:t>
            </a:r>
            <a:r>
              <a:rPr lang="ja-JP" altLang="en-US" dirty="0">
                <a:solidFill>
                  <a:srgbClr val="0070C0"/>
                </a:solidFill>
              </a:rPr>
              <a:t>（５）項イ</a:t>
            </a:r>
            <a:r>
              <a:rPr lang="ja-JP" altLang="en-US" dirty="0"/>
              <a:t>に掲げる防火対象物</a:t>
            </a:r>
          </a:p>
          <a:p>
            <a:r>
              <a:rPr lang="en-US" altLang="ja-JP" dirty="0"/>
              <a:t>(2)</a:t>
            </a:r>
            <a:r>
              <a:rPr lang="ja-JP" altLang="en-US" dirty="0"/>
              <a:t>令別表第１</a:t>
            </a:r>
            <a:r>
              <a:rPr lang="ja-JP" altLang="en-US" dirty="0">
                <a:solidFill>
                  <a:srgbClr val="0070C0"/>
                </a:solidFill>
              </a:rPr>
              <a:t>（６）項イ</a:t>
            </a:r>
            <a:r>
              <a:rPr lang="ja-JP" altLang="en-US" sz="1400" dirty="0"/>
              <a:t>及び</a:t>
            </a:r>
            <a:r>
              <a:rPr lang="ja-JP" altLang="en-US" dirty="0">
                <a:solidFill>
                  <a:srgbClr val="0070C0"/>
                </a:solidFill>
              </a:rPr>
              <a:t>ハ</a:t>
            </a:r>
            <a:r>
              <a:rPr lang="ja-JP" altLang="en-US" dirty="0"/>
              <a:t>に掲げる防火対象物</a:t>
            </a:r>
            <a:r>
              <a:rPr lang="ja-JP" altLang="en-US" sz="1600" dirty="0">
                <a:solidFill>
                  <a:srgbClr val="0070C0"/>
                </a:solidFill>
              </a:rPr>
              <a:t>（利用者を入居させ、又は</a:t>
            </a:r>
            <a:r>
              <a:rPr lang="ja-JP" altLang="en-US" sz="1600" dirty="0" smtClean="0">
                <a:solidFill>
                  <a:srgbClr val="0070C0"/>
                </a:solidFill>
              </a:rPr>
              <a:t>宿泊させる</a:t>
            </a:r>
            <a:r>
              <a:rPr lang="ja-JP" altLang="en-US" sz="1600" dirty="0">
                <a:solidFill>
                  <a:srgbClr val="0070C0"/>
                </a:solidFill>
              </a:rPr>
              <a:t>ものに</a:t>
            </a:r>
            <a:r>
              <a:rPr lang="ja-JP" altLang="en-US" sz="1600" dirty="0" smtClean="0">
                <a:solidFill>
                  <a:srgbClr val="0070C0"/>
                </a:solidFill>
              </a:rPr>
              <a:t>限る。</a:t>
            </a:r>
            <a:r>
              <a:rPr lang="ja-JP" altLang="en-US" sz="1600" dirty="0">
                <a:solidFill>
                  <a:srgbClr val="0070C0"/>
                </a:solidFill>
              </a:rPr>
              <a:t>）</a:t>
            </a:r>
            <a:endParaRPr lang="ja-JP" altLang="en-US" sz="1600" dirty="0">
              <a:solidFill>
                <a:srgbClr val="0070C0"/>
              </a:solidFill>
              <a:latin typeface="Arial" charset="0"/>
              <a:ea typeface="ＭＳ Ｐゴシック" charset="-128"/>
            </a:endParaRPr>
          </a:p>
        </p:txBody>
      </p:sp>
      <p:sp>
        <p:nvSpPr>
          <p:cNvPr id="8" name="テキスト ボックス 7"/>
          <p:cNvSpPr txBox="1"/>
          <p:nvPr/>
        </p:nvSpPr>
        <p:spPr>
          <a:xfrm>
            <a:off x="0" y="0"/>
            <a:ext cx="9906000" cy="523875"/>
          </a:xfrm>
          <a:prstGeom prst="rect">
            <a:avLst/>
          </a:prstGeom>
          <a:solidFill>
            <a:schemeClr val="accent5">
              <a:lumMod val="20000"/>
              <a:lumOff val="80000"/>
            </a:schemeClr>
          </a:solidFill>
          <a:ln>
            <a:noFill/>
          </a:ln>
        </p:spPr>
        <p:txBody>
          <a:bodyPr>
            <a:spAutoFit/>
          </a:bodyPr>
          <a:lstStyle/>
          <a:p>
            <a:pPr>
              <a:defRPr/>
            </a:pPr>
            <a:r>
              <a:rPr lang="ja-JP" altLang="en-US" sz="2800" b="1" dirty="0" smtClean="0">
                <a:latin typeface="Arial" charset="0"/>
                <a:ea typeface="ＭＳ Ｐゴシック" charset="-128"/>
              </a:rPr>
              <a:t>②自動火災報知設備の設置基準の見直し</a:t>
            </a:r>
            <a:endParaRPr lang="en-US" altLang="ja-JP" sz="2800" b="1" dirty="0">
              <a:latin typeface="Arial" charset="0"/>
              <a:ea typeface="ＭＳ Ｐゴシック" charset="-128"/>
            </a:endParaRPr>
          </a:p>
        </p:txBody>
      </p:sp>
      <p:sp>
        <p:nvSpPr>
          <p:cNvPr id="5" name="Text Box 8"/>
          <p:cNvSpPr txBox="1">
            <a:spLocks noChangeArrowheads="1"/>
          </p:cNvSpPr>
          <p:nvPr/>
        </p:nvSpPr>
        <p:spPr bwMode="auto">
          <a:xfrm>
            <a:off x="229520" y="5604094"/>
            <a:ext cx="9443720" cy="376237"/>
          </a:xfrm>
          <a:prstGeom prst="rect">
            <a:avLst/>
          </a:prstGeom>
          <a:solidFill>
            <a:srgbClr val="FF0000"/>
          </a:solidFill>
          <a:ln w="9525">
            <a:solidFill>
              <a:schemeClr val="tx1"/>
            </a:solidFill>
            <a:miter lim="800000"/>
            <a:headEnd/>
            <a:tailEnd/>
          </a:ln>
          <a:effectLst/>
          <a:extLst/>
        </p:spPr>
        <p:txBody>
          <a:bodyPr wrap="squar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b="1" dirty="0">
                <a:solidFill>
                  <a:schemeClr val="bg1"/>
                </a:solidFill>
              </a:rPr>
              <a:t>施行日：</a:t>
            </a:r>
            <a:r>
              <a:rPr lang="ja-JP" altLang="en-US" b="1" dirty="0" smtClean="0">
                <a:solidFill>
                  <a:schemeClr val="bg1"/>
                </a:solidFill>
              </a:rPr>
              <a:t>平成２７年</a:t>
            </a:r>
            <a:r>
              <a:rPr lang="ja-JP" altLang="en-US" b="1" dirty="0">
                <a:solidFill>
                  <a:schemeClr val="bg1"/>
                </a:solidFill>
              </a:rPr>
              <a:t>４</a:t>
            </a:r>
            <a:r>
              <a:rPr lang="ja-JP" altLang="en-US" b="1" dirty="0" smtClean="0">
                <a:solidFill>
                  <a:schemeClr val="bg1"/>
                </a:solidFill>
              </a:rPr>
              <a:t>月</a:t>
            </a:r>
            <a:r>
              <a:rPr lang="ja-JP" altLang="en-US" b="1" dirty="0">
                <a:solidFill>
                  <a:schemeClr val="bg1"/>
                </a:solidFill>
              </a:rPr>
              <a:t>１</a:t>
            </a:r>
            <a:r>
              <a:rPr lang="ja-JP" altLang="en-US" b="1" dirty="0" smtClean="0">
                <a:solidFill>
                  <a:schemeClr val="bg1"/>
                </a:solidFill>
              </a:rPr>
              <a:t>日</a:t>
            </a:r>
            <a:endParaRPr lang="ja-JP" altLang="en-US" b="1" dirty="0">
              <a:solidFill>
                <a:schemeClr val="bg1"/>
              </a:solidFill>
            </a:endParaRPr>
          </a:p>
        </p:txBody>
      </p:sp>
      <p:sp>
        <p:nvSpPr>
          <p:cNvPr id="6" name="Text Box 8"/>
          <p:cNvSpPr txBox="1">
            <a:spLocks noChangeArrowheads="1"/>
          </p:cNvSpPr>
          <p:nvPr/>
        </p:nvSpPr>
        <p:spPr bwMode="auto">
          <a:xfrm>
            <a:off x="234347" y="5990338"/>
            <a:ext cx="9438893" cy="338554"/>
          </a:xfrm>
          <a:prstGeom prst="rect">
            <a:avLst/>
          </a:prstGeom>
          <a:ln>
            <a:headEnd/>
            <a:tailEnd/>
          </a:ln>
          <a:extLst/>
        </p:spPr>
        <p:style>
          <a:lnRef idx="1">
            <a:schemeClr val="accent3"/>
          </a:lnRef>
          <a:fillRef idx="2">
            <a:schemeClr val="accent3"/>
          </a:fillRef>
          <a:effectRef idx="1">
            <a:schemeClr val="accent3"/>
          </a:effectRef>
          <a:fontRef idx="minor">
            <a:schemeClr val="dk1"/>
          </a:fontRef>
        </p:style>
        <p:txBody>
          <a:bodyPr wrap="squar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sz="1600" b="1" dirty="0" smtClean="0"/>
              <a:t>平成３０年３月３１日までの間は改正前基準でも可</a:t>
            </a:r>
            <a:endParaRPr lang="en-US" altLang="ja-JP" sz="1600" b="1" dirty="0" smtClean="0"/>
          </a:p>
        </p:txBody>
      </p:sp>
      <p:cxnSp>
        <p:nvCxnSpPr>
          <p:cNvPr id="7" name="直線矢印コネクタ 6"/>
          <p:cNvCxnSpPr/>
          <p:nvPr/>
        </p:nvCxnSpPr>
        <p:spPr>
          <a:xfrm>
            <a:off x="2339321" y="2123155"/>
            <a:ext cx="676875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角丸四角形 8"/>
          <p:cNvSpPr/>
          <p:nvPr/>
        </p:nvSpPr>
        <p:spPr>
          <a:xfrm>
            <a:off x="1367213" y="2299930"/>
            <a:ext cx="972108" cy="28803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400" dirty="0" smtClean="0"/>
              <a:t>一般住宅</a:t>
            </a:r>
            <a:endParaRPr kumimoji="1" lang="ja-JP" altLang="en-US" sz="1400" dirty="0"/>
          </a:p>
        </p:txBody>
      </p:sp>
      <p:sp>
        <p:nvSpPr>
          <p:cNvPr id="10" name="角丸四角形 9"/>
          <p:cNvSpPr/>
          <p:nvPr/>
        </p:nvSpPr>
        <p:spPr>
          <a:xfrm>
            <a:off x="1367213" y="2762210"/>
            <a:ext cx="972108" cy="28803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400" dirty="0" smtClean="0"/>
              <a:t>共同住宅</a:t>
            </a:r>
            <a:endParaRPr kumimoji="1" lang="ja-JP" altLang="en-US" sz="1400" dirty="0"/>
          </a:p>
        </p:txBody>
      </p:sp>
      <p:sp>
        <p:nvSpPr>
          <p:cNvPr id="11" name="角丸四角形 10"/>
          <p:cNvSpPr/>
          <p:nvPr/>
        </p:nvSpPr>
        <p:spPr>
          <a:xfrm>
            <a:off x="1367213" y="3194258"/>
            <a:ext cx="972108" cy="28803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400" dirty="0" smtClean="0"/>
              <a:t>（６）項ロ</a:t>
            </a:r>
            <a:endParaRPr kumimoji="1" lang="ja-JP" altLang="en-US" sz="1400" dirty="0"/>
          </a:p>
        </p:txBody>
      </p:sp>
      <p:sp>
        <p:nvSpPr>
          <p:cNvPr id="12" name="角丸四角形 11"/>
          <p:cNvSpPr/>
          <p:nvPr/>
        </p:nvSpPr>
        <p:spPr>
          <a:xfrm>
            <a:off x="777788" y="3669763"/>
            <a:ext cx="1561533" cy="47750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400" dirty="0" smtClean="0"/>
              <a:t>（５）項イ</a:t>
            </a:r>
            <a:endParaRPr kumimoji="1" lang="en-US" altLang="ja-JP" sz="1400" dirty="0" smtClean="0"/>
          </a:p>
          <a:p>
            <a:pPr algn="ctr"/>
            <a:r>
              <a:rPr kumimoji="1" lang="ja-JP" altLang="en-US" sz="1400" dirty="0" smtClean="0"/>
              <a:t>（６）項イ（６）項ハ</a:t>
            </a:r>
            <a:endParaRPr kumimoji="1" lang="ja-JP" altLang="en-US" sz="1400" dirty="0"/>
          </a:p>
        </p:txBody>
      </p:sp>
      <p:cxnSp>
        <p:nvCxnSpPr>
          <p:cNvPr id="13" name="直線矢印コネクタ 12"/>
          <p:cNvCxnSpPr>
            <a:stCxn id="9" idx="3"/>
          </p:cNvCxnSpPr>
          <p:nvPr/>
        </p:nvCxnSpPr>
        <p:spPr>
          <a:xfrm>
            <a:off x="2339321" y="2443946"/>
            <a:ext cx="6795184"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a:stCxn id="10" idx="3"/>
            <a:endCxn id="15" idx="3"/>
          </p:cNvCxnSpPr>
          <p:nvPr/>
        </p:nvCxnSpPr>
        <p:spPr>
          <a:xfrm>
            <a:off x="2339321" y="2906226"/>
            <a:ext cx="3588434"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5" name="左右矢印 14"/>
          <p:cNvSpPr/>
          <p:nvPr/>
        </p:nvSpPr>
        <p:spPr>
          <a:xfrm>
            <a:off x="5927755" y="2834218"/>
            <a:ext cx="3206750" cy="144016"/>
          </a:xfrm>
          <a:prstGeom prst="leftRightArrow">
            <a:avLst/>
          </a:prstGeom>
          <a:solidFill>
            <a:srgbClr val="FFFF00"/>
          </a:solidFill>
          <a:ln>
            <a:solidFill>
              <a:schemeClr val="tx1"/>
            </a:solid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16" name="左右矢印 15"/>
          <p:cNvSpPr/>
          <p:nvPr/>
        </p:nvSpPr>
        <p:spPr>
          <a:xfrm>
            <a:off x="2339321" y="3266266"/>
            <a:ext cx="6795184" cy="144016"/>
          </a:xfrm>
          <a:prstGeom prst="leftRightArrow">
            <a:avLst/>
          </a:prstGeom>
          <a:solidFill>
            <a:srgbClr val="FFFF00"/>
          </a:solidFill>
          <a:ln>
            <a:solidFill>
              <a:schemeClr val="tx1"/>
            </a:solid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17" name="左右矢印 16"/>
          <p:cNvSpPr/>
          <p:nvPr/>
        </p:nvSpPr>
        <p:spPr>
          <a:xfrm>
            <a:off x="4499561" y="3878334"/>
            <a:ext cx="4622978" cy="144016"/>
          </a:xfrm>
          <a:prstGeom prst="leftRightArrow">
            <a:avLst/>
          </a:prstGeom>
          <a:solidFill>
            <a:srgbClr val="FFFF00"/>
          </a:solidFill>
          <a:ln>
            <a:solidFill>
              <a:schemeClr val="tx1"/>
            </a:solid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cxnSp>
        <p:nvCxnSpPr>
          <p:cNvPr id="18" name="直線矢印コネクタ 17"/>
          <p:cNvCxnSpPr/>
          <p:nvPr/>
        </p:nvCxnSpPr>
        <p:spPr>
          <a:xfrm>
            <a:off x="2339321" y="3946522"/>
            <a:ext cx="2160240" cy="3820"/>
          </a:xfrm>
          <a:prstGeom prst="straightConnector1">
            <a:avLst/>
          </a:prstGeom>
          <a:ln>
            <a:solidFill>
              <a:schemeClr val="tx1"/>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19" name="角丸四角形 18"/>
          <p:cNvSpPr/>
          <p:nvPr/>
        </p:nvSpPr>
        <p:spPr>
          <a:xfrm>
            <a:off x="955369" y="1948907"/>
            <a:ext cx="1547664" cy="288032"/>
          </a:xfrm>
          <a:prstGeom prst="roundRect">
            <a:avLst/>
          </a:prstGeom>
          <a:no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400" dirty="0" smtClean="0"/>
              <a:t>延べ面積（㎡）</a:t>
            </a:r>
            <a:endParaRPr kumimoji="1" lang="ja-JP" altLang="en-US" sz="1400" dirty="0"/>
          </a:p>
        </p:txBody>
      </p:sp>
      <p:cxnSp>
        <p:nvCxnSpPr>
          <p:cNvPr id="20" name="直線コネクタ 19"/>
          <p:cNvCxnSpPr/>
          <p:nvPr/>
        </p:nvCxnSpPr>
        <p:spPr>
          <a:xfrm>
            <a:off x="4499561" y="1907131"/>
            <a:ext cx="0" cy="3593789"/>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5912845" y="2051147"/>
            <a:ext cx="26876" cy="2437454"/>
          </a:xfrm>
          <a:prstGeom prst="line">
            <a:avLst/>
          </a:prstGeom>
          <a:ln>
            <a:prstDash val="sysDot"/>
          </a:ln>
        </p:spPr>
        <p:style>
          <a:lnRef idx="1">
            <a:schemeClr val="accent1"/>
          </a:lnRef>
          <a:fillRef idx="0">
            <a:schemeClr val="accent1"/>
          </a:fillRef>
          <a:effectRef idx="0">
            <a:schemeClr val="accent1"/>
          </a:effectRef>
          <a:fontRef idx="minor">
            <a:schemeClr val="tx1"/>
          </a:fontRef>
        </p:style>
      </p:cxnSp>
      <p:sp>
        <p:nvSpPr>
          <p:cNvPr id="22" name="角丸四角形 21"/>
          <p:cNvSpPr/>
          <p:nvPr/>
        </p:nvSpPr>
        <p:spPr>
          <a:xfrm>
            <a:off x="3995505" y="2155914"/>
            <a:ext cx="3024336" cy="288032"/>
          </a:xfrm>
          <a:prstGeom prst="roundRect">
            <a:avLst/>
          </a:prstGeom>
          <a:no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200" dirty="0" smtClean="0"/>
              <a:t>すべて住宅用火災警報器義務付け</a:t>
            </a:r>
            <a:endParaRPr kumimoji="1" lang="en-US" altLang="ja-JP" sz="1200" dirty="0" smtClean="0"/>
          </a:p>
        </p:txBody>
      </p:sp>
      <p:sp>
        <p:nvSpPr>
          <p:cNvPr id="23" name="角丸四角形 22"/>
          <p:cNvSpPr/>
          <p:nvPr/>
        </p:nvSpPr>
        <p:spPr>
          <a:xfrm>
            <a:off x="2627353" y="2618194"/>
            <a:ext cx="2592288" cy="288032"/>
          </a:xfrm>
          <a:prstGeom prst="roundRect">
            <a:avLst/>
          </a:prstGeom>
          <a:no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200" dirty="0" smtClean="0"/>
              <a:t>住宅用火災警報器義務付け</a:t>
            </a:r>
            <a:endParaRPr kumimoji="1" lang="en-US" altLang="ja-JP" sz="1200" dirty="0" smtClean="0"/>
          </a:p>
        </p:txBody>
      </p:sp>
      <p:sp>
        <p:nvSpPr>
          <p:cNvPr id="24" name="角丸四角形 23"/>
          <p:cNvSpPr/>
          <p:nvPr/>
        </p:nvSpPr>
        <p:spPr>
          <a:xfrm>
            <a:off x="6227753" y="2621994"/>
            <a:ext cx="2592288" cy="288032"/>
          </a:xfrm>
          <a:prstGeom prst="roundRect">
            <a:avLst/>
          </a:prstGeom>
          <a:no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200" dirty="0" smtClean="0"/>
              <a:t>自動火災報知設備義務付け</a:t>
            </a:r>
            <a:endParaRPr kumimoji="1" lang="en-US" altLang="ja-JP" sz="1200" dirty="0" smtClean="0"/>
          </a:p>
        </p:txBody>
      </p:sp>
      <p:sp>
        <p:nvSpPr>
          <p:cNvPr id="25" name="角丸四角形 24"/>
          <p:cNvSpPr/>
          <p:nvPr/>
        </p:nvSpPr>
        <p:spPr>
          <a:xfrm>
            <a:off x="2555345" y="3027362"/>
            <a:ext cx="5112568" cy="288032"/>
          </a:xfrm>
          <a:prstGeom prst="roundRect">
            <a:avLst/>
          </a:prstGeom>
          <a:no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200" dirty="0" smtClean="0"/>
              <a:t>すべて自動火災報知設備義務付け　</a:t>
            </a:r>
            <a:endParaRPr kumimoji="1" lang="en-US" altLang="ja-JP" sz="1200" dirty="0" smtClean="0"/>
          </a:p>
        </p:txBody>
      </p:sp>
      <p:sp>
        <p:nvSpPr>
          <p:cNvPr id="26" name="角丸四角形 25"/>
          <p:cNvSpPr/>
          <p:nvPr/>
        </p:nvSpPr>
        <p:spPr>
          <a:xfrm>
            <a:off x="5609175" y="3626306"/>
            <a:ext cx="2889546" cy="288032"/>
          </a:xfrm>
          <a:prstGeom prst="roundRect">
            <a:avLst/>
          </a:prstGeom>
          <a:no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200" dirty="0" smtClean="0"/>
              <a:t>自動火災報知設備義務付け</a:t>
            </a:r>
            <a:endParaRPr kumimoji="1" lang="en-US" altLang="ja-JP" sz="1200" dirty="0" smtClean="0"/>
          </a:p>
        </p:txBody>
      </p:sp>
      <p:sp>
        <p:nvSpPr>
          <p:cNvPr id="27" name="角丸四角形 26"/>
          <p:cNvSpPr/>
          <p:nvPr/>
        </p:nvSpPr>
        <p:spPr>
          <a:xfrm>
            <a:off x="2475437" y="3662310"/>
            <a:ext cx="2024124" cy="288032"/>
          </a:xfrm>
          <a:prstGeom prst="roundRect">
            <a:avLst/>
          </a:prstGeom>
          <a:no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200" dirty="0" smtClean="0"/>
              <a:t>義務付けなし</a:t>
            </a:r>
            <a:endParaRPr kumimoji="1" lang="en-US" altLang="ja-JP" sz="1200" dirty="0" smtClean="0"/>
          </a:p>
        </p:txBody>
      </p:sp>
      <p:sp>
        <p:nvSpPr>
          <p:cNvPr id="28" name="円/楕円 27"/>
          <p:cNvSpPr/>
          <p:nvPr/>
        </p:nvSpPr>
        <p:spPr>
          <a:xfrm>
            <a:off x="2339321" y="3662310"/>
            <a:ext cx="2160240" cy="441504"/>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角丸四角形 28"/>
          <p:cNvSpPr/>
          <p:nvPr/>
        </p:nvSpPr>
        <p:spPr>
          <a:xfrm>
            <a:off x="4139521" y="1760699"/>
            <a:ext cx="773832" cy="288032"/>
          </a:xfrm>
          <a:prstGeom prst="roundRect">
            <a:avLst/>
          </a:prstGeom>
          <a:no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400" dirty="0" smtClean="0"/>
              <a:t>３００㎡</a:t>
            </a:r>
            <a:endParaRPr kumimoji="1" lang="ja-JP" altLang="en-US" sz="1400" dirty="0"/>
          </a:p>
        </p:txBody>
      </p:sp>
      <p:sp>
        <p:nvSpPr>
          <p:cNvPr id="30" name="角丸四角形 29"/>
          <p:cNvSpPr/>
          <p:nvPr/>
        </p:nvSpPr>
        <p:spPr>
          <a:xfrm>
            <a:off x="5597937" y="1763115"/>
            <a:ext cx="773832" cy="288032"/>
          </a:xfrm>
          <a:prstGeom prst="roundRect">
            <a:avLst/>
          </a:prstGeom>
          <a:no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400" dirty="0"/>
              <a:t>５</a:t>
            </a:r>
            <a:r>
              <a:rPr kumimoji="1" lang="ja-JP" altLang="en-US" sz="1400" dirty="0" smtClean="0"/>
              <a:t>００㎡</a:t>
            </a:r>
            <a:endParaRPr kumimoji="1" lang="ja-JP" altLang="en-US" sz="1400" dirty="0"/>
          </a:p>
        </p:txBody>
      </p:sp>
      <p:sp>
        <p:nvSpPr>
          <p:cNvPr id="31" name="角丸四角形 30"/>
          <p:cNvSpPr/>
          <p:nvPr/>
        </p:nvSpPr>
        <p:spPr>
          <a:xfrm>
            <a:off x="1997537" y="1758923"/>
            <a:ext cx="773832" cy="288032"/>
          </a:xfrm>
          <a:prstGeom prst="roundRect">
            <a:avLst/>
          </a:prstGeom>
          <a:no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400" dirty="0" smtClean="0"/>
              <a:t>０㎡</a:t>
            </a:r>
            <a:endParaRPr kumimoji="1" lang="ja-JP" altLang="en-US" sz="1400" dirty="0"/>
          </a:p>
        </p:txBody>
      </p:sp>
      <p:sp>
        <p:nvSpPr>
          <p:cNvPr id="32" name="角丸四角形 31"/>
          <p:cNvSpPr/>
          <p:nvPr/>
        </p:nvSpPr>
        <p:spPr>
          <a:xfrm>
            <a:off x="5939721" y="3050242"/>
            <a:ext cx="3301098" cy="288032"/>
          </a:xfrm>
          <a:prstGeom prst="roundRect">
            <a:avLst/>
          </a:prstGeom>
          <a:no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800" dirty="0" smtClean="0"/>
              <a:t>※</a:t>
            </a:r>
            <a:r>
              <a:rPr kumimoji="1" lang="ja-JP" altLang="en-US" sz="800" dirty="0" smtClean="0"/>
              <a:t>　</a:t>
            </a:r>
            <a:r>
              <a:rPr kumimoji="1" lang="en-US" altLang="ja-JP" sz="800" dirty="0" smtClean="0"/>
              <a:t>300</a:t>
            </a:r>
            <a:r>
              <a:rPr kumimoji="1" lang="ja-JP" altLang="en-US" sz="800" dirty="0" smtClean="0"/>
              <a:t>㎡未満は特定小規模施設用自動火災報知設備でも可</a:t>
            </a:r>
            <a:endParaRPr kumimoji="1" lang="en-US" altLang="ja-JP" sz="800" dirty="0" smtClean="0"/>
          </a:p>
        </p:txBody>
      </p:sp>
      <p:sp>
        <p:nvSpPr>
          <p:cNvPr id="35" name="角丸四角形 34"/>
          <p:cNvSpPr/>
          <p:nvPr/>
        </p:nvSpPr>
        <p:spPr>
          <a:xfrm>
            <a:off x="615200" y="4345886"/>
            <a:ext cx="1724122" cy="65103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400" dirty="0" smtClean="0"/>
              <a:t>（５）項イ</a:t>
            </a:r>
            <a:endParaRPr kumimoji="1" lang="en-US" altLang="ja-JP" sz="1400" dirty="0" smtClean="0"/>
          </a:p>
          <a:p>
            <a:pPr algn="ctr"/>
            <a:r>
              <a:rPr kumimoji="1" lang="ja-JP" altLang="en-US" sz="1400" dirty="0" smtClean="0"/>
              <a:t>（６）項イ</a:t>
            </a:r>
            <a:r>
              <a:rPr lang="ja-JP" altLang="en-US" sz="1400" dirty="0"/>
              <a:t>（就寝</a:t>
            </a:r>
            <a:r>
              <a:rPr lang="ja-JP" altLang="en-US" sz="1400" dirty="0" smtClean="0"/>
              <a:t>有）</a:t>
            </a:r>
            <a:endParaRPr kumimoji="1" lang="en-US" altLang="ja-JP" sz="1400" dirty="0" smtClean="0"/>
          </a:p>
          <a:p>
            <a:pPr algn="ctr"/>
            <a:r>
              <a:rPr kumimoji="1" lang="ja-JP" altLang="en-US" sz="1400" dirty="0" smtClean="0"/>
              <a:t>（６）項ハ</a:t>
            </a:r>
            <a:r>
              <a:rPr lang="ja-JP" altLang="en-US" sz="1400" dirty="0"/>
              <a:t>（就寝</a:t>
            </a:r>
            <a:r>
              <a:rPr lang="ja-JP" altLang="en-US" sz="1400" dirty="0" smtClean="0"/>
              <a:t>有）</a:t>
            </a:r>
            <a:endParaRPr kumimoji="1" lang="ja-JP" altLang="en-US" sz="1400" dirty="0"/>
          </a:p>
        </p:txBody>
      </p:sp>
      <p:cxnSp>
        <p:nvCxnSpPr>
          <p:cNvPr id="36" name="直線矢印コネクタ 35"/>
          <p:cNvCxnSpPr/>
          <p:nvPr/>
        </p:nvCxnSpPr>
        <p:spPr>
          <a:xfrm>
            <a:off x="28381" y="4210038"/>
            <a:ext cx="9854468" cy="0"/>
          </a:xfrm>
          <a:prstGeom prst="straightConnector1">
            <a:avLst/>
          </a:prstGeom>
          <a:ln>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8" name="左右矢印 37"/>
          <p:cNvSpPr/>
          <p:nvPr/>
        </p:nvSpPr>
        <p:spPr>
          <a:xfrm>
            <a:off x="4493660" y="5219825"/>
            <a:ext cx="4622978" cy="144016"/>
          </a:xfrm>
          <a:prstGeom prst="leftRightArrow">
            <a:avLst/>
          </a:prstGeom>
          <a:solidFill>
            <a:srgbClr val="FFFF00"/>
          </a:solidFill>
          <a:ln>
            <a:solidFill>
              <a:schemeClr val="tx1"/>
            </a:solid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40" name="角丸四角形 39"/>
          <p:cNvSpPr/>
          <p:nvPr/>
        </p:nvSpPr>
        <p:spPr>
          <a:xfrm>
            <a:off x="615200" y="5056706"/>
            <a:ext cx="1724121" cy="46441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400" dirty="0" smtClean="0"/>
              <a:t>（６）項イ（就寝なし）</a:t>
            </a:r>
            <a:endParaRPr kumimoji="1" lang="en-US" altLang="ja-JP" sz="1400" dirty="0" smtClean="0"/>
          </a:p>
          <a:p>
            <a:pPr algn="ctr"/>
            <a:r>
              <a:rPr kumimoji="1" lang="ja-JP" altLang="en-US" sz="1400" dirty="0" smtClean="0"/>
              <a:t>（６）項</a:t>
            </a:r>
            <a:r>
              <a:rPr lang="ja-JP" altLang="en-US" sz="1400" dirty="0"/>
              <a:t>ハ（就寝なし</a:t>
            </a:r>
            <a:r>
              <a:rPr lang="ja-JP" altLang="en-US" sz="1400" dirty="0" smtClean="0"/>
              <a:t>）</a:t>
            </a:r>
            <a:endParaRPr kumimoji="1" lang="ja-JP" altLang="en-US" sz="1400" dirty="0"/>
          </a:p>
        </p:txBody>
      </p:sp>
      <p:cxnSp>
        <p:nvCxnSpPr>
          <p:cNvPr id="41" name="直線矢印コネクタ 40"/>
          <p:cNvCxnSpPr/>
          <p:nvPr/>
        </p:nvCxnSpPr>
        <p:spPr>
          <a:xfrm>
            <a:off x="2339321" y="5287593"/>
            <a:ext cx="2160240" cy="3820"/>
          </a:xfrm>
          <a:prstGeom prst="straightConnector1">
            <a:avLst/>
          </a:prstGeom>
          <a:ln>
            <a:solidFill>
              <a:schemeClr val="tx1"/>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42" name="角丸四角形 41"/>
          <p:cNvSpPr/>
          <p:nvPr/>
        </p:nvSpPr>
        <p:spPr>
          <a:xfrm>
            <a:off x="2475437" y="5003381"/>
            <a:ext cx="2024124" cy="288032"/>
          </a:xfrm>
          <a:prstGeom prst="roundRect">
            <a:avLst/>
          </a:prstGeom>
          <a:no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200" dirty="0" smtClean="0"/>
              <a:t>義務付けなし</a:t>
            </a:r>
            <a:endParaRPr kumimoji="1" lang="en-US" altLang="ja-JP" sz="1200" dirty="0" smtClean="0"/>
          </a:p>
        </p:txBody>
      </p:sp>
      <p:sp>
        <p:nvSpPr>
          <p:cNvPr id="43" name="角丸四角形 42"/>
          <p:cNvSpPr/>
          <p:nvPr/>
        </p:nvSpPr>
        <p:spPr>
          <a:xfrm>
            <a:off x="2815401" y="4345886"/>
            <a:ext cx="5112568" cy="288032"/>
          </a:xfrm>
          <a:prstGeom prst="roundRect">
            <a:avLst/>
          </a:prstGeom>
          <a:no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200" dirty="0" smtClean="0"/>
              <a:t>すべて自動火災報知設備義務付け　</a:t>
            </a:r>
            <a:endParaRPr kumimoji="1" lang="en-US" altLang="ja-JP" sz="1200" dirty="0" smtClean="0"/>
          </a:p>
        </p:txBody>
      </p:sp>
      <p:sp>
        <p:nvSpPr>
          <p:cNvPr id="44" name="テキスト ボックス 43"/>
          <p:cNvSpPr txBox="1"/>
          <p:nvPr/>
        </p:nvSpPr>
        <p:spPr>
          <a:xfrm>
            <a:off x="70770" y="2046955"/>
            <a:ext cx="461665" cy="1867383"/>
          </a:xfrm>
          <a:prstGeom prst="rect">
            <a:avLst/>
          </a:prstGeom>
        </p:spPr>
        <p:style>
          <a:lnRef idx="2">
            <a:schemeClr val="accent1"/>
          </a:lnRef>
          <a:fillRef idx="1">
            <a:schemeClr val="lt1"/>
          </a:fillRef>
          <a:effectRef idx="0">
            <a:schemeClr val="accent1"/>
          </a:effectRef>
          <a:fontRef idx="minor">
            <a:schemeClr val="dk1"/>
          </a:fontRef>
        </p:style>
        <p:txBody>
          <a:bodyPr vert="eaVert" wrap="square" rtlCol="0">
            <a:spAutoFit/>
          </a:bodyPr>
          <a:lstStyle/>
          <a:p>
            <a:pPr algn="ctr"/>
            <a:r>
              <a:rPr kumimoji="1" lang="ja-JP" altLang="en-US" dirty="0" smtClean="0"/>
              <a:t>改正前</a:t>
            </a:r>
            <a:endParaRPr kumimoji="1" lang="ja-JP" altLang="en-US" dirty="0"/>
          </a:p>
        </p:txBody>
      </p:sp>
      <p:sp>
        <p:nvSpPr>
          <p:cNvPr id="46" name="テキスト ボックス 45"/>
          <p:cNvSpPr txBox="1"/>
          <p:nvPr/>
        </p:nvSpPr>
        <p:spPr>
          <a:xfrm>
            <a:off x="70770" y="4384426"/>
            <a:ext cx="461665" cy="1116494"/>
          </a:xfrm>
          <a:prstGeom prst="rect">
            <a:avLst/>
          </a:prstGeom>
        </p:spPr>
        <p:style>
          <a:lnRef idx="2">
            <a:schemeClr val="accent1"/>
          </a:lnRef>
          <a:fillRef idx="1">
            <a:schemeClr val="lt1"/>
          </a:fillRef>
          <a:effectRef idx="0">
            <a:schemeClr val="accent1"/>
          </a:effectRef>
          <a:fontRef idx="minor">
            <a:schemeClr val="dk1"/>
          </a:fontRef>
        </p:style>
        <p:txBody>
          <a:bodyPr vert="eaVert" wrap="square" rtlCol="0">
            <a:spAutoFit/>
          </a:bodyPr>
          <a:lstStyle/>
          <a:p>
            <a:pPr algn="ctr"/>
            <a:r>
              <a:rPr kumimoji="1" lang="ja-JP" altLang="en-US" dirty="0" smtClean="0"/>
              <a:t>改正後</a:t>
            </a:r>
            <a:endParaRPr kumimoji="1" lang="ja-JP" altLang="en-US" dirty="0"/>
          </a:p>
        </p:txBody>
      </p:sp>
      <p:sp>
        <p:nvSpPr>
          <p:cNvPr id="48" name="角丸四角形 47"/>
          <p:cNvSpPr/>
          <p:nvPr/>
        </p:nvSpPr>
        <p:spPr>
          <a:xfrm>
            <a:off x="5360376" y="4931793"/>
            <a:ext cx="2889546" cy="288032"/>
          </a:xfrm>
          <a:prstGeom prst="roundRect">
            <a:avLst/>
          </a:prstGeom>
          <a:no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200" dirty="0" smtClean="0"/>
              <a:t>自動火災報知設備義務付け</a:t>
            </a:r>
            <a:endParaRPr kumimoji="1" lang="en-US" altLang="ja-JP" sz="1200" dirty="0" smtClean="0"/>
          </a:p>
        </p:txBody>
      </p:sp>
      <p:sp>
        <p:nvSpPr>
          <p:cNvPr id="47" name="右矢印 46"/>
          <p:cNvSpPr/>
          <p:nvPr/>
        </p:nvSpPr>
        <p:spPr>
          <a:xfrm>
            <a:off x="4493660" y="4599396"/>
            <a:ext cx="4581636" cy="144016"/>
          </a:xfrm>
          <a:prstGeom prst="rightArrow">
            <a:avLst/>
          </a:prstGeom>
          <a:solidFill>
            <a:srgbClr val="FFFF00"/>
          </a:solidFill>
          <a:ln>
            <a:solidFill>
              <a:schemeClr val="tx1"/>
            </a:solid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lang="ja-JP" altLang="en-US"/>
          </a:p>
        </p:txBody>
      </p:sp>
      <p:sp>
        <p:nvSpPr>
          <p:cNvPr id="50" name="右矢印 49"/>
          <p:cNvSpPr/>
          <p:nvPr/>
        </p:nvSpPr>
        <p:spPr>
          <a:xfrm flipH="1">
            <a:off x="2339321" y="4599396"/>
            <a:ext cx="2160240" cy="144016"/>
          </a:xfrm>
          <a:prstGeom prst="rightArrow">
            <a:avLst/>
          </a:prstGeom>
          <a:solidFill>
            <a:srgbClr val="FF0000"/>
          </a:solidFill>
          <a:ln>
            <a:solidFill>
              <a:schemeClr val="tx1"/>
            </a:solid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lang="ja-JP" altLang="en-US"/>
          </a:p>
        </p:txBody>
      </p:sp>
    </p:spTree>
    <p:extLst>
      <p:ext uri="{BB962C8B-B14F-4D97-AF65-F5344CB8AC3E}">
        <p14:creationId xmlns:p14="http://schemas.microsoft.com/office/powerpoint/2010/main" val="18889098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wipe(right)">
                                      <p:cBhvr>
                                        <p:cTn id="7" dur="500"/>
                                        <p:tgtEl>
                                          <p:spTgt spid="50"/>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5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17475" y="669021"/>
            <a:ext cx="9672638" cy="2288694"/>
          </a:xfrm>
          <a:prstGeom prst="rect">
            <a:avLst/>
          </a:prstGeom>
          <a:noFill/>
          <a:ln w="25400">
            <a:solidFill>
              <a:srgbClr val="00B0F0"/>
            </a:solidFill>
          </a:ln>
        </p:spPr>
        <p:txBody>
          <a:bodyPr lIns="36000" tIns="36000" rIns="36000" bIns="36000">
            <a:spAutoFit/>
          </a:bodyPr>
          <a:lstStyle/>
          <a:p>
            <a:r>
              <a:rPr lang="ja-JP" altLang="en-US" dirty="0"/>
              <a:t>消防機関の検査を受けなければならない防火対象物に、次に掲げるもので</a:t>
            </a:r>
            <a:r>
              <a:rPr lang="ja-JP" altLang="en-US" dirty="0" smtClean="0"/>
              <a:t>延べ面積</a:t>
            </a:r>
            <a:r>
              <a:rPr lang="ja-JP" altLang="en-US" dirty="0"/>
              <a:t>が３００㎡未満のものを追加したこと。（令第３５条関係</a:t>
            </a:r>
            <a:r>
              <a:rPr lang="ja-JP" altLang="en-US" dirty="0" smtClean="0"/>
              <a:t>）</a:t>
            </a:r>
            <a:endParaRPr lang="en-US" altLang="ja-JP" dirty="0" smtClean="0"/>
          </a:p>
          <a:p>
            <a:endParaRPr lang="ja-JP" altLang="en-US" dirty="0"/>
          </a:p>
          <a:p>
            <a:r>
              <a:rPr lang="en-US" altLang="ja-JP" dirty="0"/>
              <a:t>(1)</a:t>
            </a:r>
            <a:r>
              <a:rPr lang="ja-JP" altLang="en-US" dirty="0"/>
              <a:t>令別表第１</a:t>
            </a:r>
            <a:r>
              <a:rPr lang="ja-JP" altLang="en-US" dirty="0">
                <a:solidFill>
                  <a:srgbClr val="00339A"/>
                </a:solidFill>
              </a:rPr>
              <a:t>（２）項ニ</a:t>
            </a:r>
            <a:r>
              <a:rPr lang="ja-JP" altLang="en-US" dirty="0"/>
              <a:t>及び</a:t>
            </a:r>
            <a:r>
              <a:rPr lang="ja-JP" altLang="en-US" dirty="0">
                <a:solidFill>
                  <a:srgbClr val="FF0000"/>
                </a:solidFill>
              </a:rPr>
              <a:t>（５）項イ</a:t>
            </a:r>
            <a:r>
              <a:rPr lang="ja-JP" altLang="en-US" dirty="0"/>
              <a:t>に掲げる防火対象物</a:t>
            </a:r>
          </a:p>
          <a:p>
            <a:r>
              <a:rPr lang="en-US" altLang="ja-JP" dirty="0"/>
              <a:t>(2)</a:t>
            </a:r>
            <a:r>
              <a:rPr lang="ja-JP" altLang="en-US" dirty="0"/>
              <a:t>令別表第１</a:t>
            </a:r>
            <a:r>
              <a:rPr lang="ja-JP" altLang="en-US" dirty="0">
                <a:solidFill>
                  <a:srgbClr val="FF0000"/>
                </a:solidFill>
              </a:rPr>
              <a:t>（６）項イ及びハに掲げる防火対象物（利用者を入居させ、又は</a:t>
            </a:r>
            <a:r>
              <a:rPr lang="ja-JP" altLang="en-US" dirty="0" smtClean="0">
                <a:solidFill>
                  <a:srgbClr val="FF0000"/>
                </a:solidFill>
              </a:rPr>
              <a:t>宿泊させる</a:t>
            </a:r>
            <a:r>
              <a:rPr lang="ja-JP" altLang="en-US" dirty="0">
                <a:solidFill>
                  <a:srgbClr val="FF0000"/>
                </a:solidFill>
              </a:rPr>
              <a:t>ものに限る。）</a:t>
            </a:r>
          </a:p>
          <a:p>
            <a:r>
              <a:rPr lang="en-US" altLang="ja-JP" dirty="0"/>
              <a:t>(3)</a:t>
            </a:r>
            <a:r>
              <a:rPr lang="ja-JP" altLang="en-US" dirty="0"/>
              <a:t>令別表第１（１６）項イ、（１６の２）項及び（１６の３）項に掲げる防火</a:t>
            </a:r>
            <a:r>
              <a:rPr lang="ja-JP" altLang="en-US" dirty="0" smtClean="0"/>
              <a:t>対象物</a:t>
            </a:r>
            <a:r>
              <a:rPr lang="ja-JP" altLang="en-US" dirty="0"/>
              <a:t>（前（１）又は（２）に掲げる防火対象物の用途に供される部分が存する</a:t>
            </a:r>
            <a:r>
              <a:rPr lang="ja-JP" altLang="en-US" dirty="0" smtClean="0"/>
              <a:t>ものに</a:t>
            </a:r>
            <a:r>
              <a:rPr lang="ja-JP" altLang="en-US" dirty="0"/>
              <a:t>限る。）</a:t>
            </a:r>
            <a:endParaRPr lang="ja-JP" altLang="en-US" dirty="0">
              <a:latin typeface="Arial" charset="0"/>
              <a:ea typeface="ＭＳ Ｐゴシック" charset="-128"/>
            </a:endParaRPr>
          </a:p>
        </p:txBody>
      </p:sp>
      <p:sp>
        <p:nvSpPr>
          <p:cNvPr id="8" name="テキスト ボックス 7"/>
          <p:cNvSpPr txBox="1"/>
          <p:nvPr/>
        </p:nvSpPr>
        <p:spPr>
          <a:xfrm>
            <a:off x="0" y="0"/>
            <a:ext cx="9906000" cy="523220"/>
          </a:xfrm>
          <a:prstGeom prst="rect">
            <a:avLst/>
          </a:prstGeom>
          <a:solidFill>
            <a:schemeClr val="accent5">
              <a:lumMod val="20000"/>
              <a:lumOff val="80000"/>
            </a:schemeClr>
          </a:solidFill>
          <a:ln>
            <a:noFill/>
          </a:ln>
        </p:spPr>
        <p:txBody>
          <a:bodyPr>
            <a:spAutoFit/>
          </a:bodyPr>
          <a:lstStyle/>
          <a:p>
            <a:pPr algn="ctr">
              <a:defRPr/>
            </a:pPr>
            <a:r>
              <a:rPr lang="ja-JP" altLang="en-US" sz="2800" b="1" dirty="0" smtClean="0">
                <a:latin typeface="Arial" charset="0"/>
                <a:ea typeface="ＭＳ Ｐゴシック" charset="-128"/>
              </a:rPr>
              <a:t>③消防機関の検査を受けなければならない防火対象物の見直し</a:t>
            </a:r>
            <a:endParaRPr lang="en-US" altLang="ja-JP" sz="2800" b="1" dirty="0">
              <a:latin typeface="Arial" charset="0"/>
              <a:ea typeface="ＭＳ Ｐゴシック" charset="-128"/>
            </a:endParaRPr>
          </a:p>
        </p:txBody>
      </p:sp>
      <p:sp>
        <p:nvSpPr>
          <p:cNvPr id="5" name="Text Box 8"/>
          <p:cNvSpPr txBox="1">
            <a:spLocks noChangeArrowheads="1"/>
          </p:cNvSpPr>
          <p:nvPr/>
        </p:nvSpPr>
        <p:spPr bwMode="auto">
          <a:xfrm>
            <a:off x="346393" y="5542363"/>
            <a:ext cx="9443720" cy="376237"/>
          </a:xfrm>
          <a:prstGeom prst="rect">
            <a:avLst/>
          </a:prstGeom>
          <a:solidFill>
            <a:srgbClr val="FF0000"/>
          </a:solidFill>
          <a:ln w="9525">
            <a:solidFill>
              <a:schemeClr val="tx1"/>
            </a:solidFill>
            <a:miter lim="800000"/>
            <a:headEnd/>
            <a:tailEnd/>
          </a:ln>
          <a:effectLst/>
          <a:extLst/>
        </p:spPr>
        <p:txBody>
          <a:bodyPr wrap="squar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b="1" dirty="0">
                <a:solidFill>
                  <a:schemeClr val="bg1"/>
                </a:solidFill>
              </a:rPr>
              <a:t>施行日：</a:t>
            </a:r>
            <a:r>
              <a:rPr lang="ja-JP" altLang="en-US" b="1" dirty="0" smtClean="0">
                <a:solidFill>
                  <a:schemeClr val="bg1"/>
                </a:solidFill>
              </a:rPr>
              <a:t>平成２７年</a:t>
            </a:r>
            <a:r>
              <a:rPr lang="ja-JP" altLang="en-US" b="1" dirty="0">
                <a:solidFill>
                  <a:schemeClr val="bg1"/>
                </a:solidFill>
              </a:rPr>
              <a:t>４</a:t>
            </a:r>
            <a:r>
              <a:rPr lang="ja-JP" altLang="en-US" b="1" dirty="0" smtClean="0">
                <a:solidFill>
                  <a:schemeClr val="bg1"/>
                </a:solidFill>
              </a:rPr>
              <a:t>月</a:t>
            </a:r>
            <a:r>
              <a:rPr lang="ja-JP" altLang="en-US" b="1" dirty="0">
                <a:solidFill>
                  <a:schemeClr val="bg1"/>
                </a:solidFill>
              </a:rPr>
              <a:t>１</a:t>
            </a:r>
            <a:r>
              <a:rPr lang="ja-JP" altLang="en-US" b="1" dirty="0" smtClean="0">
                <a:solidFill>
                  <a:schemeClr val="bg1"/>
                </a:solidFill>
              </a:rPr>
              <a:t>日</a:t>
            </a:r>
            <a:endParaRPr lang="ja-JP" altLang="en-US" b="1" dirty="0">
              <a:solidFill>
                <a:schemeClr val="bg1"/>
              </a:solidFill>
            </a:endParaRPr>
          </a:p>
        </p:txBody>
      </p:sp>
      <p:sp>
        <p:nvSpPr>
          <p:cNvPr id="6" name="角丸四角形 5"/>
          <p:cNvSpPr/>
          <p:nvPr/>
        </p:nvSpPr>
        <p:spPr>
          <a:xfrm>
            <a:off x="425673" y="4295858"/>
            <a:ext cx="1838422" cy="39752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400" dirty="0" smtClean="0"/>
              <a:t>（６）項イ</a:t>
            </a:r>
            <a:r>
              <a:rPr lang="ja-JP" altLang="en-US" sz="1400" dirty="0"/>
              <a:t>（</a:t>
            </a:r>
            <a:r>
              <a:rPr lang="ja-JP" altLang="en-US" sz="1400" dirty="0" smtClean="0"/>
              <a:t>就寝</a:t>
            </a:r>
            <a:r>
              <a:rPr lang="ja-JP" altLang="en-US" sz="1400" dirty="0"/>
              <a:t>なし</a:t>
            </a:r>
            <a:r>
              <a:rPr lang="ja-JP" altLang="en-US" sz="1400" dirty="0" smtClean="0"/>
              <a:t>）</a:t>
            </a:r>
            <a:endParaRPr kumimoji="1" lang="en-US" altLang="ja-JP" sz="1400" dirty="0" smtClean="0"/>
          </a:p>
          <a:p>
            <a:pPr algn="ctr"/>
            <a:r>
              <a:rPr kumimoji="1" lang="ja-JP" altLang="en-US" sz="1400" dirty="0" smtClean="0"/>
              <a:t>（６）項ハ</a:t>
            </a:r>
            <a:r>
              <a:rPr lang="ja-JP" altLang="en-US" sz="1400" dirty="0"/>
              <a:t>（</a:t>
            </a:r>
            <a:r>
              <a:rPr lang="ja-JP" altLang="en-US" sz="1400" dirty="0" smtClean="0"/>
              <a:t>就寝</a:t>
            </a:r>
            <a:r>
              <a:rPr lang="ja-JP" altLang="en-US" sz="1400" dirty="0"/>
              <a:t>なし</a:t>
            </a:r>
            <a:r>
              <a:rPr lang="ja-JP" altLang="en-US" sz="1400" dirty="0" smtClean="0"/>
              <a:t>）</a:t>
            </a:r>
            <a:endParaRPr kumimoji="1" lang="ja-JP" altLang="en-US" sz="1400" dirty="0"/>
          </a:p>
        </p:txBody>
      </p:sp>
      <p:sp>
        <p:nvSpPr>
          <p:cNvPr id="7" name="右矢印 6"/>
          <p:cNvSpPr/>
          <p:nvPr/>
        </p:nvSpPr>
        <p:spPr>
          <a:xfrm>
            <a:off x="4407935" y="4399371"/>
            <a:ext cx="4581636" cy="144016"/>
          </a:xfrm>
          <a:prstGeom prst="rightArrow">
            <a:avLst/>
          </a:prstGeom>
          <a:solidFill>
            <a:srgbClr val="FFFF00"/>
          </a:solidFill>
          <a:ln>
            <a:solidFill>
              <a:schemeClr val="tx1"/>
            </a:solid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lang="ja-JP" altLang="en-US"/>
          </a:p>
        </p:txBody>
      </p:sp>
      <p:sp>
        <p:nvSpPr>
          <p:cNvPr id="10" name="角丸四角形 9"/>
          <p:cNvSpPr/>
          <p:nvPr/>
        </p:nvSpPr>
        <p:spPr>
          <a:xfrm>
            <a:off x="425673" y="3460061"/>
            <a:ext cx="1799349" cy="65103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400" dirty="0" smtClean="0"/>
              <a:t>（５）項イ</a:t>
            </a:r>
            <a:endParaRPr kumimoji="1" lang="en-US" altLang="ja-JP" sz="1400" dirty="0" smtClean="0"/>
          </a:p>
          <a:p>
            <a:pPr algn="ctr"/>
            <a:r>
              <a:rPr kumimoji="1" lang="ja-JP" altLang="en-US" sz="1400" dirty="0" smtClean="0"/>
              <a:t>（６）項イ</a:t>
            </a:r>
            <a:r>
              <a:rPr lang="ja-JP" altLang="en-US" sz="1400" dirty="0"/>
              <a:t>（就寝</a:t>
            </a:r>
            <a:r>
              <a:rPr lang="ja-JP" altLang="en-US" sz="1400" dirty="0" smtClean="0"/>
              <a:t>有）</a:t>
            </a:r>
            <a:endParaRPr kumimoji="1" lang="en-US" altLang="ja-JP" sz="1400" dirty="0" smtClean="0"/>
          </a:p>
          <a:p>
            <a:pPr algn="ctr"/>
            <a:r>
              <a:rPr kumimoji="1" lang="ja-JP" altLang="en-US" sz="1400" dirty="0" smtClean="0"/>
              <a:t>（６）項ハ</a:t>
            </a:r>
            <a:r>
              <a:rPr lang="ja-JP" altLang="en-US" sz="1400" dirty="0"/>
              <a:t>（就寝</a:t>
            </a:r>
            <a:r>
              <a:rPr lang="ja-JP" altLang="en-US" sz="1400" dirty="0" smtClean="0"/>
              <a:t>有）</a:t>
            </a:r>
            <a:endParaRPr kumimoji="1" lang="ja-JP" altLang="en-US" sz="1400" dirty="0"/>
          </a:p>
        </p:txBody>
      </p:sp>
      <p:sp>
        <p:nvSpPr>
          <p:cNvPr id="11" name="右矢印 10"/>
          <p:cNvSpPr/>
          <p:nvPr/>
        </p:nvSpPr>
        <p:spPr>
          <a:xfrm>
            <a:off x="4379360" y="3713571"/>
            <a:ext cx="4581636" cy="144016"/>
          </a:xfrm>
          <a:prstGeom prst="rightArrow">
            <a:avLst/>
          </a:prstGeom>
          <a:solidFill>
            <a:srgbClr val="FFFF00"/>
          </a:solidFill>
          <a:ln>
            <a:solidFill>
              <a:schemeClr val="tx1"/>
            </a:solid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lang="ja-JP" altLang="en-US"/>
          </a:p>
        </p:txBody>
      </p:sp>
      <p:sp>
        <p:nvSpPr>
          <p:cNvPr id="12" name="右矢印 11"/>
          <p:cNvSpPr/>
          <p:nvPr/>
        </p:nvSpPr>
        <p:spPr>
          <a:xfrm flipH="1">
            <a:off x="2225021" y="3713571"/>
            <a:ext cx="2160240" cy="144016"/>
          </a:xfrm>
          <a:prstGeom prst="rightArrow">
            <a:avLst/>
          </a:prstGeom>
          <a:solidFill>
            <a:srgbClr val="FF0000"/>
          </a:solidFill>
          <a:ln>
            <a:solidFill>
              <a:schemeClr val="tx1"/>
            </a:solid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lang="ja-JP" altLang="en-US"/>
          </a:p>
        </p:txBody>
      </p:sp>
      <p:cxnSp>
        <p:nvCxnSpPr>
          <p:cNvPr id="13" name="直線矢印コネクタ 12"/>
          <p:cNvCxnSpPr/>
          <p:nvPr/>
        </p:nvCxnSpPr>
        <p:spPr>
          <a:xfrm>
            <a:off x="2192244" y="3301977"/>
            <a:ext cx="676875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角丸四角形 13"/>
          <p:cNvSpPr/>
          <p:nvPr/>
        </p:nvSpPr>
        <p:spPr>
          <a:xfrm>
            <a:off x="808292" y="3127729"/>
            <a:ext cx="1547664" cy="288032"/>
          </a:xfrm>
          <a:prstGeom prst="roundRect">
            <a:avLst/>
          </a:prstGeom>
          <a:no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400" dirty="0" smtClean="0"/>
              <a:t>延べ面積（㎡）</a:t>
            </a:r>
            <a:endParaRPr kumimoji="1" lang="ja-JP" altLang="en-US" sz="1400" dirty="0"/>
          </a:p>
        </p:txBody>
      </p:sp>
      <p:sp>
        <p:nvSpPr>
          <p:cNvPr id="15" name="角丸四角形 14"/>
          <p:cNvSpPr/>
          <p:nvPr/>
        </p:nvSpPr>
        <p:spPr>
          <a:xfrm>
            <a:off x="3992444" y="2939521"/>
            <a:ext cx="773832" cy="288032"/>
          </a:xfrm>
          <a:prstGeom prst="roundRect">
            <a:avLst/>
          </a:prstGeom>
          <a:no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400" dirty="0" smtClean="0"/>
              <a:t>３００㎡</a:t>
            </a:r>
            <a:endParaRPr kumimoji="1" lang="ja-JP" altLang="en-US" sz="1400" dirty="0"/>
          </a:p>
        </p:txBody>
      </p:sp>
      <p:sp>
        <p:nvSpPr>
          <p:cNvPr id="16" name="角丸四角形 15"/>
          <p:cNvSpPr/>
          <p:nvPr/>
        </p:nvSpPr>
        <p:spPr>
          <a:xfrm>
            <a:off x="1850460" y="2937745"/>
            <a:ext cx="773832" cy="288032"/>
          </a:xfrm>
          <a:prstGeom prst="roundRect">
            <a:avLst/>
          </a:prstGeom>
          <a:no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400" dirty="0" smtClean="0"/>
              <a:t>０㎡</a:t>
            </a:r>
            <a:endParaRPr kumimoji="1" lang="ja-JP" altLang="en-US" sz="1400" dirty="0"/>
          </a:p>
        </p:txBody>
      </p:sp>
      <p:cxnSp>
        <p:nvCxnSpPr>
          <p:cNvPr id="17" name="直線コネクタ 16"/>
          <p:cNvCxnSpPr/>
          <p:nvPr/>
        </p:nvCxnSpPr>
        <p:spPr>
          <a:xfrm>
            <a:off x="4379360" y="3301976"/>
            <a:ext cx="0" cy="2198943"/>
          </a:xfrm>
          <a:prstGeom prst="line">
            <a:avLst/>
          </a:prstGeom>
          <a:ln>
            <a:prstDash val="sysDot"/>
          </a:ln>
        </p:spPr>
        <p:style>
          <a:lnRef idx="1">
            <a:schemeClr val="accent1"/>
          </a:lnRef>
          <a:fillRef idx="0">
            <a:schemeClr val="accent1"/>
          </a:fillRef>
          <a:effectRef idx="0">
            <a:schemeClr val="accent1"/>
          </a:effectRef>
          <a:fontRef idx="minor">
            <a:schemeClr val="tx1"/>
          </a:fontRef>
        </p:style>
      </p:cxnSp>
      <p:sp>
        <p:nvSpPr>
          <p:cNvPr id="18" name="角丸四角形 17"/>
          <p:cNvSpPr/>
          <p:nvPr/>
        </p:nvSpPr>
        <p:spPr>
          <a:xfrm>
            <a:off x="425673" y="4836655"/>
            <a:ext cx="1838422" cy="32551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400" dirty="0" smtClean="0"/>
              <a:t>（２）項ニ</a:t>
            </a:r>
            <a:endParaRPr kumimoji="1" lang="ja-JP" altLang="en-US" sz="1400" dirty="0"/>
          </a:p>
        </p:txBody>
      </p:sp>
      <p:sp>
        <p:nvSpPr>
          <p:cNvPr id="19" name="右矢印 18"/>
          <p:cNvSpPr/>
          <p:nvPr/>
        </p:nvSpPr>
        <p:spPr>
          <a:xfrm>
            <a:off x="4391715" y="4927406"/>
            <a:ext cx="4581636" cy="144016"/>
          </a:xfrm>
          <a:prstGeom prst="rightArrow">
            <a:avLst/>
          </a:prstGeom>
          <a:solidFill>
            <a:srgbClr val="FFFF00"/>
          </a:solidFill>
          <a:ln>
            <a:solidFill>
              <a:schemeClr val="tx1"/>
            </a:solid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lang="ja-JP" altLang="en-US"/>
          </a:p>
        </p:txBody>
      </p:sp>
      <p:sp>
        <p:nvSpPr>
          <p:cNvPr id="20" name="右矢印 19"/>
          <p:cNvSpPr/>
          <p:nvPr/>
        </p:nvSpPr>
        <p:spPr>
          <a:xfrm flipH="1">
            <a:off x="2237376" y="4927406"/>
            <a:ext cx="2160240" cy="144016"/>
          </a:xfrm>
          <a:prstGeom prst="rightArrow">
            <a:avLst/>
          </a:prstGeom>
          <a:solidFill>
            <a:srgbClr val="FF0000"/>
          </a:solidFill>
          <a:ln>
            <a:solidFill>
              <a:schemeClr val="tx1"/>
            </a:solid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lang="ja-JP" altLang="en-US"/>
          </a:p>
        </p:txBody>
      </p:sp>
    </p:spTree>
    <p:extLst>
      <p:ext uri="{BB962C8B-B14F-4D97-AF65-F5344CB8AC3E}">
        <p14:creationId xmlns:p14="http://schemas.microsoft.com/office/powerpoint/2010/main" val="7833429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2"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wipe(right)">
                                      <p:cBhvr>
                                        <p:cTn id="14" dur="500"/>
                                        <p:tgtEl>
                                          <p:spTgt spid="12"/>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2"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wipe(right)">
                                      <p:cBhvr>
                                        <p:cTn id="19"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2" grpId="0" animBg="1"/>
      <p:bldP spid="2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87924" y="612305"/>
            <a:ext cx="9672638" cy="1734697"/>
          </a:xfrm>
          <a:prstGeom prst="rect">
            <a:avLst/>
          </a:prstGeom>
          <a:noFill/>
          <a:ln w="25400">
            <a:solidFill>
              <a:srgbClr val="00B0F0"/>
            </a:solidFill>
          </a:ln>
        </p:spPr>
        <p:txBody>
          <a:bodyPr lIns="36000" tIns="36000" rIns="36000" bIns="36000">
            <a:spAutoFit/>
          </a:bodyPr>
          <a:lstStyle/>
          <a:p>
            <a:r>
              <a:rPr lang="ja-JP" altLang="en-US" dirty="0"/>
              <a:t>令別表第１</a:t>
            </a:r>
            <a:r>
              <a:rPr lang="ja-JP" altLang="en-US" dirty="0">
                <a:solidFill>
                  <a:srgbClr val="0070C0"/>
                </a:solidFill>
              </a:rPr>
              <a:t>（６）項ロ</a:t>
            </a:r>
            <a:r>
              <a:rPr lang="ja-JP" altLang="en-US" dirty="0"/>
              <a:t>、（１６）項イ、（１６の２）項及び（１６の３）項に</a:t>
            </a:r>
            <a:r>
              <a:rPr lang="ja-JP" altLang="en-US" dirty="0" smtClean="0"/>
              <a:t>掲げる</a:t>
            </a:r>
            <a:r>
              <a:rPr lang="ja-JP" altLang="en-US" dirty="0"/>
              <a:t>防火対象物（同表（１６）項イ、（１６の２）項及び（１６の３）項に</a:t>
            </a:r>
            <a:r>
              <a:rPr lang="ja-JP" altLang="en-US" dirty="0" smtClean="0"/>
              <a:t>掲げる防火</a:t>
            </a:r>
            <a:r>
              <a:rPr lang="ja-JP" altLang="en-US" dirty="0"/>
              <a:t>対象物にあっては、同表（６）項ロに掲げる防火対象物の用途に供される</a:t>
            </a:r>
            <a:r>
              <a:rPr lang="ja-JP" altLang="en-US" dirty="0" smtClean="0"/>
              <a:t>部分が</a:t>
            </a:r>
            <a:r>
              <a:rPr lang="ja-JP" altLang="en-US" dirty="0"/>
              <a:t>存するものに限る。）に設ける</a:t>
            </a:r>
            <a:r>
              <a:rPr lang="ja-JP" altLang="en-US" dirty="0">
                <a:solidFill>
                  <a:srgbClr val="0070C0"/>
                </a:solidFill>
              </a:rPr>
              <a:t>消防機関へ通報する火災報知設備</a:t>
            </a:r>
            <a:r>
              <a:rPr lang="ja-JP" altLang="en-US" dirty="0"/>
              <a:t>にあっては、</a:t>
            </a:r>
            <a:r>
              <a:rPr lang="ja-JP" altLang="en-US" dirty="0" smtClean="0">
                <a:solidFill>
                  <a:srgbClr val="0070C0"/>
                </a:solidFill>
              </a:rPr>
              <a:t>自動</a:t>
            </a:r>
            <a:r>
              <a:rPr lang="ja-JP" altLang="en-US" dirty="0">
                <a:solidFill>
                  <a:srgbClr val="0070C0"/>
                </a:solidFill>
              </a:rPr>
              <a:t>火災報知設備の感知器の作動と</a:t>
            </a:r>
            <a:r>
              <a:rPr lang="ja-JP" altLang="en-US" dirty="0">
                <a:solidFill>
                  <a:srgbClr val="FF3300"/>
                </a:solidFill>
              </a:rPr>
              <a:t>連動して起動するもの</a:t>
            </a:r>
            <a:r>
              <a:rPr lang="ja-JP" altLang="en-US" dirty="0"/>
              <a:t>としたこと。ただし、</a:t>
            </a:r>
            <a:r>
              <a:rPr lang="ja-JP" altLang="en-US" dirty="0" smtClean="0"/>
              <a:t>自動火災</a:t>
            </a:r>
            <a:r>
              <a:rPr lang="ja-JP" altLang="en-US" dirty="0"/>
              <a:t>報知設備の受信機及び消防機関へ通報する火災報知設備が防災センター（</a:t>
            </a:r>
            <a:r>
              <a:rPr lang="ja-JP" altLang="en-US" dirty="0" smtClean="0"/>
              <a:t>常時人</a:t>
            </a:r>
            <a:r>
              <a:rPr lang="ja-JP" altLang="en-US" dirty="0"/>
              <a:t>がいるものに限る。）に設置されるものにあっては、この限りでないものと</a:t>
            </a:r>
            <a:r>
              <a:rPr lang="ja-JP" altLang="en-US" dirty="0" smtClean="0"/>
              <a:t>したこと。</a:t>
            </a:r>
            <a:endParaRPr lang="ja-JP" altLang="en-US" dirty="0">
              <a:latin typeface="Arial" charset="0"/>
              <a:ea typeface="ＭＳ Ｐゴシック" charset="-128"/>
            </a:endParaRPr>
          </a:p>
        </p:txBody>
      </p:sp>
      <p:sp>
        <p:nvSpPr>
          <p:cNvPr id="8" name="テキスト ボックス 7"/>
          <p:cNvSpPr txBox="1"/>
          <p:nvPr/>
        </p:nvSpPr>
        <p:spPr>
          <a:xfrm>
            <a:off x="0" y="0"/>
            <a:ext cx="9906000" cy="523220"/>
          </a:xfrm>
          <a:prstGeom prst="rect">
            <a:avLst/>
          </a:prstGeom>
          <a:solidFill>
            <a:schemeClr val="accent5">
              <a:lumMod val="20000"/>
              <a:lumOff val="80000"/>
            </a:schemeClr>
          </a:solidFill>
          <a:ln>
            <a:noFill/>
          </a:ln>
        </p:spPr>
        <p:txBody>
          <a:bodyPr>
            <a:spAutoFit/>
          </a:bodyPr>
          <a:lstStyle/>
          <a:p>
            <a:pPr algn="ctr">
              <a:defRPr/>
            </a:pPr>
            <a:r>
              <a:rPr lang="ja-JP" altLang="en-US" sz="2800" b="1" dirty="0" smtClean="0">
                <a:latin typeface="Arial" charset="0"/>
                <a:ea typeface="ＭＳ Ｐゴシック" charset="-128"/>
              </a:rPr>
              <a:t>④消防機関へ通報する火災報知設備に関する基準の見直し</a:t>
            </a:r>
            <a:endParaRPr lang="en-US" altLang="ja-JP" sz="2800" b="1" dirty="0">
              <a:latin typeface="Arial" charset="0"/>
              <a:ea typeface="ＭＳ Ｐゴシック" charset="-128"/>
            </a:endParaRPr>
          </a:p>
        </p:txBody>
      </p:sp>
      <p:sp>
        <p:nvSpPr>
          <p:cNvPr id="5" name="Text Box 8"/>
          <p:cNvSpPr txBox="1">
            <a:spLocks noChangeArrowheads="1"/>
          </p:cNvSpPr>
          <p:nvPr/>
        </p:nvSpPr>
        <p:spPr bwMode="auto">
          <a:xfrm>
            <a:off x="316842" y="5613814"/>
            <a:ext cx="9443720" cy="376237"/>
          </a:xfrm>
          <a:prstGeom prst="rect">
            <a:avLst/>
          </a:prstGeom>
          <a:solidFill>
            <a:srgbClr val="FF0000"/>
          </a:solidFill>
          <a:ln w="9525">
            <a:solidFill>
              <a:schemeClr val="tx1"/>
            </a:solidFill>
            <a:miter lim="800000"/>
            <a:headEnd/>
            <a:tailEnd/>
          </a:ln>
          <a:effectLst/>
          <a:extLst/>
        </p:spPr>
        <p:txBody>
          <a:bodyPr wrap="squar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b="1" dirty="0">
                <a:solidFill>
                  <a:schemeClr val="bg1"/>
                </a:solidFill>
              </a:rPr>
              <a:t>施行日：</a:t>
            </a:r>
            <a:r>
              <a:rPr lang="ja-JP" altLang="en-US" b="1" dirty="0" smtClean="0">
                <a:solidFill>
                  <a:schemeClr val="bg1"/>
                </a:solidFill>
              </a:rPr>
              <a:t>平成２７年</a:t>
            </a:r>
            <a:r>
              <a:rPr lang="ja-JP" altLang="en-US" b="1" dirty="0">
                <a:solidFill>
                  <a:schemeClr val="bg1"/>
                </a:solidFill>
              </a:rPr>
              <a:t>４</a:t>
            </a:r>
            <a:r>
              <a:rPr lang="ja-JP" altLang="en-US" b="1" dirty="0" smtClean="0">
                <a:solidFill>
                  <a:schemeClr val="bg1"/>
                </a:solidFill>
              </a:rPr>
              <a:t>月</a:t>
            </a:r>
            <a:r>
              <a:rPr lang="ja-JP" altLang="en-US" b="1" dirty="0">
                <a:solidFill>
                  <a:schemeClr val="bg1"/>
                </a:solidFill>
              </a:rPr>
              <a:t>１</a:t>
            </a:r>
            <a:r>
              <a:rPr lang="ja-JP" altLang="en-US" b="1" dirty="0" smtClean="0">
                <a:solidFill>
                  <a:schemeClr val="bg1"/>
                </a:solidFill>
              </a:rPr>
              <a:t>日</a:t>
            </a:r>
            <a:endParaRPr lang="ja-JP" altLang="en-US" b="1" dirty="0">
              <a:solidFill>
                <a:schemeClr val="bg1"/>
              </a:solidFill>
            </a:endParaRPr>
          </a:p>
        </p:txBody>
      </p:sp>
      <p:sp>
        <p:nvSpPr>
          <p:cNvPr id="6" name="Text Box 8"/>
          <p:cNvSpPr txBox="1">
            <a:spLocks noChangeArrowheads="1"/>
          </p:cNvSpPr>
          <p:nvPr/>
        </p:nvSpPr>
        <p:spPr bwMode="auto">
          <a:xfrm>
            <a:off x="321669" y="5994908"/>
            <a:ext cx="9438893" cy="338554"/>
          </a:xfrm>
          <a:prstGeom prst="rect">
            <a:avLst/>
          </a:prstGeom>
          <a:ln>
            <a:headEnd/>
            <a:tailEnd/>
          </a:ln>
          <a:extLst/>
        </p:spPr>
        <p:style>
          <a:lnRef idx="1">
            <a:schemeClr val="accent3"/>
          </a:lnRef>
          <a:fillRef idx="2">
            <a:schemeClr val="accent3"/>
          </a:fillRef>
          <a:effectRef idx="1">
            <a:schemeClr val="accent3"/>
          </a:effectRef>
          <a:fontRef idx="minor">
            <a:schemeClr val="dk1"/>
          </a:fontRef>
        </p:style>
        <p:txBody>
          <a:bodyPr wrap="squar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sz="1600" b="1" dirty="0" smtClean="0"/>
              <a:t>平成３０年３月３１日までの間は改正前基準でも可</a:t>
            </a:r>
            <a:endParaRPr lang="en-US" altLang="ja-JP" sz="1600" b="1" dirty="0" smtClean="0"/>
          </a:p>
        </p:txBody>
      </p:sp>
      <p:sp>
        <p:nvSpPr>
          <p:cNvPr id="7" name="円/楕円 6"/>
          <p:cNvSpPr/>
          <p:nvPr/>
        </p:nvSpPr>
        <p:spPr>
          <a:xfrm>
            <a:off x="4214259" y="4771861"/>
            <a:ext cx="711200" cy="792480"/>
          </a:xfrm>
          <a:prstGeom prst="ellipse">
            <a:avLst/>
          </a:prstGeom>
          <a:solidFill>
            <a:schemeClr val="bg1"/>
          </a:solidFill>
          <a:ln>
            <a:solidFill>
              <a:schemeClr val="bg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sz="1200" dirty="0" smtClean="0"/>
          </a:p>
        </p:txBody>
      </p:sp>
      <p:pic>
        <p:nvPicPr>
          <p:cNvPr id="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84411" y="4144517"/>
            <a:ext cx="1208509" cy="10652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正方形/長方形 14"/>
          <p:cNvSpPr/>
          <p:nvPr/>
        </p:nvSpPr>
        <p:spPr>
          <a:xfrm>
            <a:off x="690707" y="2773680"/>
            <a:ext cx="2875454" cy="2234487"/>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p>
        </p:txBody>
      </p:sp>
      <p:cxnSp>
        <p:nvCxnSpPr>
          <p:cNvPr id="16" name="直線コネクタ 15"/>
          <p:cNvCxnSpPr/>
          <p:nvPr/>
        </p:nvCxnSpPr>
        <p:spPr>
          <a:xfrm>
            <a:off x="600343" y="5001669"/>
            <a:ext cx="192747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8" name="グループ化 17"/>
          <p:cNvGrpSpPr/>
          <p:nvPr/>
        </p:nvGrpSpPr>
        <p:grpSpPr>
          <a:xfrm>
            <a:off x="1565579" y="4636146"/>
            <a:ext cx="457799" cy="320312"/>
            <a:chOff x="899160" y="2069497"/>
            <a:chExt cx="457799" cy="320312"/>
          </a:xfrm>
        </p:grpSpPr>
        <p:sp>
          <p:nvSpPr>
            <p:cNvPr id="19" name="正方形/長方形 18"/>
            <p:cNvSpPr/>
            <p:nvPr/>
          </p:nvSpPr>
          <p:spPr>
            <a:xfrm>
              <a:off x="899160" y="2069497"/>
              <a:ext cx="413317" cy="320312"/>
            </a:xfrm>
            <a:prstGeom prst="rect">
              <a:avLst/>
            </a:prstGeom>
            <a:solidFill>
              <a:srgbClr val="FFFF00"/>
            </a:solidFill>
            <a:ln w="9525">
              <a:solidFill>
                <a:srgbClr val="FF000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sz="1200" dirty="0" smtClean="0"/>
            </a:p>
          </p:txBody>
        </p:sp>
        <p:sp>
          <p:nvSpPr>
            <p:cNvPr id="20" name="テキスト ボックス 19"/>
            <p:cNvSpPr txBox="1"/>
            <p:nvPr/>
          </p:nvSpPr>
          <p:spPr>
            <a:xfrm>
              <a:off x="942882" y="2143693"/>
              <a:ext cx="414077" cy="215444"/>
            </a:xfrm>
            <a:prstGeom prst="rect">
              <a:avLst/>
            </a:prstGeom>
            <a:noFill/>
          </p:spPr>
          <p:txBody>
            <a:bodyPr wrap="square" rtlCol="0">
              <a:spAutoFit/>
            </a:bodyPr>
            <a:lstStyle/>
            <a:p>
              <a:r>
                <a:rPr kumimoji="1" lang="ja-JP" altLang="en-US" sz="800" dirty="0" smtClean="0"/>
                <a:t>火通</a:t>
              </a:r>
              <a:endParaRPr kumimoji="1" lang="ja-JP" altLang="en-US" sz="800" dirty="0"/>
            </a:p>
          </p:txBody>
        </p:sp>
      </p:grpSp>
      <p:sp>
        <p:nvSpPr>
          <p:cNvPr id="21" name="フローチャート : 代替処理 20"/>
          <p:cNvSpPr/>
          <p:nvPr/>
        </p:nvSpPr>
        <p:spPr>
          <a:xfrm>
            <a:off x="1662059" y="3970309"/>
            <a:ext cx="419100" cy="348416"/>
          </a:xfrm>
          <a:prstGeom prst="flowChartAlternateProcess">
            <a:avLst/>
          </a:prstGeom>
          <a:solidFill>
            <a:srgbClr val="00B0F0"/>
          </a:solidFill>
          <a:ln w="12700">
            <a:solidFill>
              <a:srgbClr val="FF000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sz="900" dirty="0" smtClean="0"/>
          </a:p>
        </p:txBody>
      </p:sp>
      <p:sp>
        <p:nvSpPr>
          <p:cNvPr id="22" name="テキスト ボックス 21"/>
          <p:cNvSpPr txBox="1"/>
          <p:nvPr/>
        </p:nvSpPr>
        <p:spPr>
          <a:xfrm>
            <a:off x="1604592" y="4029101"/>
            <a:ext cx="539057" cy="230832"/>
          </a:xfrm>
          <a:prstGeom prst="rect">
            <a:avLst/>
          </a:prstGeom>
          <a:noFill/>
        </p:spPr>
        <p:txBody>
          <a:bodyPr wrap="square" rtlCol="0">
            <a:spAutoFit/>
          </a:bodyPr>
          <a:lstStyle/>
          <a:p>
            <a:r>
              <a:rPr kumimoji="1" lang="ja-JP" altLang="en-US" sz="900" dirty="0" smtClean="0"/>
              <a:t>自火報</a:t>
            </a:r>
            <a:endParaRPr kumimoji="1" lang="ja-JP" altLang="en-US" sz="900" dirty="0"/>
          </a:p>
        </p:txBody>
      </p:sp>
      <p:grpSp>
        <p:nvGrpSpPr>
          <p:cNvPr id="23" name="グループ化 22"/>
          <p:cNvGrpSpPr/>
          <p:nvPr/>
        </p:nvGrpSpPr>
        <p:grpSpPr>
          <a:xfrm>
            <a:off x="1022849" y="3738547"/>
            <a:ext cx="225540" cy="120377"/>
            <a:chOff x="2627784" y="2276872"/>
            <a:chExt cx="360040" cy="192164"/>
          </a:xfrm>
          <a:pattFill prst="wdUpDiag">
            <a:fgClr>
              <a:srgbClr val="FF0000"/>
            </a:fgClr>
            <a:bgClr>
              <a:srgbClr val="FF0066"/>
            </a:bgClr>
          </a:pattFill>
        </p:grpSpPr>
        <p:sp>
          <p:nvSpPr>
            <p:cNvPr id="24" name="正方形/長方形 23"/>
            <p:cNvSpPr/>
            <p:nvPr/>
          </p:nvSpPr>
          <p:spPr>
            <a:xfrm>
              <a:off x="2627784" y="2276872"/>
              <a:ext cx="360040" cy="97269"/>
            </a:xfrm>
            <a:prstGeom prst="rect">
              <a:avLst/>
            </a:prstGeom>
            <a:grp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2683898" y="2371767"/>
              <a:ext cx="247812" cy="97269"/>
            </a:xfrm>
            <a:prstGeom prst="rect">
              <a:avLst/>
            </a:prstGeom>
            <a:grp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26" name="カギ線コネクタ 25"/>
          <p:cNvCxnSpPr>
            <a:stCxn id="20" idx="3"/>
          </p:cNvCxnSpPr>
          <p:nvPr/>
        </p:nvCxnSpPr>
        <p:spPr>
          <a:xfrm>
            <a:off x="2023378" y="4818064"/>
            <a:ext cx="3961033" cy="337674"/>
          </a:xfrm>
          <a:prstGeom prst="bentConnector3">
            <a:avLst>
              <a:gd name="adj1" fmla="val 50000"/>
            </a:avLst>
          </a:prstGeom>
          <a:ln w="28575">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7" name="カギ線コネクタ 26"/>
          <p:cNvCxnSpPr>
            <a:stCxn id="24" idx="3"/>
            <a:endCxn id="22" idx="1"/>
          </p:cNvCxnSpPr>
          <p:nvPr/>
        </p:nvCxnSpPr>
        <p:spPr>
          <a:xfrm>
            <a:off x="1248389" y="3769013"/>
            <a:ext cx="356203" cy="375504"/>
          </a:xfrm>
          <a:prstGeom prst="bentConnector3">
            <a:avLst>
              <a:gd name="adj1" fmla="val 50000"/>
            </a:avLst>
          </a:prstGeom>
          <a:ln w="19050">
            <a:solidFill>
              <a:srgbClr val="002060"/>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a:stCxn id="21" idx="3"/>
            <a:endCxn id="19" idx="0"/>
          </p:cNvCxnSpPr>
          <p:nvPr/>
        </p:nvCxnSpPr>
        <p:spPr>
          <a:xfrm flipH="1">
            <a:off x="1772238" y="4144517"/>
            <a:ext cx="308921" cy="491629"/>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pic>
        <p:nvPicPr>
          <p:cNvPr id="74" name="Picture 8"/>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07169" y="4581044"/>
            <a:ext cx="344894" cy="3593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530656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17475" y="737739"/>
            <a:ext cx="9672638" cy="2011695"/>
          </a:xfrm>
          <a:prstGeom prst="rect">
            <a:avLst/>
          </a:prstGeom>
          <a:noFill/>
          <a:ln w="25400">
            <a:solidFill>
              <a:srgbClr val="00B0F0"/>
            </a:solidFill>
          </a:ln>
        </p:spPr>
        <p:txBody>
          <a:bodyPr lIns="36000" tIns="36000" rIns="36000" bIns="36000">
            <a:spAutoFit/>
          </a:bodyPr>
          <a:lstStyle/>
          <a:p>
            <a:r>
              <a:rPr lang="ja-JP" altLang="en-US" dirty="0"/>
              <a:t>用語の定義において、特定小規模施設に、次に掲げるもので延べ面積が３００㎡</a:t>
            </a:r>
            <a:r>
              <a:rPr lang="ja-JP" altLang="en-US" dirty="0" smtClean="0"/>
              <a:t>未満</a:t>
            </a:r>
            <a:r>
              <a:rPr lang="ja-JP" altLang="en-US" dirty="0"/>
              <a:t>のものを追加したこと。（特定小規模施設省令による改正後の特定小規模施設に</a:t>
            </a:r>
            <a:r>
              <a:rPr lang="ja-JP" altLang="en-US" dirty="0" smtClean="0"/>
              <a:t>おける</a:t>
            </a:r>
            <a:r>
              <a:rPr lang="ja-JP" altLang="en-US" dirty="0"/>
              <a:t>必要とされる防火安全性能を有する消防の用に供する設備等に関する省令</a:t>
            </a:r>
            <a:r>
              <a:rPr lang="ja-JP" altLang="en-US" dirty="0" smtClean="0"/>
              <a:t>第２条関係</a:t>
            </a:r>
            <a:r>
              <a:rPr lang="ja-JP" altLang="en-US" dirty="0"/>
              <a:t>）</a:t>
            </a:r>
          </a:p>
          <a:p>
            <a:r>
              <a:rPr lang="en-US" altLang="ja-JP" dirty="0"/>
              <a:t>(1)</a:t>
            </a:r>
            <a:r>
              <a:rPr lang="ja-JP" altLang="en-US" dirty="0"/>
              <a:t>令別表第１</a:t>
            </a:r>
            <a:r>
              <a:rPr lang="ja-JP" altLang="en-US" dirty="0">
                <a:solidFill>
                  <a:srgbClr val="0070C0"/>
                </a:solidFill>
              </a:rPr>
              <a:t>（５）項イ</a:t>
            </a:r>
            <a:r>
              <a:rPr lang="ja-JP" altLang="en-US" dirty="0"/>
              <a:t>に掲げる防火対象物</a:t>
            </a:r>
          </a:p>
          <a:p>
            <a:r>
              <a:rPr lang="en-US" altLang="ja-JP" dirty="0"/>
              <a:t>(2)</a:t>
            </a:r>
            <a:r>
              <a:rPr lang="ja-JP" altLang="en-US" dirty="0"/>
              <a:t>令別表第１</a:t>
            </a:r>
            <a:r>
              <a:rPr lang="ja-JP" altLang="en-US" dirty="0">
                <a:solidFill>
                  <a:srgbClr val="0070C0"/>
                </a:solidFill>
              </a:rPr>
              <a:t>（６）項イ</a:t>
            </a:r>
            <a:r>
              <a:rPr lang="ja-JP" altLang="en-US" sz="1400" dirty="0"/>
              <a:t>及び</a:t>
            </a:r>
            <a:r>
              <a:rPr lang="ja-JP" altLang="en-US" dirty="0">
                <a:solidFill>
                  <a:srgbClr val="0070C0"/>
                </a:solidFill>
              </a:rPr>
              <a:t>ハ</a:t>
            </a:r>
            <a:r>
              <a:rPr lang="ja-JP" altLang="en-US" dirty="0"/>
              <a:t>に掲げる防火対象物</a:t>
            </a:r>
            <a:r>
              <a:rPr lang="ja-JP" altLang="en-US" sz="1600" dirty="0">
                <a:solidFill>
                  <a:srgbClr val="0070C0"/>
                </a:solidFill>
              </a:rPr>
              <a:t>（利用者を入居させ、又は</a:t>
            </a:r>
            <a:r>
              <a:rPr lang="ja-JP" altLang="en-US" sz="1600" dirty="0" smtClean="0">
                <a:solidFill>
                  <a:srgbClr val="0070C0"/>
                </a:solidFill>
              </a:rPr>
              <a:t>宿泊させる</a:t>
            </a:r>
            <a:r>
              <a:rPr lang="ja-JP" altLang="en-US" sz="1600" dirty="0">
                <a:solidFill>
                  <a:srgbClr val="0070C0"/>
                </a:solidFill>
              </a:rPr>
              <a:t>ものに限る。）</a:t>
            </a:r>
            <a:endParaRPr lang="ja-JP" altLang="en-US" dirty="0">
              <a:solidFill>
                <a:srgbClr val="0070C0"/>
              </a:solidFill>
            </a:endParaRPr>
          </a:p>
          <a:p>
            <a:r>
              <a:rPr lang="en-US" altLang="ja-JP" dirty="0"/>
              <a:t>(3)</a:t>
            </a:r>
            <a:r>
              <a:rPr lang="ja-JP" altLang="en-US" dirty="0"/>
              <a:t>令別表第１（１６）項イに掲げる防火対象物のうち前（１）又は（２）に</a:t>
            </a:r>
            <a:r>
              <a:rPr lang="ja-JP" altLang="en-US" dirty="0" smtClean="0"/>
              <a:t>掲げる防火</a:t>
            </a:r>
            <a:r>
              <a:rPr lang="ja-JP" altLang="en-US" dirty="0"/>
              <a:t>対象物の用途に供される部分が存するもの</a:t>
            </a:r>
            <a:endParaRPr lang="ja-JP" altLang="en-US" dirty="0">
              <a:latin typeface="Arial" charset="0"/>
              <a:ea typeface="ＭＳ Ｐゴシック" charset="-128"/>
            </a:endParaRPr>
          </a:p>
        </p:txBody>
      </p:sp>
      <p:sp>
        <p:nvSpPr>
          <p:cNvPr id="8" name="テキスト ボックス 7"/>
          <p:cNvSpPr txBox="1"/>
          <p:nvPr/>
        </p:nvSpPr>
        <p:spPr>
          <a:xfrm>
            <a:off x="0" y="0"/>
            <a:ext cx="9906000" cy="523220"/>
          </a:xfrm>
          <a:prstGeom prst="rect">
            <a:avLst/>
          </a:prstGeom>
          <a:solidFill>
            <a:schemeClr val="accent5">
              <a:lumMod val="20000"/>
              <a:lumOff val="80000"/>
            </a:schemeClr>
          </a:solidFill>
          <a:ln>
            <a:noFill/>
          </a:ln>
        </p:spPr>
        <p:txBody>
          <a:bodyPr>
            <a:spAutoFit/>
          </a:bodyPr>
          <a:lstStyle/>
          <a:p>
            <a:pPr>
              <a:defRPr/>
            </a:pPr>
            <a:r>
              <a:rPr lang="ja-JP" altLang="en-US" sz="2800" b="1" dirty="0" smtClean="0">
                <a:latin typeface="Arial" charset="0"/>
                <a:ea typeface="ＭＳ Ｐゴシック" charset="-128"/>
              </a:rPr>
              <a:t>⑤特定小規模施設省令に関する事項</a:t>
            </a:r>
            <a:endParaRPr lang="en-US" altLang="ja-JP" sz="2800" b="1" dirty="0">
              <a:latin typeface="Arial" charset="0"/>
              <a:ea typeface="ＭＳ Ｐゴシック" charset="-128"/>
            </a:endParaRPr>
          </a:p>
        </p:txBody>
      </p:sp>
      <p:sp>
        <p:nvSpPr>
          <p:cNvPr id="5" name="Text Box 8"/>
          <p:cNvSpPr txBox="1">
            <a:spLocks noChangeArrowheads="1"/>
          </p:cNvSpPr>
          <p:nvPr/>
        </p:nvSpPr>
        <p:spPr bwMode="auto">
          <a:xfrm>
            <a:off x="209226" y="5986059"/>
            <a:ext cx="9443720" cy="376237"/>
          </a:xfrm>
          <a:prstGeom prst="rect">
            <a:avLst/>
          </a:prstGeom>
          <a:solidFill>
            <a:srgbClr val="FF0000"/>
          </a:solidFill>
          <a:ln w="9525">
            <a:solidFill>
              <a:schemeClr val="tx1"/>
            </a:solidFill>
            <a:miter lim="800000"/>
            <a:headEnd/>
            <a:tailEnd/>
          </a:ln>
          <a:effectLst/>
          <a:extLst/>
        </p:spPr>
        <p:txBody>
          <a:bodyPr wrap="squar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b="1" dirty="0">
                <a:solidFill>
                  <a:schemeClr val="bg1"/>
                </a:solidFill>
              </a:rPr>
              <a:t>施行日：</a:t>
            </a:r>
            <a:r>
              <a:rPr lang="ja-JP" altLang="en-US" b="1" dirty="0" smtClean="0">
                <a:solidFill>
                  <a:schemeClr val="bg1"/>
                </a:solidFill>
              </a:rPr>
              <a:t>平成２７年</a:t>
            </a:r>
            <a:r>
              <a:rPr lang="ja-JP" altLang="en-US" b="1" dirty="0">
                <a:solidFill>
                  <a:schemeClr val="bg1"/>
                </a:solidFill>
              </a:rPr>
              <a:t>４</a:t>
            </a:r>
            <a:r>
              <a:rPr lang="ja-JP" altLang="en-US" b="1" dirty="0" smtClean="0">
                <a:solidFill>
                  <a:schemeClr val="bg1"/>
                </a:solidFill>
              </a:rPr>
              <a:t>月</a:t>
            </a:r>
            <a:r>
              <a:rPr lang="ja-JP" altLang="en-US" b="1" dirty="0">
                <a:solidFill>
                  <a:schemeClr val="bg1"/>
                </a:solidFill>
              </a:rPr>
              <a:t>１</a:t>
            </a:r>
            <a:r>
              <a:rPr lang="ja-JP" altLang="en-US" b="1" dirty="0" smtClean="0">
                <a:solidFill>
                  <a:schemeClr val="bg1"/>
                </a:solidFill>
              </a:rPr>
              <a:t>日</a:t>
            </a:r>
            <a:endParaRPr lang="ja-JP" altLang="en-US" b="1" dirty="0">
              <a:solidFill>
                <a:schemeClr val="bg1"/>
              </a:solidFill>
            </a:endParaRPr>
          </a:p>
        </p:txBody>
      </p:sp>
      <p:cxnSp>
        <p:nvCxnSpPr>
          <p:cNvPr id="6" name="直線矢印コネクタ 5"/>
          <p:cNvCxnSpPr/>
          <p:nvPr/>
        </p:nvCxnSpPr>
        <p:spPr>
          <a:xfrm>
            <a:off x="12912071" y="2190923"/>
            <a:ext cx="676875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角丸四角形 8"/>
          <p:cNvSpPr/>
          <p:nvPr/>
        </p:nvSpPr>
        <p:spPr>
          <a:xfrm>
            <a:off x="1679896" y="3413024"/>
            <a:ext cx="3831904" cy="4320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400" dirty="0" smtClean="0"/>
              <a:t>（２）項ニ</a:t>
            </a:r>
            <a:endParaRPr kumimoji="1" lang="ja-JP" altLang="en-US" sz="1400" dirty="0"/>
          </a:p>
        </p:txBody>
      </p:sp>
      <p:sp>
        <p:nvSpPr>
          <p:cNvPr id="10" name="角丸四角形 9"/>
          <p:cNvSpPr/>
          <p:nvPr/>
        </p:nvSpPr>
        <p:spPr>
          <a:xfrm>
            <a:off x="1679896" y="3829606"/>
            <a:ext cx="3831904" cy="4320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400" dirty="0" smtClean="0"/>
              <a:t>（６）項ロ</a:t>
            </a:r>
            <a:endParaRPr kumimoji="1" lang="ja-JP" altLang="en-US" sz="1400" dirty="0"/>
          </a:p>
        </p:txBody>
      </p:sp>
      <p:sp>
        <p:nvSpPr>
          <p:cNvPr id="11" name="角丸四角形 10"/>
          <p:cNvSpPr/>
          <p:nvPr/>
        </p:nvSpPr>
        <p:spPr>
          <a:xfrm>
            <a:off x="1679896" y="4273982"/>
            <a:ext cx="3831904" cy="4320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400" dirty="0" smtClean="0"/>
              <a:t>（１６）項イ</a:t>
            </a:r>
            <a:r>
              <a:rPr kumimoji="1" lang="ja-JP" altLang="en-US" sz="1000" dirty="0" smtClean="0"/>
              <a:t>（</a:t>
            </a:r>
            <a:r>
              <a:rPr lang="ja-JP" altLang="en-US" sz="1000" dirty="0" smtClean="0"/>
              <a:t>上記用途が存するもの</a:t>
            </a:r>
            <a:r>
              <a:rPr kumimoji="1" lang="ja-JP" altLang="en-US" sz="1000" dirty="0" smtClean="0"/>
              <a:t>）</a:t>
            </a:r>
            <a:endParaRPr kumimoji="1" lang="ja-JP" altLang="en-US" sz="1000" dirty="0"/>
          </a:p>
        </p:txBody>
      </p:sp>
      <p:sp>
        <p:nvSpPr>
          <p:cNvPr id="14" name="左右矢印 13"/>
          <p:cNvSpPr/>
          <p:nvPr/>
        </p:nvSpPr>
        <p:spPr>
          <a:xfrm>
            <a:off x="16500505" y="2901986"/>
            <a:ext cx="3206750" cy="144016"/>
          </a:xfrm>
          <a:prstGeom prst="leftRightArrow">
            <a:avLst/>
          </a:prstGeom>
          <a:solidFill>
            <a:srgbClr val="FFFF00"/>
          </a:solidFill>
          <a:ln>
            <a:solidFill>
              <a:schemeClr val="tx1"/>
            </a:solid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15" name="左右矢印 14"/>
          <p:cNvSpPr/>
          <p:nvPr/>
        </p:nvSpPr>
        <p:spPr>
          <a:xfrm>
            <a:off x="12912071" y="3334034"/>
            <a:ext cx="6795184" cy="144016"/>
          </a:xfrm>
          <a:prstGeom prst="leftRightArrow">
            <a:avLst/>
          </a:prstGeom>
          <a:solidFill>
            <a:srgbClr val="FFFF00"/>
          </a:solidFill>
          <a:ln>
            <a:solidFill>
              <a:schemeClr val="tx1"/>
            </a:solid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16" name="左右矢印 15"/>
          <p:cNvSpPr/>
          <p:nvPr/>
        </p:nvSpPr>
        <p:spPr>
          <a:xfrm>
            <a:off x="15072311" y="3946102"/>
            <a:ext cx="4622978" cy="144016"/>
          </a:xfrm>
          <a:prstGeom prst="leftRightArrow">
            <a:avLst/>
          </a:prstGeom>
          <a:solidFill>
            <a:srgbClr val="FFFF00"/>
          </a:solidFill>
          <a:ln>
            <a:solidFill>
              <a:schemeClr val="tx1"/>
            </a:solid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cxnSp>
        <p:nvCxnSpPr>
          <p:cNvPr id="17" name="直線矢印コネクタ 16"/>
          <p:cNvCxnSpPr/>
          <p:nvPr/>
        </p:nvCxnSpPr>
        <p:spPr>
          <a:xfrm>
            <a:off x="12912071" y="4014290"/>
            <a:ext cx="2160240" cy="3820"/>
          </a:xfrm>
          <a:prstGeom prst="straightConnector1">
            <a:avLst/>
          </a:prstGeom>
          <a:ln>
            <a:solidFill>
              <a:schemeClr val="tx1"/>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18" name="角丸四角形 17"/>
          <p:cNvSpPr/>
          <p:nvPr/>
        </p:nvSpPr>
        <p:spPr>
          <a:xfrm>
            <a:off x="11528119" y="2016675"/>
            <a:ext cx="1547664" cy="288032"/>
          </a:xfrm>
          <a:prstGeom prst="roundRect">
            <a:avLst/>
          </a:prstGeom>
          <a:no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400" dirty="0" smtClean="0"/>
              <a:t>延べ面積（㎡）</a:t>
            </a:r>
            <a:endParaRPr kumimoji="1" lang="ja-JP" altLang="en-US" sz="1400" dirty="0"/>
          </a:p>
        </p:txBody>
      </p:sp>
      <p:cxnSp>
        <p:nvCxnSpPr>
          <p:cNvPr id="19" name="直線コネクタ 18"/>
          <p:cNvCxnSpPr/>
          <p:nvPr/>
        </p:nvCxnSpPr>
        <p:spPr>
          <a:xfrm>
            <a:off x="15072311" y="1974899"/>
            <a:ext cx="0" cy="3593789"/>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16485595" y="2118915"/>
            <a:ext cx="26876" cy="2437454"/>
          </a:xfrm>
          <a:prstGeom prst="line">
            <a:avLst/>
          </a:prstGeom>
          <a:ln>
            <a:prstDash val="sysDot"/>
          </a:ln>
        </p:spPr>
        <p:style>
          <a:lnRef idx="1">
            <a:schemeClr val="accent1"/>
          </a:lnRef>
          <a:fillRef idx="0">
            <a:schemeClr val="accent1"/>
          </a:fillRef>
          <a:effectRef idx="0">
            <a:schemeClr val="accent1"/>
          </a:effectRef>
          <a:fontRef idx="minor">
            <a:schemeClr val="tx1"/>
          </a:fontRef>
        </p:style>
      </p:cxnSp>
      <p:sp>
        <p:nvSpPr>
          <p:cNvPr id="22" name="角丸四角形 21"/>
          <p:cNvSpPr/>
          <p:nvPr/>
        </p:nvSpPr>
        <p:spPr>
          <a:xfrm>
            <a:off x="13200103" y="2685962"/>
            <a:ext cx="2592288" cy="288032"/>
          </a:xfrm>
          <a:prstGeom prst="roundRect">
            <a:avLst/>
          </a:prstGeom>
          <a:no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200" dirty="0" smtClean="0"/>
              <a:t>住宅用火災警報器義務付け</a:t>
            </a:r>
            <a:endParaRPr kumimoji="1" lang="en-US" altLang="ja-JP" sz="1200" dirty="0" smtClean="0"/>
          </a:p>
        </p:txBody>
      </p:sp>
      <p:sp>
        <p:nvSpPr>
          <p:cNvPr id="23" name="角丸四角形 22"/>
          <p:cNvSpPr/>
          <p:nvPr/>
        </p:nvSpPr>
        <p:spPr>
          <a:xfrm>
            <a:off x="16800503" y="2689762"/>
            <a:ext cx="2592288" cy="288032"/>
          </a:xfrm>
          <a:prstGeom prst="roundRect">
            <a:avLst/>
          </a:prstGeom>
          <a:no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200" dirty="0" smtClean="0"/>
              <a:t>自動火災報知設備義務付け</a:t>
            </a:r>
            <a:endParaRPr kumimoji="1" lang="en-US" altLang="ja-JP" sz="1200" dirty="0" smtClean="0"/>
          </a:p>
        </p:txBody>
      </p:sp>
      <p:sp>
        <p:nvSpPr>
          <p:cNvPr id="24" name="角丸四角形 23"/>
          <p:cNvSpPr/>
          <p:nvPr/>
        </p:nvSpPr>
        <p:spPr>
          <a:xfrm>
            <a:off x="13128095" y="3095130"/>
            <a:ext cx="5112568" cy="288032"/>
          </a:xfrm>
          <a:prstGeom prst="roundRect">
            <a:avLst/>
          </a:prstGeom>
          <a:no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200" dirty="0" smtClean="0"/>
              <a:t>すべて自動火災報知設備義務付け　</a:t>
            </a:r>
            <a:endParaRPr kumimoji="1" lang="en-US" altLang="ja-JP" sz="1200" dirty="0" smtClean="0"/>
          </a:p>
        </p:txBody>
      </p:sp>
      <p:sp>
        <p:nvSpPr>
          <p:cNvPr id="25" name="角丸四角形 24"/>
          <p:cNvSpPr/>
          <p:nvPr/>
        </p:nvSpPr>
        <p:spPr>
          <a:xfrm>
            <a:off x="16181925" y="3694074"/>
            <a:ext cx="2889546" cy="288032"/>
          </a:xfrm>
          <a:prstGeom prst="roundRect">
            <a:avLst/>
          </a:prstGeom>
          <a:no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200" dirty="0" smtClean="0"/>
              <a:t>自動火災報知設備義務付け</a:t>
            </a:r>
            <a:endParaRPr kumimoji="1" lang="en-US" altLang="ja-JP" sz="1200" dirty="0" smtClean="0"/>
          </a:p>
        </p:txBody>
      </p:sp>
      <p:sp>
        <p:nvSpPr>
          <p:cNvPr id="26" name="角丸四角形 25"/>
          <p:cNvSpPr/>
          <p:nvPr/>
        </p:nvSpPr>
        <p:spPr>
          <a:xfrm>
            <a:off x="13048187" y="3730078"/>
            <a:ext cx="2024124" cy="288032"/>
          </a:xfrm>
          <a:prstGeom prst="roundRect">
            <a:avLst/>
          </a:prstGeom>
          <a:no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200" dirty="0" smtClean="0"/>
              <a:t>義務付けなし</a:t>
            </a:r>
            <a:endParaRPr kumimoji="1" lang="en-US" altLang="ja-JP" sz="1200" dirty="0" smtClean="0"/>
          </a:p>
        </p:txBody>
      </p:sp>
      <p:sp>
        <p:nvSpPr>
          <p:cNvPr id="27" name="円/楕円 26"/>
          <p:cNvSpPr/>
          <p:nvPr/>
        </p:nvSpPr>
        <p:spPr>
          <a:xfrm>
            <a:off x="12912071" y="3730078"/>
            <a:ext cx="2160240" cy="441504"/>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角丸四角形 27"/>
          <p:cNvSpPr/>
          <p:nvPr/>
        </p:nvSpPr>
        <p:spPr>
          <a:xfrm>
            <a:off x="14712271" y="1828467"/>
            <a:ext cx="773832" cy="288032"/>
          </a:xfrm>
          <a:prstGeom prst="roundRect">
            <a:avLst/>
          </a:prstGeom>
          <a:no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400" dirty="0" smtClean="0"/>
              <a:t>３００㎡</a:t>
            </a:r>
            <a:endParaRPr kumimoji="1" lang="ja-JP" altLang="en-US" sz="1400" dirty="0"/>
          </a:p>
        </p:txBody>
      </p:sp>
      <p:sp>
        <p:nvSpPr>
          <p:cNvPr id="29" name="角丸四角形 28"/>
          <p:cNvSpPr/>
          <p:nvPr/>
        </p:nvSpPr>
        <p:spPr>
          <a:xfrm>
            <a:off x="16170687" y="1830883"/>
            <a:ext cx="773832" cy="288032"/>
          </a:xfrm>
          <a:prstGeom prst="roundRect">
            <a:avLst/>
          </a:prstGeom>
          <a:no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400" dirty="0"/>
              <a:t>５</a:t>
            </a:r>
            <a:r>
              <a:rPr kumimoji="1" lang="ja-JP" altLang="en-US" sz="1400" dirty="0" smtClean="0"/>
              <a:t>００㎡</a:t>
            </a:r>
            <a:endParaRPr kumimoji="1" lang="ja-JP" altLang="en-US" sz="1400" dirty="0"/>
          </a:p>
        </p:txBody>
      </p:sp>
      <p:sp>
        <p:nvSpPr>
          <p:cNvPr id="30" name="角丸四角形 29"/>
          <p:cNvSpPr/>
          <p:nvPr/>
        </p:nvSpPr>
        <p:spPr>
          <a:xfrm>
            <a:off x="12570287" y="1826691"/>
            <a:ext cx="773832" cy="288032"/>
          </a:xfrm>
          <a:prstGeom prst="roundRect">
            <a:avLst/>
          </a:prstGeom>
          <a:no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400" dirty="0" smtClean="0"/>
              <a:t>０㎡</a:t>
            </a:r>
            <a:endParaRPr kumimoji="1" lang="ja-JP" altLang="en-US" sz="1400" dirty="0"/>
          </a:p>
        </p:txBody>
      </p:sp>
      <p:sp>
        <p:nvSpPr>
          <p:cNvPr id="31" name="角丸四角形 30"/>
          <p:cNvSpPr/>
          <p:nvPr/>
        </p:nvSpPr>
        <p:spPr>
          <a:xfrm>
            <a:off x="16512471" y="3118010"/>
            <a:ext cx="3301098" cy="288032"/>
          </a:xfrm>
          <a:prstGeom prst="roundRect">
            <a:avLst/>
          </a:prstGeom>
          <a:no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800" dirty="0" smtClean="0"/>
              <a:t>※</a:t>
            </a:r>
            <a:r>
              <a:rPr kumimoji="1" lang="ja-JP" altLang="en-US" sz="800" dirty="0" smtClean="0"/>
              <a:t>　</a:t>
            </a:r>
            <a:r>
              <a:rPr kumimoji="1" lang="en-US" altLang="ja-JP" sz="800" dirty="0" smtClean="0"/>
              <a:t>300</a:t>
            </a:r>
            <a:r>
              <a:rPr kumimoji="1" lang="ja-JP" altLang="en-US" sz="800" dirty="0" smtClean="0"/>
              <a:t>㎡未満は特定小規模施設用自動火災報知設備でも可</a:t>
            </a:r>
            <a:endParaRPr kumimoji="1" lang="en-US" altLang="ja-JP" sz="800" dirty="0" smtClean="0"/>
          </a:p>
        </p:txBody>
      </p:sp>
      <p:sp>
        <p:nvSpPr>
          <p:cNvPr id="32" name="角丸四角形 31"/>
          <p:cNvSpPr/>
          <p:nvPr/>
        </p:nvSpPr>
        <p:spPr>
          <a:xfrm>
            <a:off x="1679896" y="4909131"/>
            <a:ext cx="4517704" cy="432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400" dirty="0" smtClean="0"/>
              <a:t>（５）項イ、（６）項イ</a:t>
            </a:r>
            <a:r>
              <a:rPr lang="ja-JP" altLang="en-US" sz="1400" dirty="0"/>
              <a:t>（就寝</a:t>
            </a:r>
            <a:r>
              <a:rPr lang="ja-JP" altLang="en-US" sz="1400" dirty="0" smtClean="0"/>
              <a:t>有）、</a:t>
            </a:r>
            <a:r>
              <a:rPr kumimoji="1" lang="ja-JP" altLang="en-US" sz="1400" dirty="0" smtClean="0"/>
              <a:t>（６）項ハ</a:t>
            </a:r>
            <a:r>
              <a:rPr lang="ja-JP" altLang="en-US" sz="1400" dirty="0"/>
              <a:t>（就寝</a:t>
            </a:r>
            <a:r>
              <a:rPr lang="ja-JP" altLang="en-US" sz="1400" dirty="0" smtClean="0"/>
              <a:t>有）</a:t>
            </a:r>
            <a:endParaRPr kumimoji="1" lang="ja-JP" altLang="en-US" sz="1400" dirty="0"/>
          </a:p>
        </p:txBody>
      </p:sp>
      <p:cxnSp>
        <p:nvCxnSpPr>
          <p:cNvPr id="33" name="直線矢印コネクタ 32"/>
          <p:cNvCxnSpPr/>
          <p:nvPr/>
        </p:nvCxnSpPr>
        <p:spPr>
          <a:xfrm>
            <a:off x="10601131" y="4277806"/>
            <a:ext cx="9854468" cy="0"/>
          </a:xfrm>
          <a:prstGeom prst="straightConnector1">
            <a:avLst/>
          </a:prstGeom>
          <a:ln>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9" name="テキスト ボックス 38"/>
          <p:cNvSpPr txBox="1"/>
          <p:nvPr/>
        </p:nvSpPr>
        <p:spPr>
          <a:xfrm>
            <a:off x="598997" y="3349472"/>
            <a:ext cx="461665" cy="1461707"/>
          </a:xfrm>
          <a:prstGeom prst="rect">
            <a:avLst/>
          </a:prstGeom>
        </p:spPr>
        <p:style>
          <a:lnRef idx="2">
            <a:schemeClr val="accent1"/>
          </a:lnRef>
          <a:fillRef idx="1">
            <a:schemeClr val="lt1"/>
          </a:fillRef>
          <a:effectRef idx="0">
            <a:schemeClr val="accent1"/>
          </a:effectRef>
          <a:fontRef idx="minor">
            <a:schemeClr val="dk1"/>
          </a:fontRef>
        </p:style>
        <p:txBody>
          <a:bodyPr vert="eaVert" wrap="square" rtlCol="0">
            <a:spAutoFit/>
          </a:bodyPr>
          <a:lstStyle/>
          <a:p>
            <a:pPr algn="ctr"/>
            <a:r>
              <a:rPr kumimoji="1" lang="ja-JP" altLang="en-US" dirty="0" smtClean="0"/>
              <a:t>改正前</a:t>
            </a:r>
            <a:endParaRPr kumimoji="1" lang="ja-JP" altLang="en-US" dirty="0"/>
          </a:p>
        </p:txBody>
      </p:sp>
      <p:sp>
        <p:nvSpPr>
          <p:cNvPr id="40" name="テキスト ボックス 39"/>
          <p:cNvSpPr txBox="1"/>
          <p:nvPr/>
        </p:nvSpPr>
        <p:spPr>
          <a:xfrm>
            <a:off x="598996" y="4864930"/>
            <a:ext cx="461665" cy="1050095"/>
          </a:xfrm>
          <a:prstGeom prst="rect">
            <a:avLst/>
          </a:prstGeom>
        </p:spPr>
        <p:style>
          <a:lnRef idx="2">
            <a:schemeClr val="accent1"/>
          </a:lnRef>
          <a:fillRef idx="1">
            <a:schemeClr val="lt1"/>
          </a:fillRef>
          <a:effectRef idx="0">
            <a:schemeClr val="accent1"/>
          </a:effectRef>
          <a:fontRef idx="minor">
            <a:schemeClr val="dk1"/>
          </a:fontRef>
        </p:style>
        <p:txBody>
          <a:bodyPr vert="eaVert" wrap="square" rtlCol="0">
            <a:spAutoFit/>
          </a:bodyPr>
          <a:lstStyle/>
          <a:p>
            <a:pPr algn="ctr"/>
            <a:r>
              <a:rPr kumimoji="1" lang="ja-JP" altLang="en-US" dirty="0" smtClean="0"/>
              <a:t>改正後</a:t>
            </a:r>
            <a:endParaRPr kumimoji="1" lang="ja-JP" altLang="en-US" dirty="0"/>
          </a:p>
        </p:txBody>
      </p:sp>
      <p:sp>
        <p:nvSpPr>
          <p:cNvPr id="41" name="角丸四角形 40"/>
          <p:cNvSpPr/>
          <p:nvPr/>
        </p:nvSpPr>
        <p:spPr>
          <a:xfrm>
            <a:off x="15933126" y="4999561"/>
            <a:ext cx="2889546" cy="288032"/>
          </a:xfrm>
          <a:prstGeom prst="roundRect">
            <a:avLst/>
          </a:prstGeom>
          <a:no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200" dirty="0" smtClean="0"/>
              <a:t>自動火災報知設備義務付け</a:t>
            </a:r>
            <a:endParaRPr kumimoji="1" lang="en-US" altLang="ja-JP" sz="1200" dirty="0" smtClean="0"/>
          </a:p>
        </p:txBody>
      </p:sp>
      <p:sp>
        <p:nvSpPr>
          <p:cNvPr id="43" name="右矢印 42"/>
          <p:cNvSpPr/>
          <p:nvPr/>
        </p:nvSpPr>
        <p:spPr>
          <a:xfrm flipH="1">
            <a:off x="12912071" y="4667164"/>
            <a:ext cx="2160240" cy="144016"/>
          </a:xfrm>
          <a:prstGeom prst="rightArrow">
            <a:avLst/>
          </a:prstGeom>
          <a:solidFill>
            <a:srgbClr val="FF0000"/>
          </a:solidFill>
          <a:ln>
            <a:solidFill>
              <a:schemeClr val="tx1"/>
            </a:solidFill>
          </a:ln>
          <a:effectLst/>
        </p:spPr>
        <p:style>
          <a:lnRef idx="1">
            <a:schemeClr val="dk1"/>
          </a:lnRef>
          <a:fillRef idx="2">
            <a:schemeClr val="dk1"/>
          </a:fillRef>
          <a:effectRef idx="1">
            <a:schemeClr val="dk1"/>
          </a:effectRef>
          <a:fontRef idx="minor">
            <a:schemeClr val="dk1"/>
          </a:fontRef>
        </p:style>
        <p:txBody>
          <a:bodyPr rtlCol="0" anchor="ctr"/>
          <a:lstStyle/>
          <a:p>
            <a:pPr algn="ctr"/>
            <a:endParaRPr lang="ja-JP" altLang="en-US"/>
          </a:p>
        </p:txBody>
      </p:sp>
      <p:sp>
        <p:nvSpPr>
          <p:cNvPr id="44" name="角丸四角形 43"/>
          <p:cNvSpPr/>
          <p:nvPr/>
        </p:nvSpPr>
        <p:spPr>
          <a:xfrm>
            <a:off x="1679896" y="5397201"/>
            <a:ext cx="4517704" cy="432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400" dirty="0" smtClean="0"/>
              <a:t>（１６）</a:t>
            </a:r>
            <a:r>
              <a:rPr lang="ja-JP" altLang="en-US" sz="1400" dirty="0"/>
              <a:t>項</a:t>
            </a:r>
            <a:r>
              <a:rPr lang="ja-JP" altLang="en-US" sz="1400" dirty="0" smtClean="0"/>
              <a:t>イ</a:t>
            </a:r>
            <a:r>
              <a:rPr lang="ja-JP" altLang="en-US" sz="1000" dirty="0" smtClean="0"/>
              <a:t>（</a:t>
            </a:r>
            <a:r>
              <a:rPr lang="ja-JP" altLang="en-US" sz="1000" dirty="0"/>
              <a:t>上記用途が存するもの）</a:t>
            </a:r>
          </a:p>
        </p:txBody>
      </p:sp>
      <p:sp>
        <p:nvSpPr>
          <p:cNvPr id="45" name="角丸四角形 44"/>
          <p:cNvSpPr/>
          <p:nvPr/>
        </p:nvSpPr>
        <p:spPr>
          <a:xfrm>
            <a:off x="0" y="2985788"/>
            <a:ext cx="7899400" cy="454928"/>
          </a:xfrm>
          <a:prstGeom prst="roundRect">
            <a:avLst/>
          </a:prstGeom>
          <a:no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r>
              <a:rPr kumimoji="1" lang="ja-JP" altLang="en-US" dirty="0" smtClean="0"/>
              <a:t>特定小規模施設（延べ面積３００㎡未満のもの）</a:t>
            </a:r>
            <a:endParaRPr kumimoji="1" lang="ja-JP" altLang="en-US" dirty="0"/>
          </a:p>
        </p:txBody>
      </p:sp>
      <p:cxnSp>
        <p:nvCxnSpPr>
          <p:cNvPr id="46" name="直線矢印コネクタ 45"/>
          <p:cNvCxnSpPr/>
          <p:nvPr/>
        </p:nvCxnSpPr>
        <p:spPr>
          <a:xfrm>
            <a:off x="26560" y="4835674"/>
            <a:ext cx="9854468" cy="0"/>
          </a:xfrm>
          <a:prstGeom prst="straightConnector1">
            <a:avLst/>
          </a:prstGeom>
          <a:ln>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8" name="角丸四角形 47"/>
          <p:cNvSpPr/>
          <p:nvPr/>
        </p:nvSpPr>
        <p:spPr>
          <a:xfrm>
            <a:off x="6299200" y="5169737"/>
            <a:ext cx="943429" cy="454928"/>
          </a:xfrm>
          <a:prstGeom prst="roundRect">
            <a:avLst/>
          </a:prstGeom>
          <a:noFill/>
          <a:ln>
            <a:noFill/>
          </a:ln>
          <a:effectLst/>
        </p:spPr>
        <p:style>
          <a:lnRef idx="1">
            <a:schemeClr val="accent2"/>
          </a:lnRef>
          <a:fillRef idx="2">
            <a:schemeClr val="accent2"/>
          </a:fillRef>
          <a:effectRef idx="1">
            <a:schemeClr val="accent2"/>
          </a:effectRef>
          <a:fontRef idx="minor">
            <a:schemeClr val="dk1"/>
          </a:fontRef>
        </p:style>
        <p:txBody>
          <a:bodyPr rtlCol="0" anchor="ctr"/>
          <a:lstStyle/>
          <a:p>
            <a:r>
              <a:rPr kumimoji="1" lang="ja-JP" altLang="en-US" dirty="0" smtClean="0"/>
              <a:t>追加</a:t>
            </a:r>
            <a:endParaRPr kumimoji="1" lang="ja-JP" altLang="en-US" dirty="0"/>
          </a:p>
        </p:txBody>
      </p:sp>
    </p:spTree>
    <p:extLst>
      <p:ext uri="{BB962C8B-B14F-4D97-AF65-F5344CB8AC3E}">
        <p14:creationId xmlns:p14="http://schemas.microsoft.com/office/powerpoint/2010/main" val="17009613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0" y="965836"/>
            <a:ext cx="9906000" cy="1340484"/>
          </a:xfrm>
          <a:prstGeom prst="rect">
            <a:avLst/>
          </a:prstGeom>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13500000" scaled="0"/>
            <a:tileRect/>
          </a:gradFill>
        </p:spPr>
        <p:txBody>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eaLnBrk="1" hangingPunct="1">
              <a:defRPr/>
            </a:pPr>
            <a:r>
              <a:rPr lang="ja-JP" altLang="en-US" dirty="0">
                <a:solidFill>
                  <a:schemeClr val="bg1"/>
                </a:solidFill>
                <a:effectLst>
                  <a:outerShdw blurRad="38100" dist="38100" dir="2700000" algn="tl">
                    <a:srgbClr val="000000">
                      <a:alpha val="43137"/>
                    </a:srgbClr>
                  </a:outerShdw>
                </a:effectLst>
                <a:latin typeface="AR Pゴシック体S" pitchFamily="50" charset="-128"/>
                <a:ea typeface="AR Pゴシック体S" pitchFamily="50" charset="-128"/>
              </a:rPr>
              <a:t>３　消防法</a:t>
            </a:r>
            <a:r>
              <a:rPr lang="ja-JP" altLang="en-US" dirty="0" smtClean="0">
                <a:solidFill>
                  <a:schemeClr val="bg1"/>
                </a:solidFill>
                <a:effectLst>
                  <a:outerShdw blurRad="38100" dist="38100" dir="2700000" algn="tl">
                    <a:srgbClr val="000000">
                      <a:alpha val="43137"/>
                    </a:srgbClr>
                  </a:outerShdw>
                </a:effectLst>
                <a:latin typeface="AR Pゴシック体S" pitchFamily="50" charset="-128"/>
                <a:ea typeface="AR Pゴシック体S" pitchFamily="50" charset="-128"/>
              </a:rPr>
              <a:t>施行規則等</a:t>
            </a:r>
            <a:r>
              <a:rPr lang="ja-JP" altLang="en-US" dirty="0">
                <a:solidFill>
                  <a:schemeClr val="bg1"/>
                </a:solidFill>
                <a:effectLst>
                  <a:outerShdw blurRad="38100" dist="38100" dir="2700000" algn="tl">
                    <a:srgbClr val="000000">
                      <a:alpha val="43137"/>
                    </a:srgbClr>
                  </a:outerShdw>
                </a:effectLst>
                <a:latin typeface="AR Pゴシック体S" pitchFamily="50" charset="-128"/>
                <a:ea typeface="AR Pゴシック体S" pitchFamily="50" charset="-128"/>
              </a:rPr>
              <a:t>の一部</a:t>
            </a:r>
            <a:r>
              <a:rPr lang="ja-JP" altLang="en-US" dirty="0" smtClean="0">
                <a:solidFill>
                  <a:schemeClr val="bg1"/>
                </a:solidFill>
                <a:effectLst>
                  <a:outerShdw blurRad="38100" dist="38100" dir="2700000" algn="tl">
                    <a:srgbClr val="000000">
                      <a:alpha val="43137"/>
                    </a:srgbClr>
                  </a:outerShdw>
                </a:effectLst>
                <a:latin typeface="AR Pゴシック体S" pitchFamily="50" charset="-128"/>
                <a:ea typeface="AR Pゴシック体S" pitchFamily="50" charset="-128"/>
              </a:rPr>
              <a:t>改正</a:t>
            </a:r>
            <a:endParaRPr lang="en-US" altLang="ja-JP" dirty="0" smtClean="0">
              <a:solidFill>
                <a:schemeClr val="bg1"/>
              </a:solidFill>
              <a:effectLst>
                <a:outerShdw blurRad="38100" dist="38100" dir="2700000" algn="tl">
                  <a:srgbClr val="000000">
                    <a:alpha val="43137"/>
                  </a:srgbClr>
                </a:outerShdw>
              </a:effectLst>
              <a:latin typeface="AR Pゴシック体S" pitchFamily="50" charset="-128"/>
              <a:ea typeface="AR Pゴシック体S" pitchFamily="50" charset="-128"/>
            </a:endParaRPr>
          </a:p>
          <a:p>
            <a:pPr eaLnBrk="1" hangingPunct="1">
              <a:defRPr/>
            </a:pPr>
            <a:r>
              <a:rPr lang="ja-JP" altLang="en-US" sz="2800" dirty="0" smtClean="0">
                <a:solidFill>
                  <a:schemeClr val="bg1"/>
                </a:solidFill>
                <a:effectLst>
                  <a:outerShdw blurRad="38100" dist="38100" dir="2700000" algn="tl">
                    <a:srgbClr val="000000">
                      <a:alpha val="43137"/>
                    </a:srgbClr>
                  </a:outerShdw>
                </a:effectLst>
                <a:latin typeface="AR Pゴシック体S" pitchFamily="50" charset="-128"/>
                <a:ea typeface="AR Pゴシック体S" pitchFamily="50" charset="-128"/>
              </a:rPr>
              <a:t>（平成２６年３月２６日公布）</a:t>
            </a:r>
            <a:endParaRPr lang="en-US" altLang="ja-JP" sz="2800" dirty="0" smtClean="0">
              <a:solidFill>
                <a:schemeClr val="bg1"/>
              </a:solidFill>
              <a:effectLst>
                <a:outerShdw blurRad="38100" dist="38100" dir="2700000" algn="tl">
                  <a:srgbClr val="000000">
                    <a:alpha val="43137"/>
                  </a:srgbClr>
                </a:outerShdw>
              </a:effectLst>
              <a:latin typeface="AR Pゴシック体S" pitchFamily="50" charset="-128"/>
              <a:ea typeface="AR Pゴシック体S" pitchFamily="50" charset="-128"/>
            </a:endParaRPr>
          </a:p>
          <a:p>
            <a:pPr eaLnBrk="1" hangingPunct="1">
              <a:defRPr/>
            </a:pPr>
            <a:endParaRPr lang="ja-JP" altLang="en-US" dirty="0">
              <a:solidFill>
                <a:schemeClr val="bg1"/>
              </a:solidFill>
              <a:effectLst>
                <a:outerShdw blurRad="38100" dist="38100" dir="2700000" algn="tl">
                  <a:srgbClr val="000000">
                    <a:alpha val="43137"/>
                  </a:srgbClr>
                </a:outerShdw>
              </a:effectLst>
              <a:latin typeface="AR Pゴシック体S" pitchFamily="50" charset="-128"/>
              <a:ea typeface="AR Pゴシック体S" pitchFamily="50" charset="-128"/>
            </a:endParaRPr>
          </a:p>
        </p:txBody>
      </p:sp>
      <p:sp>
        <p:nvSpPr>
          <p:cNvPr id="4" name="正方形/長方形 3"/>
          <p:cNvSpPr/>
          <p:nvPr/>
        </p:nvSpPr>
        <p:spPr>
          <a:xfrm>
            <a:off x="0" y="2493387"/>
            <a:ext cx="9906000" cy="1497846"/>
          </a:xfrm>
          <a:prstGeom prst="rect">
            <a:avLst/>
          </a:prstGeom>
        </p:spPr>
        <p:txBody>
          <a:bodyPr wrap="square">
            <a:spAutoFit/>
          </a:bodyPr>
          <a:lstStyle/>
          <a:p>
            <a:pPr eaLnBrk="1" hangingPunct="1">
              <a:spcBef>
                <a:spcPts val="600"/>
              </a:spcBef>
              <a:spcAft>
                <a:spcPts val="1200"/>
              </a:spcAft>
              <a:buNone/>
              <a:defRPr/>
            </a:pPr>
            <a:r>
              <a:rPr lang="ja-JP" altLang="en-US" sz="2800" dirty="0" smtClean="0"/>
              <a:t>主な改正事項</a:t>
            </a:r>
            <a:endParaRPr lang="en-US" altLang="ja-JP" sz="2800" dirty="0" smtClean="0"/>
          </a:p>
          <a:p>
            <a:pPr eaLnBrk="1" hangingPunct="1">
              <a:lnSpc>
                <a:spcPts val="2000"/>
              </a:lnSpc>
              <a:spcBef>
                <a:spcPts val="600"/>
              </a:spcBef>
              <a:spcAft>
                <a:spcPts val="1200"/>
              </a:spcAft>
              <a:buNone/>
              <a:defRPr/>
            </a:pPr>
            <a:r>
              <a:rPr lang="ja-JP" altLang="en-US" sz="2800" dirty="0" smtClean="0">
                <a:solidFill>
                  <a:srgbClr val="0070C0"/>
                </a:solidFill>
              </a:rPr>
              <a:t>①</a:t>
            </a:r>
            <a:r>
              <a:rPr lang="ja-JP" altLang="en-US" sz="2800" dirty="0">
                <a:solidFill>
                  <a:srgbClr val="0070C0"/>
                </a:solidFill>
              </a:rPr>
              <a:t>　スプリンクラー設備の設置することを要しない構造の見直し</a:t>
            </a:r>
            <a:endParaRPr lang="en-US" altLang="ja-JP" sz="2800" dirty="0">
              <a:solidFill>
                <a:srgbClr val="0070C0"/>
              </a:solidFill>
            </a:endParaRPr>
          </a:p>
          <a:p>
            <a:pPr eaLnBrk="1" hangingPunct="1">
              <a:lnSpc>
                <a:spcPts val="2000"/>
              </a:lnSpc>
              <a:spcBef>
                <a:spcPts val="600"/>
              </a:spcBef>
              <a:spcAft>
                <a:spcPts val="1200"/>
              </a:spcAft>
              <a:buNone/>
              <a:defRPr/>
            </a:pPr>
            <a:r>
              <a:rPr lang="ja-JP" altLang="en-US" sz="2800" dirty="0">
                <a:solidFill>
                  <a:srgbClr val="0070C0"/>
                </a:solidFill>
              </a:rPr>
              <a:t>②　介助がなければ避難できない者の規定</a:t>
            </a:r>
            <a:endParaRPr lang="en-US" altLang="ja-JP" sz="2800" dirty="0">
              <a:solidFill>
                <a:srgbClr val="0070C0"/>
              </a:solidFill>
            </a:endParaRPr>
          </a:p>
        </p:txBody>
      </p:sp>
    </p:spTree>
    <p:extLst>
      <p:ext uri="{BB962C8B-B14F-4D97-AF65-F5344CB8AC3E}">
        <p14:creationId xmlns:p14="http://schemas.microsoft.com/office/powerpoint/2010/main" val="23749647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00479" y="2780933"/>
            <a:ext cx="9591125" cy="2292933"/>
          </a:xfrm>
          <a:prstGeom prst="rect">
            <a:avLst/>
          </a:prstGeom>
          <a:noFill/>
        </p:spPr>
        <p:style>
          <a:lnRef idx="2">
            <a:schemeClr val="accent6"/>
          </a:lnRef>
          <a:fillRef idx="1">
            <a:schemeClr val="lt1"/>
          </a:fillRef>
          <a:effectRef idx="0">
            <a:schemeClr val="accent6"/>
          </a:effectRef>
          <a:fontRef idx="minor">
            <a:schemeClr val="dk1"/>
          </a:fontRef>
        </p:style>
        <p:txBody>
          <a:bodyPr lIns="89315" tIns="44658" rIns="89315" bIns="44658" rtlCol="0" anchor="ctr"/>
          <a:lstStyle/>
          <a:p>
            <a:pPr algn="ctr" defTabSz="914138" fontAlgn="auto">
              <a:spcBef>
                <a:spcPts val="0"/>
              </a:spcBef>
              <a:spcAft>
                <a:spcPts val="0"/>
              </a:spcAft>
            </a:pPr>
            <a:endParaRPr lang="ja-JP" altLang="en-US">
              <a:solidFill>
                <a:prstClr val="black"/>
              </a:solidFill>
            </a:endParaRPr>
          </a:p>
        </p:txBody>
      </p:sp>
      <p:sp>
        <p:nvSpPr>
          <p:cNvPr id="4" name="テキスト ボックス 3"/>
          <p:cNvSpPr txBox="1"/>
          <p:nvPr/>
        </p:nvSpPr>
        <p:spPr>
          <a:xfrm>
            <a:off x="200472" y="2572504"/>
            <a:ext cx="2628160" cy="336409"/>
          </a:xfrm>
          <a:prstGeom prst="rect">
            <a:avLst/>
          </a:prstGeom>
          <a:solidFill>
            <a:schemeClr val="bg1"/>
          </a:solidFill>
        </p:spPr>
        <p:style>
          <a:lnRef idx="2">
            <a:schemeClr val="accent6"/>
          </a:lnRef>
          <a:fillRef idx="1">
            <a:schemeClr val="lt1"/>
          </a:fillRef>
          <a:effectRef idx="0">
            <a:schemeClr val="accent6"/>
          </a:effectRef>
          <a:fontRef idx="minor">
            <a:schemeClr val="dk1"/>
          </a:fontRef>
        </p:style>
        <p:txBody>
          <a:bodyPr wrap="none" lIns="89315" tIns="44658" rIns="89315" bIns="44658" rtlCol="0">
            <a:spAutoFit/>
          </a:bodyPr>
          <a:lstStyle/>
          <a:p>
            <a:pPr defTabSz="914138" fontAlgn="auto">
              <a:spcBef>
                <a:spcPts val="0"/>
              </a:spcBef>
              <a:spcAft>
                <a:spcPts val="0"/>
              </a:spcAft>
            </a:pPr>
            <a:r>
              <a:rPr lang="ja-JP" altLang="en-US" sz="1600" dirty="0">
                <a:solidFill>
                  <a:prstClr val="black"/>
                </a:solidFill>
                <a:latin typeface="HGP創英角ｺﾞｼｯｸUB" panose="020B0900000000000000" pitchFamily="50" charset="-128"/>
                <a:ea typeface="HGP創英角ｺﾞｼｯｸUB" panose="020B0900000000000000" pitchFamily="50" charset="-128"/>
              </a:rPr>
              <a:t>消防法施行規則の一部改正</a:t>
            </a:r>
          </a:p>
        </p:txBody>
      </p:sp>
      <p:sp>
        <p:nvSpPr>
          <p:cNvPr id="7" name="角丸四角形 6"/>
          <p:cNvSpPr/>
          <p:nvPr/>
        </p:nvSpPr>
        <p:spPr>
          <a:xfrm>
            <a:off x="271431" y="2936078"/>
            <a:ext cx="5049571" cy="2068305"/>
          </a:xfrm>
          <a:prstGeom prst="roundRect">
            <a:avLst>
              <a:gd name="adj" fmla="val 8189"/>
            </a:avLst>
          </a:prstGeom>
        </p:spPr>
        <p:style>
          <a:lnRef idx="1">
            <a:schemeClr val="accent6"/>
          </a:lnRef>
          <a:fillRef idx="2">
            <a:schemeClr val="accent6"/>
          </a:fillRef>
          <a:effectRef idx="1">
            <a:schemeClr val="accent6"/>
          </a:effectRef>
          <a:fontRef idx="minor">
            <a:schemeClr val="dk1"/>
          </a:fontRef>
        </p:style>
        <p:txBody>
          <a:bodyPr lIns="89315" tIns="44658" rIns="89315" bIns="44658" rtlCol="0" anchor="t" anchorCtr="0"/>
          <a:lstStyle/>
          <a:p>
            <a:pPr algn="just" defTabSz="914138" fontAlgn="auto">
              <a:spcBef>
                <a:spcPts val="0"/>
              </a:spcBef>
              <a:spcAft>
                <a:spcPts val="0"/>
              </a:spcAft>
            </a:pPr>
            <a:r>
              <a:rPr lang="ja-JP" altLang="en-US" sz="1400" u="sng" dirty="0" smtClean="0">
                <a:solidFill>
                  <a:srgbClr val="0070C0"/>
                </a:solidFill>
                <a:latin typeface="HGP創英角ｺﾞｼｯｸUB" panose="020B0900000000000000" pitchFamily="50" charset="-128"/>
                <a:ea typeface="HGP創英角ｺﾞｼｯｸUB" panose="020B0900000000000000" pitchFamily="50" charset="-128"/>
              </a:rPr>
              <a:t>①スプリンクラー</a:t>
            </a:r>
            <a:r>
              <a:rPr lang="ja-JP" altLang="en-US" sz="1400" u="sng" dirty="0">
                <a:solidFill>
                  <a:srgbClr val="0070C0"/>
                </a:solidFill>
                <a:latin typeface="HGP創英角ｺﾞｼｯｸUB" panose="020B0900000000000000" pitchFamily="50" charset="-128"/>
                <a:ea typeface="HGP創英角ｺﾞｼｯｸUB" panose="020B0900000000000000" pitchFamily="50" charset="-128"/>
              </a:rPr>
              <a:t>設備の設置を要しない</a:t>
            </a:r>
            <a:r>
              <a:rPr lang="ja-JP" altLang="en-US" sz="1400" u="sng" dirty="0" smtClean="0">
                <a:solidFill>
                  <a:srgbClr val="0070C0"/>
                </a:solidFill>
                <a:latin typeface="HGP創英角ｺﾞｼｯｸUB" panose="020B0900000000000000" pitchFamily="50" charset="-128"/>
                <a:ea typeface="HGP創英角ｺﾞｼｯｸUB" panose="020B0900000000000000" pitchFamily="50" charset="-128"/>
              </a:rPr>
              <a:t>構造</a:t>
            </a:r>
            <a:r>
              <a:rPr lang="ja-JP" altLang="en-US" sz="1200" u="sng" dirty="0" smtClean="0">
                <a:solidFill>
                  <a:srgbClr val="0070C0"/>
                </a:solidFill>
                <a:latin typeface="HGP創英角ｺﾞｼｯｸUB" panose="020B0900000000000000" pitchFamily="50" charset="-128"/>
                <a:ea typeface="HGP創英角ｺﾞｼｯｸUB" panose="020B0900000000000000" pitchFamily="50" charset="-128"/>
              </a:rPr>
              <a:t>（則</a:t>
            </a:r>
            <a:r>
              <a:rPr lang="en-US" altLang="ja-JP" sz="1200" u="sng" dirty="0">
                <a:solidFill>
                  <a:srgbClr val="0070C0"/>
                </a:solidFill>
                <a:latin typeface="HGP創英角ｺﾞｼｯｸUB" panose="020B0900000000000000" pitchFamily="50" charset="-128"/>
                <a:ea typeface="HGP創英角ｺﾞｼｯｸUB" panose="020B0900000000000000" pitchFamily="50" charset="-128"/>
              </a:rPr>
              <a:t>§12</a:t>
            </a:r>
            <a:r>
              <a:rPr lang="ja-JP" altLang="en-US" sz="1200" u="sng" dirty="0">
                <a:solidFill>
                  <a:srgbClr val="0070C0"/>
                </a:solidFill>
                <a:latin typeface="HGP創英角ｺﾞｼｯｸUB" panose="020B0900000000000000" pitchFamily="50" charset="-128"/>
                <a:ea typeface="HGP創英角ｺﾞｼｯｸUB" panose="020B0900000000000000" pitchFamily="50" charset="-128"/>
              </a:rPr>
              <a:t>の</a:t>
            </a:r>
            <a:r>
              <a:rPr lang="en-US" altLang="ja-JP" sz="1200" u="sng" dirty="0" smtClean="0">
                <a:solidFill>
                  <a:srgbClr val="0070C0"/>
                </a:solidFill>
                <a:latin typeface="HGP創英角ｺﾞｼｯｸUB" panose="020B0900000000000000" pitchFamily="50" charset="-128"/>
                <a:ea typeface="HGP創英角ｺﾞｼｯｸUB" panose="020B0900000000000000" pitchFamily="50" charset="-128"/>
              </a:rPr>
              <a:t>2</a:t>
            </a:r>
            <a:r>
              <a:rPr lang="ja-JP" altLang="en-US" sz="1200" u="sng" dirty="0" smtClean="0">
                <a:solidFill>
                  <a:srgbClr val="0070C0"/>
                </a:solidFill>
                <a:latin typeface="HGP創英角ｺﾞｼｯｸUB" panose="020B0900000000000000" pitchFamily="50" charset="-128"/>
                <a:ea typeface="HGP創英角ｺﾞｼｯｸUB" panose="020B0900000000000000" pitchFamily="50" charset="-128"/>
              </a:rPr>
              <a:t>）</a:t>
            </a:r>
            <a:endParaRPr lang="ja-JP" altLang="en-US" sz="1200" u="sng" dirty="0">
              <a:solidFill>
                <a:srgbClr val="0070C0"/>
              </a:solidFill>
              <a:latin typeface="HGP創英角ｺﾞｼｯｸUB" panose="020B0900000000000000" pitchFamily="50" charset="-128"/>
              <a:ea typeface="HGP創英角ｺﾞｼｯｸUB" panose="020B0900000000000000" pitchFamily="50" charset="-128"/>
            </a:endParaRPr>
          </a:p>
        </p:txBody>
      </p:sp>
      <p:sp>
        <p:nvSpPr>
          <p:cNvPr id="9" name="角丸四角形 8"/>
          <p:cNvSpPr/>
          <p:nvPr/>
        </p:nvSpPr>
        <p:spPr>
          <a:xfrm>
            <a:off x="5441425" y="2936078"/>
            <a:ext cx="4279210" cy="2068305"/>
          </a:xfrm>
          <a:prstGeom prst="roundRect">
            <a:avLst>
              <a:gd name="adj" fmla="val 8189"/>
            </a:avLst>
          </a:prstGeom>
        </p:spPr>
        <p:style>
          <a:lnRef idx="1">
            <a:schemeClr val="accent6"/>
          </a:lnRef>
          <a:fillRef idx="2">
            <a:schemeClr val="accent6"/>
          </a:fillRef>
          <a:effectRef idx="1">
            <a:schemeClr val="accent6"/>
          </a:effectRef>
          <a:fontRef idx="minor">
            <a:schemeClr val="dk1"/>
          </a:fontRef>
        </p:style>
        <p:txBody>
          <a:bodyPr lIns="89315" tIns="44658" rIns="89315" bIns="44658" rtlCol="0" anchor="t" anchorCtr="0"/>
          <a:lstStyle/>
          <a:p>
            <a:pPr algn="just" defTabSz="914138" fontAlgn="auto">
              <a:spcBef>
                <a:spcPts val="0"/>
              </a:spcBef>
              <a:spcAft>
                <a:spcPts val="0"/>
              </a:spcAft>
            </a:pPr>
            <a:r>
              <a:rPr lang="ja-JP" altLang="en-US" sz="1400" u="sng" dirty="0" smtClean="0">
                <a:solidFill>
                  <a:srgbClr val="0070C0"/>
                </a:solidFill>
                <a:latin typeface="HGP創英角ｺﾞｼｯｸUB" panose="020B0900000000000000" pitchFamily="50" charset="-128"/>
                <a:ea typeface="HGP創英角ｺﾞｼｯｸUB" panose="020B0900000000000000" pitchFamily="50" charset="-128"/>
              </a:rPr>
              <a:t>②介助</a:t>
            </a:r>
            <a:r>
              <a:rPr lang="ja-JP" altLang="en-US" sz="1400" u="sng" dirty="0">
                <a:solidFill>
                  <a:srgbClr val="0070C0"/>
                </a:solidFill>
                <a:latin typeface="HGP創英角ｺﾞｼｯｸUB" panose="020B0900000000000000" pitchFamily="50" charset="-128"/>
                <a:ea typeface="HGP創英角ｺﾞｼｯｸUB" panose="020B0900000000000000" pitchFamily="50" charset="-128"/>
              </a:rPr>
              <a:t>がなければ避難できない者</a:t>
            </a:r>
            <a:r>
              <a:rPr lang="ja-JP" altLang="en-US" sz="1200" u="sng" dirty="0">
                <a:solidFill>
                  <a:srgbClr val="0070C0"/>
                </a:solidFill>
                <a:latin typeface="HGP創英角ｺﾞｼｯｸUB" panose="020B0900000000000000" pitchFamily="50" charset="-128"/>
                <a:ea typeface="HGP創英角ｺﾞｼｯｸUB" panose="020B0900000000000000" pitchFamily="50" charset="-128"/>
              </a:rPr>
              <a:t>（則</a:t>
            </a:r>
            <a:r>
              <a:rPr lang="en-US" altLang="ja-JP" sz="1200" u="sng" dirty="0">
                <a:solidFill>
                  <a:srgbClr val="0070C0"/>
                </a:solidFill>
                <a:latin typeface="HGP創英角ｺﾞｼｯｸUB" panose="020B0900000000000000" pitchFamily="50" charset="-128"/>
                <a:ea typeface="HGP創英角ｺﾞｼｯｸUB" panose="020B0900000000000000" pitchFamily="50" charset="-128"/>
              </a:rPr>
              <a:t>§12</a:t>
            </a:r>
            <a:r>
              <a:rPr lang="ja-JP" altLang="en-US" sz="1200" u="sng" dirty="0">
                <a:solidFill>
                  <a:srgbClr val="0070C0"/>
                </a:solidFill>
                <a:latin typeface="HGP創英角ｺﾞｼｯｸUB" panose="020B0900000000000000" pitchFamily="50" charset="-128"/>
                <a:ea typeface="HGP創英角ｺﾞｼｯｸUB" panose="020B0900000000000000" pitchFamily="50" charset="-128"/>
              </a:rPr>
              <a:t>の</a:t>
            </a:r>
            <a:r>
              <a:rPr lang="en-US" altLang="ja-JP" sz="1200" u="sng" dirty="0">
                <a:solidFill>
                  <a:srgbClr val="0070C0"/>
                </a:solidFill>
                <a:latin typeface="HGP創英角ｺﾞｼｯｸUB" panose="020B0900000000000000" pitchFamily="50" charset="-128"/>
                <a:ea typeface="HGP創英角ｺﾞｼｯｸUB" panose="020B0900000000000000" pitchFamily="50" charset="-128"/>
              </a:rPr>
              <a:t>3</a:t>
            </a:r>
            <a:r>
              <a:rPr lang="ja-JP" altLang="en-US" sz="1200" u="sng" dirty="0">
                <a:solidFill>
                  <a:srgbClr val="0070C0"/>
                </a:solidFill>
                <a:latin typeface="HGP創英角ｺﾞｼｯｸUB" panose="020B0900000000000000" pitchFamily="50" charset="-128"/>
                <a:ea typeface="HGP創英角ｺﾞｼｯｸUB" panose="020B0900000000000000" pitchFamily="50" charset="-128"/>
              </a:rPr>
              <a:t>／新設）</a:t>
            </a:r>
            <a:endParaRPr lang="ja-JP" altLang="en-US" sz="1400" u="sng" dirty="0">
              <a:solidFill>
                <a:srgbClr val="0070C0"/>
              </a:solidFill>
              <a:latin typeface="HGP創英角ｺﾞｼｯｸUB" panose="020B0900000000000000" pitchFamily="50" charset="-128"/>
              <a:ea typeface="HGP創英角ｺﾞｼｯｸUB" panose="020B0900000000000000" pitchFamily="50" charset="-128"/>
            </a:endParaRPr>
          </a:p>
        </p:txBody>
      </p:sp>
      <p:sp>
        <p:nvSpPr>
          <p:cNvPr id="13" name="テキスト ボックス 12"/>
          <p:cNvSpPr txBox="1"/>
          <p:nvPr/>
        </p:nvSpPr>
        <p:spPr>
          <a:xfrm>
            <a:off x="251064" y="5298679"/>
            <a:ext cx="1616665" cy="336409"/>
          </a:xfrm>
          <a:prstGeom prst="rect">
            <a:avLst/>
          </a:prstGeom>
          <a:solidFill>
            <a:schemeClr val="bg1"/>
          </a:solidFill>
        </p:spPr>
        <p:style>
          <a:lnRef idx="2">
            <a:schemeClr val="accent2"/>
          </a:lnRef>
          <a:fillRef idx="1">
            <a:schemeClr val="lt1"/>
          </a:fillRef>
          <a:effectRef idx="0">
            <a:schemeClr val="accent2"/>
          </a:effectRef>
          <a:fontRef idx="minor">
            <a:schemeClr val="dk1"/>
          </a:fontRef>
        </p:style>
        <p:txBody>
          <a:bodyPr wrap="none" lIns="89315" tIns="44658" rIns="89315" bIns="44658" rtlCol="0">
            <a:spAutoFit/>
          </a:bodyPr>
          <a:lstStyle/>
          <a:p>
            <a:pPr defTabSz="914138" fontAlgn="auto">
              <a:spcBef>
                <a:spcPts val="0"/>
              </a:spcBef>
              <a:spcAft>
                <a:spcPts val="0"/>
              </a:spcAft>
            </a:pPr>
            <a:r>
              <a:rPr lang="ja-JP" altLang="en-US" sz="1600" dirty="0">
                <a:solidFill>
                  <a:prstClr val="black"/>
                </a:solidFill>
                <a:latin typeface="HGP創英角ｺﾞｼｯｸUB" panose="020B0900000000000000" pitchFamily="50" charset="-128"/>
                <a:ea typeface="HGP創英角ｺﾞｼｯｸUB" panose="020B0900000000000000" pitchFamily="50" charset="-128"/>
              </a:rPr>
              <a:t>消防庁長官告示</a:t>
            </a:r>
          </a:p>
        </p:txBody>
      </p:sp>
      <p:sp>
        <p:nvSpPr>
          <p:cNvPr id="14" name="角丸四角形 13"/>
          <p:cNvSpPr/>
          <p:nvPr/>
        </p:nvSpPr>
        <p:spPr>
          <a:xfrm>
            <a:off x="215151" y="5635088"/>
            <a:ext cx="9307277" cy="783818"/>
          </a:xfrm>
          <a:prstGeom prst="roundRect">
            <a:avLst>
              <a:gd name="adj" fmla="val 8189"/>
            </a:avLst>
          </a:prstGeom>
        </p:spPr>
        <p:style>
          <a:lnRef idx="1">
            <a:schemeClr val="dk1"/>
          </a:lnRef>
          <a:fillRef idx="2">
            <a:schemeClr val="dk1"/>
          </a:fillRef>
          <a:effectRef idx="1">
            <a:schemeClr val="dk1"/>
          </a:effectRef>
          <a:fontRef idx="minor">
            <a:schemeClr val="dk1"/>
          </a:fontRef>
        </p:style>
        <p:txBody>
          <a:bodyPr lIns="89315" tIns="44658" rIns="89315" bIns="44658" rtlCol="0" anchor="t" anchorCtr="0"/>
          <a:lstStyle/>
          <a:p>
            <a:pPr algn="just" defTabSz="914138" fontAlgn="auto">
              <a:spcBef>
                <a:spcPts val="0"/>
              </a:spcBef>
              <a:spcAft>
                <a:spcPts val="0"/>
              </a:spcAft>
            </a:pPr>
            <a:r>
              <a:rPr lang="ja-JP" altLang="en-US" sz="1400" dirty="0">
                <a:solidFill>
                  <a:prstClr val="black"/>
                </a:solidFill>
                <a:latin typeface="HGP創英角ｺﾞｼｯｸUB" panose="020B0900000000000000" pitchFamily="50" charset="-128"/>
                <a:ea typeface="HGP創英角ｺﾞｼｯｸUB" panose="020B0900000000000000" pitchFamily="50" charset="-128"/>
              </a:rPr>
              <a:t>　　　</a:t>
            </a:r>
            <a:r>
              <a:rPr lang="ja-JP" altLang="en-US" sz="1400" u="sng" dirty="0">
                <a:solidFill>
                  <a:prstClr val="black"/>
                </a:solidFill>
                <a:latin typeface="HGP創英角ｺﾞｼｯｸUB" panose="020B0900000000000000" pitchFamily="50" charset="-128"/>
                <a:ea typeface="HGP創英角ｺﾞｼｯｸUB" panose="020B0900000000000000" pitchFamily="50" charset="-128"/>
              </a:rPr>
              <a:t>入居者等の避難に要する時間の算定方法及び火災発生時に確保すべき避難時間の基準を定める件（新規制定）</a:t>
            </a:r>
          </a:p>
        </p:txBody>
      </p:sp>
      <p:sp>
        <p:nvSpPr>
          <p:cNvPr id="17" name="下矢印 16"/>
          <p:cNvSpPr/>
          <p:nvPr/>
        </p:nvSpPr>
        <p:spPr>
          <a:xfrm>
            <a:off x="2432720" y="5085212"/>
            <a:ext cx="543760" cy="426935"/>
          </a:xfrm>
          <a:prstGeom prst="downArrow">
            <a:avLst/>
          </a:prstGeom>
        </p:spPr>
        <p:style>
          <a:lnRef idx="1">
            <a:schemeClr val="accent6"/>
          </a:lnRef>
          <a:fillRef idx="2">
            <a:schemeClr val="accent6"/>
          </a:fillRef>
          <a:effectRef idx="1">
            <a:schemeClr val="accent6"/>
          </a:effectRef>
          <a:fontRef idx="minor">
            <a:schemeClr val="dk1"/>
          </a:fontRef>
        </p:style>
        <p:txBody>
          <a:bodyPr lIns="89315" tIns="44658" rIns="89315" bIns="44658" rtlCol="0" anchor="ctr"/>
          <a:lstStyle/>
          <a:p>
            <a:pPr algn="ctr" defTabSz="914138" fontAlgn="auto">
              <a:spcBef>
                <a:spcPts val="0"/>
              </a:spcBef>
              <a:spcAft>
                <a:spcPts val="0"/>
              </a:spcAft>
            </a:pPr>
            <a:endParaRPr lang="ja-JP" altLang="en-US">
              <a:solidFill>
                <a:prstClr val="black"/>
              </a:solidFill>
            </a:endParaRPr>
          </a:p>
        </p:txBody>
      </p:sp>
      <p:sp>
        <p:nvSpPr>
          <p:cNvPr id="24" name="テキスト ボックス 23"/>
          <p:cNvSpPr txBox="1"/>
          <p:nvPr/>
        </p:nvSpPr>
        <p:spPr>
          <a:xfrm>
            <a:off x="330785" y="3336790"/>
            <a:ext cx="4896359" cy="1613682"/>
          </a:xfrm>
          <a:prstGeom prst="rect">
            <a:avLst/>
          </a:prstGeom>
          <a:noFill/>
        </p:spPr>
        <p:txBody>
          <a:bodyPr wrap="square" lIns="89315" tIns="44658" rIns="89315" bIns="44658" rtlCol="0">
            <a:spAutoFit/>
          </a:bodyPr>
          <a:lstStyle/>
          <a:p>
            <a:pPr indent="85283" algn="just" defTabSz="914138" fontAlgn="auto">
              <a:spcBef>
                <a:spcPts val="0"/>
              </a:spcBef>
              <a:spcAft>
                <a:spcPts val="0"/>
              </a:spcAft>
            </a:pPr>
            <a:r>
              <a:rPr lang="ja-JP" altLang="en-US" sz="1100" dirty="0">
                <a:solidFill>
                  <a:prstClr val="black"/>
                </a:solidFill>
                <a:latin typeface="ＭＳ Ｐゴシック"/>
                <a:ea typeface="ＭＳ Ｐゴシック"/>
              </a:rPr>
              <a:t>スプリンクラー設備の設置を要しない延焼抑制構造に係る消防法施行規則の規定についても所要の改正を行う。具体的には、①～③のとおりとする。</a:t>
            </a:r>
            <a:endParaRPr lang="en-US" altLang="ja-JP" sz="1100" dirty="0">
              <a:solidFill>
                <a:prstClr val="black"/>
              </a:solidFill>
              <a:latin typeface="ＭＳ Ｐゴシック"/>
              <a:ea typeface="ＭＳ Ｐゴシック"/>
            </a:endParaRPr>
          </a:p>
          <a:p>
            <a:pPr marL="263604" indent="-178320" algn="just" defTabSz="914138" fontAlgn="auto">
              <a:spcBef>
                <a:spcPts val="0"/>
              </a:spcBef>
              <a:spcAft>
                <a:spcPts val="0"/>
              </a:spcAft>
            </a:pPr>
            <a:r>
              <a:rPr lang="ja-JP" altLang="en-US" sz="1100" dirty="0">
                <a:solidFill>
                  <a:srgbClr val="0070C0"/>
                </a:solidFill>
                <a:latin typeface="ＭＳ Ｐゴシック"/>
                <a:ea typeface="ＭＳ Ｐゴシック"/>
              </a:rPr>
              <a:t>①</a:t>
            </a:r>
            <a:r>
              <a:rPr lang="en-US" altLang="ja-JP" sz="1100" dirty="0">
                <a:solidFill>
                  <a:srgbClr val="0070C0"/>
                </a:solidFill>
                <a:latin typeface="ＭＳ Ｐゴシック"/>
                <a:ea typeface="ＭＳ Ｐゴシック"/>
              </a:rPr>
              <a:t>	</a:t>
            </a:r>
            <a:r>
              <a:rPr lang="ja-JP" altLang="en-US" sz="1100" dirty="0">
                <a:solidFill>
                  <a:srgbClr val="0070C0"/>
                </a:solidFill>
                <a:latin typeface="ＭＳ Ｐゴシック"/>
                <a:ea typeface="ＭＳ Ｐゴシック"/>
              </a:rPr>
              <a:t>既存の規定（</a:t>
            </a:r>
            <a:r>
              <a:rPr lang="en-US" altLang="ja-JP" sz="1100" dirty="0">
                <a:solidFill>
                  <a:srgbClr val="0070C0"/>
                </a:solidFill>
                <a:latin typeface="ＭＳ Ｐゴシック"/>
                <a:ea typeface="ＭＳ Ｐゴシック"/>
              </a:rPr>
              <a:t>1,000</a:t>
            </a:r>
            <a:r>
              <a:rPr lang="ja-JP" altLang="en-US" sz="1100" dirty="0">
                <a:solidFill>
                  <a:srgbClr val="0070C0"/>
                </a:solidFill>
                <a:latin typeface="ＭＳ Ｐゴシック"/>
                <a:ea typeface="ＭＳ Ｐゴシック"/>
              </a:rPr>
              <a:t>㎡未満、</a:t>
            </a:r>
            <a:r>
              <a:rPr lang="en-US" altLang="ja-JP" sz="1100" dirty="0">
                <a:solidFill>
                  <a:srgbClr val="0070C0"/>
                </a:solidFill>
                <a:latin typeface="ＭＳ Ｐゴシック"/>
                <a:ea typeface="ＭＳ Ｐゴシック"/>
              </a:rPr>
              <a:t>1,000</a:t>
            </a:r>
            <a:r>
              <a:rPr lang="ja-JP" altLang="en-US" sz="1100" dirty="0">
                <a:solidFill>
                  <a:srgbClr val="0070C0"/>
                </a:solidFill>
                <a:latin typeface="ＭＳ Ｐゴシック"/>
                <a:ea typeface="ＭＳ Ｐゴシック"/>
              </a:rPr>
              <a:t>㎡以上の施設に係る規定）を延べ面積</a:t>
            </a:r>
            <a:r>
              <a:rPr lang="en-US" altLang="ja-JP" sz="1100" dirty="0">
                <a:solidFill>
                  <a:srgbClr val="0070C0"/>
                </a:solidFill>
                <a:latin typeface="ＭＳ Ｐゴシック"/>
                <a:ea typeface="ＭＳ Ｐゴシック"/>
              </a:rPr>
              <a:t>275</a:t>
            </a:r>
            <a:r>
              <a:rPr lang="ja-JP" altLang="en-US" sz="1100" dirty="0">
                <a:solidFill>
                  <a:srgbClr val="0070C0"/>
                </a:solidFill>
                <a:latin typeface="ＭＳ Ｐゴシック"/>
                <a:ea typeface="ＭＳ Ｐゴシック"/>
              </a:rPr>
              <a:t>㎡未満の施設にも適用する。（</a:t>
            </a:r>
            <a:r>
              <a:rPr lang="en-US" altLang="ja-JP" sz="1100" dirty="0">
                <a:solidFill>
                  <a:srgbClr val="0070C0"/>
                </a:solidFill>
                <a:latin typeface="ＭＳ Ｐゴシック"/>
                <a:ea typeface="ＭＳ Ｐゴシック"/>
              </a:rPr>
              <a:t>※ </a:t>
            </a:r>
            <a:r>
              <a:rPr lang="ja-JP" altLang="en-US" sz="1100" dirty="0">
                <a:solidFill>
                  <a:srgbClr val="0070C0"/>
                </a:solidFill>
                <a:latin typeface="ＭＳ Ｐゴシック"/>
                <a:ea typeface="ＭＳ Ｐゴシック"/>
              </a:rPr>
              <a:t>③の例外を追加する。）</a:t>
            </a:r>
            <a:endParaRPr lang="en-US" altLang="ja-JP" sz="1100" dirty="0">
              <a:solidFill>
                <a:srgbClr val="0070C0"/>
              </a:solidFill>
              <a:latin typeface="ＭＳ Ｐゴシック"/>
              <a:ea typeface="ＭＳ Ｐゴシック"/>
            </a:endParaRPr>
          </a:p>
          <a:p>
            <a:pPr marL="263604" indent="-178320" algn="just" defTabSz="914138" fontAlgn="auto">
              <a:spcBef>
                <a:spcPts val="0"/>
              </a:spcBef>
              <a:spcAft>
                <a:spcPts val="0"/>
              </a:spcAft>
            </a:pPr>
            <a:r>
              <a:rPr lang="ja-JP" altLang="en-US" sz="1100" dirty="0">
                <a:solidFill>
                  <a:srgbClr val="0070C0"/>
                </a:solidFill>
                <a:latin typeface="ＭＳ Ｐゴシック"/>
                <a:ea typeface="ＭＳ Ｐゴシック"/>
              </a:rPr>
              <a:t>②</a:t>
            </a:r>
            <a:r>
              <a:rPr lang="en-US" altLang="ja-JP" sz="1100" dirty="0">
                <a:solidFill>
                  <a:srgbClr val="0070C0"/>
                </a:solidFill>
                <a:latin typeface="ＭＳ Ｐゴシック"/>
                <a:ea typeface="ＭＳ Ｐゴシック"/>
              </a:rPr>
              <a:t>	</a:t>
            </a:r>
            <a:r>
              <a:rPr lang="ja-JP" altLang="en-US" sz="1100" dirty="0">
                <a:solidFill>
                  <a:srgbClr val="0070C0"/>
                </a:solidFill>
                <a:latin typeface="ＭＳ Ｐゴシック"/>
                <a:ea typeface="ＭＳ Ｐゴシック"/>
              </a:rPr>
              <a:t>特に小規模な施設（</a:t>
            </a:r>
            <a:r>
              <a:rPr lang="en-US" altLang="ja-JP" sz="1100" dirty="0">
                <a:solidFill>
                  <a:srgbClr val="0070C0"/>
                </a:solidFill>
                <a:latin typeface="ＭＳ Ｐゴシック"/>
                <a:ea typeface="ＭＳ Ｐゴシック"/>
              </a:rPr>
              <a:t>100</a:t>
            </a:r>
            <a:r>
              <a:rPr lang="ja-JP" altLang="en-US" sz="1100" dirty="0">
                <a:solidFill>
                  <a:srgbClr val="0070C0"/>
                </a:solidFill>
                <a:latin typeface="ＭＳ Ｐゴシック"/>
                <a:ea typeface="ＭＳ Ｐゴシック"/>
              </a:rPr>
              <a:t>㎡未満の施設）については、内装を準不燃材料等で仕上げる場合、又は入居者等の避難に要する時間として計算した時間が火災発生時に確保すべき避難時間を下回る場合に設置不要とする。</a:t>
            </a:r>
            <a:endParaRPr lang="en-US" altLang="ja-JP" sz="1100" dirty="0">
              <a:solidFill>
                <a:srgbClr val="0070C0"/>
              </a:solidFill>
              <a:latin typeface="ＭＳ Ｐゴシック"/>
              <a:ea typeface="ＭＳ Ｐゴシック"/>
            </a:endParaRPr>
          </a:p>
          <a:p>
            <a:pPr marL="263604" indent="-178320" algn="just" defTabSz="914138" fontAlgn="auto">
              <a:spcBef>
                <a:spcPts val="0"/>
              </a:spcBef>
              <a:spcAft>
                <a:spcPts val="0"/>
              </a:spcAft>
            </a:pPr>
            <a:r>
              <a:rPr lang="ja-JP" altLang="en-US" sz="1100" dirty="0">
                <a:solidFill>
                  <a:srgbClr val="0070C0"/>
                </a:solidFill>
                <a:latin typeface="ＭＳ Ｐゴシック"/>
                <a:ea typeface="ＭＳ Ｐゴシック"/>
              </a:rPr>
              <a:t>③</a:t>
            </a:r>
            <a:r>
              <a:rPr lang="en-US" altLang="ja-JP" sz="1100" dirty="0">
                <a:solidFill>
                  <a:srgbClr val="0070C0"/>
                </a:solidFill>
                <a:latin typeface="ＭＳ Ｐゴシック"/>
                <a:ea typeface="ＭＳ Ｐゴシック"/>
              </a:rPr>
              <a:t>	</a:t>
            </a:r>
            <a:r>
              <a:rPr lang="ja-JP" altLang="en-US" sz="1100" dirty="0">
                <a:solidFill>
                  <a:srgbClr val="0070C0"/>
                </a:solidFill>
                <a:latin typeface="ＭＳ Ｐゴシック"/>
                <a:ea typeface="ＭＳ Ｐゴシック"/>
              </a:rPr>
              <a:t>新たに設置が義務づけられる</a:t>
            </a:r>
            <a:r>
              <a:rPr lang="en-US" altLang="ja-JP" sz="1100" dirty="0">
                <a:solidFill>
                  <a:srgbClr val="0070C0"/>
                </a:solidFill>
                <a:latin typeface="ＭＳ Ｐゴシック"/>
                <a:ea typeface="ＭＳ Ｐゴシック"/>
              </a:rPr>
              <a:t>275</a:t>
            </a:r>
            <a:r>
              <a:rPr lang="ja-JP" altLang="en-US" sz="1100" dirty="0">
                <a:solidFill>
                  <a:srgbClr val="0070C0"/>
                </a:solidFill>
                <a:latin typeface="ＭＳ Ｐゴシック"/>
                <a:ea typeface="ＭＳ Ｐゴシック"/>
              </a:rPr>
              <a:t>㎡未満の施設については、内装制限に代えて②後段の例によることができる。</a:t>
            </a:r>
            <a:endParaRPr lang="en-US" altLang="ja-JP" sz="1100" dirty="0">
              <a:solidFill>
                <a:srgbClr val="0070C0"/>
              </a:solidFill>
              <a:latin typeface="ＭＳ Ｐゴシック"/>
              <a:ea typeface="ＭＳ Ｐゴシック"/>
            </a:endParaRPr>
          </a:p>
        </p:txBody>
      </p:sp>
      <p:sp>
        <p:nvSpPr>
          <p:cNvPr id="25" name="テキスト ボックス 24"/>
          <p:cNvSpPr txBox="1"/>
          <p:nvPr/>
        </p:nvSpPr>
        <p:spPr>
          <a:xfrm>
            <a:off x="5583223" y="3267313"/>
            <a:ext cx="4137416" cy="1798348"/>
          </a:xfrm>
          <a:prstGeom prst="rect">
            <a:avLst/>
          </a:prstGeom>
          <a:noFill/>
        </p:spPr>
        <p:txBody>
          <a:bodyPr wrap="square" lIns="89315" tIns="44658" rIns="89315" bIns="44658" rtlCol="0">
            <a:spAutoFit/>
          </a:bodyPr>
          <a:lstStyle/>
          <a:p>
            <a:pPr indent="85283" algn="just" defTabSz="914138" fontAlgn="auto">
              <a:spcBef>
                <a:spcPts val="0"/>
              </a:spcBef>
              <a:spcAft>
                <a:spcPts val="0"/>
              </a:spcAft>
            </a:pPr>
            <a:r>
              <a:rPr lang="ja-JP" altLang="en-US" sz="1100" dirty="0">
                <a:solidFill>
                  <a:prstClr val="black"/>
                </a:solidFill>
                <a:latin typeface="ＭＳ Ｐゴシック"/>
                <a:ea typeface="ＭＳ Ｐゴシック"/>
              </a:rPr>
              <a:t>「介助がなければ避難できない者として総務省令で定める者を主として入所させる」障害者施設等（障害児支援施設、救護施設を含む。）には、延べ面積にかかわらずスプリンクラー設備の設置が義務付ける</a:t>
            </a:r>
            <a:endParaRPr lang="en-US" altLang="ja-JP" sz="1100" dirty="0">
              <a:solidFill>
                <a:prstClr val="black"/>
              </a:solidFill>
              <a:latin typeface="ＭＳ Ｐゴシック"/>
              <a:ea typeface="ＭＳ Ｐゴシック"/>
            </a:endParaRPr>
          </a:p>
          <a:p>
            <a:pPr indent="85283" algn="just" defTabSz="914138" fontAlgn="auto">
              <a:spcBef>
                <a:spcPts val="0"/>
              </a:spcBef>
              <a:spcAft>
                <a:spcPts val="0"/>
              </a:spcAft>
            </a:pPr>
            <a:r>
              <a:rPr lang="ja-JP" altLang="en-US" sz="1100" dirty="0">
                <a:solidFill>
                  <a:srgbClr val="0070C0"/>
                </a:solidFill>
                <a:latin typeface="ＭＳ Ｐゴシック"/>
                <a:ea typeface="ＭＳ Ｐゴシック"/>
              </a:rPr>
              <a:t>具体的には、①乳児、②幼児及び③障害支援区分</a:t>
            </a:r>
            <a:r>
              <a:rPr lang="en-US" altLang="ja-JP" sz="1100" baseline="30000" dirty="0">
                <a:solidFill>
                  <a:srgbClr val="0070C0"/>
                </a:solidFill>
                <a:latin typeface="ＭＳ Ｐゴシック"/>
                <a:ea typeface="ＭＳ Ｐゴシック"/>
              </a:rPr>
              <a:t>※</a:t>
            </a:r>
            <a:r>
              <a:rPr lang="ja-JP" altLang="en-US" sz="1100" dirty="0">
                <a:solidFill>
                  <a:srgbClr val="0070C0"/>
                </a:solidFill>
                <a:latin typeface="ＭＳ Ｐゴシック"/>
                <a:ea typeface="ＭＳ Ｐゴシック"/>
              </a:rPr>
              <a:t>の認定（審査）に用いる認定調査項目のうち火災発生時の避難に関係する項目（移動、移乗、危険の認識、説明の理解、多動・行動停止、不安定な行動）が避難に支障がない状態である者とする。</a:t>
            </a:r>
            <a:endParaRPr lang="en-US" altLang="ja-JP" sz="1100" dirty="0">
              <a:solidFill>
                <a:srgbClr val="0070C0"/>
              </a:solidFill>
              <a:latin typeface="ＭＳ Ｐゴシック"/>
              <a:ea typeface="ＭＳ Ｐゴシック"/>
            </a:endParaRPr>
          </a:p>
          <a:p>
            <a:pPr marL="172117" indent="-172117" algn="just" defTabSz="914138" fontAlgn="auto">
              <a:spcBef>
                <a:spcPts val="586"/>
              </a:spcBef>
              <a:spcAft>
                <a:spcPts val="0"/>
              </a:spcAft>
            </a:pPr>
            <a:r>
              <a:rPr lang="en-US" altLang="ja-JP" sz="900" dirty="0">
                <a:solidFill>
                  <a:prstClr val="black"/>
                </a:solidFill>
                <a:latin typeface="ＭＳ Ｐゴシック"/>
                <a:ea typeface="ＭＳ Ｐゴシック"/>
              </a:rPr>
              <a:t>※	</a:t>
            </a:r>
            <a:r>
              <a:rPr lang="ja-JP" altLang="en-US" sz="900" dirty="0">
                <a:solidFill>
                  <a:prstClr val="black"/>
                </a:solidFill>
                <a:latin typeface="ＭＳ Ｐゴシック"/>
                <a:ea typeface="ＭＳ Ｐゴシック"/>
              </a:rPr>
              <a:t>障害者総合支援法に規定する、障害者等の障害の多様な特性その他の心身の状態に応じて必要とされる標準的な支援の度合を総合的に示す区分。</a:t>
            </a:r>
            <a:endParaRPr lang="en-US" altLang="ja-JP" sz="900" dirty="0">
              <a:solidFill>
                <a:prstClr val="black"/>
              </a:solidFill>
              <a:latin typeface="ＭＳ Ｐゴシック"/>
              <a:ea typeface="ＭＳ Ｐゴシック"/>
            </a:endParaRPr>
          </a:p>
        </p:txBody>
      </p:sp>
      <p:sp>
        <p:nvSpPr>
          <p:cNvPr id="27" name="テキスト ボックス 26"/>
          <p:cNvSpPr txBox="1"/>
          <p:nvPr/>
        </p:nvSpPr>
        <p:spPr>
          <a:xfrm>
            <a:off x="411447" y="6026997"/>
            <a:ext cx="8731928" cy="428742"/>
          </a:xfrm>
          <a:prstGeom prst="rect">
            <a:avLst/>
          </a:prstGeom>
          <a:noFill/>
        </p:spPr>
        <p:txBody>
          <a:bodyPr wrap="square" lIns="89315" tIns="44658" rIns="89315" bIns="44658" rtlCol="0">
            <a:spAutoFit/>
          </a:bodyPr>
          <a:lstStyle/>
          <a:p>
            <a:pPr indent="85283" algn="just" defTabSz="914138" fontAlgn="auto">
              <a:spcBef>
                <a:spcPts val="0"/>
              </a:spcBef>
              <a:spcAft>
                <a:spcPts val="0"/>
              </a:spcAft>
            </a:pPr>
            <a:r>
              <a:rPr lang="ja-JP" altLang="en-US" sz="1100" dirty="0">
                <a:solidFill>
                  <a:prstClr val="black"/>
                </a:solidFill>
                <a:latin typeface="Calibri"/>
                <a:ea typeface="ＭＳ Ｐゴシック"/>
              </a:rPr>
              <a:t>入居者等の避難に要する時間の算定方法として、避難開始までに要する時間、介助者及び入居者等の移動に要する時間等の算定方法を定める。</a:t>
            </a:r>
            <a:endParaRPr lang="en-US" altLang="ja-JP" sz="1100" dirty="0">
              <a:solidFill>
                <a:prstClr val="black"/>
              </a:solidFill>
              <a:latin typeface="Calibri"/>
              <a:ea typeface="ＭＳ Ｐゴシック"/>
            </a:endParaRPr>
          </a:p>
          <a:p>
            <a:pPr indent="85283" algn="just" defTabSz="914138" fontAlgn="auto">
              <a:spcBef>
                <a:spcPts val="0"/>
              </a:spcBef>
              <a:spcAft>
                <a:spcPts val="0"/>
              </a:spcAft>
            </a:pPr>
            <a:r>
              <a:rPr lang="ja-JP" altLang="en-US" sz="1100" dirty="0">
                <a:solidFill>
                  <a:prstClr val="black"/>
                </a:solidFill>
                <a:latin typeface="Calibri"/>
                <a:ea typeface="ＭＳ Ｐゴシック"/>
              </a:rPr>
              <a:t>火災発生時に確保すべき避難時間は、施設の構造に応じ、３～５分と定める。</a:t>
            </a:r>
          </a:p>
        </p:txBody>
      </p:sp>
      <p:sp>
        <p:nvSpPr>
          <p:cNvPr id="29" name="角丸四角形 28"/>
          <p:cNvSpPr/>
          <p:nvPr/>
        </p:nvSpPr>
        <p:spPr>
          <a:xfrm>
            <a:off x="227854" y="1085286"/>
            <a:ext cx="9437916" cy="916512"/>
          </a:xfrm>
          <a:prstGeom prst="roundRect">
            <a:avLst>
              <a:gd name="adj" fmla="val 8189"/>
            </a:avLst>
          </a:prstGeom>
        </p:spPr>
        <p:style>
          <a:lnRef idx="1">
            <a:schemeClr val="dk1"/>
          </a:lnRef>
          <a:fillRef idx="2">
            <a:schemeClr val="dk1"/>
          </a:fillRef>
          <a:effectRef idx="1">
            <a:schemeClr val="dk1"/>
          </a:effectRef>
          <a:fontRef idx="minor">
            <a:schemeClr val="dk1"/>
          </a:fontRef>
        </p:style>
        <p:txBody>
          <a:bodyPr lIns="89315" tIns="44658" rIns="89315" bIns="44658" rtlCol="0" anchor="t" anchorCtr="0"/>
          <a:lstStyle/>
          <a:p>
            <a:pPr algn="just" defTabSz="914138" fontAlgn="auto">
              <a:spcBef>
                <a:spcPts val="0"/>
              </a:spcBef>
              <a:spcAft>
                <a:spcPts val="0"/>
              </a:spcAft>
            </a:pPr>
            <a:r>
              <a:rPr lang="ja-JP" altLang="en-US" sz="1400" dirty="0">
                <a:solidFill>
                  <a:prstClr val="black"/>
                </a:solidFill>
                <a:latin typeface="HGP創英角ｺﾞｼｯｸUB" panose="020B0900000000000000" pitchFamily="50" charset="-128"/>
                <a:ea typeface="HGP創英角ｺﾞｼｯｸUB" panose="020B0900000000000000" pitchFamily="50" charset="-128"/>
              </a:rPr>
              <a:t>　　</a:t>
            </a:r>
            <a:r>
              <a:rPr lang="ja-JP" altLang="en-US" sz="1400" dirty="0">
                <a:solidFill>
                  <a:srgbClr val="0070C0"/>
                </a:solidFill>
                <a:latin typeface="HGP創英角ｺﾞｼｯｸUB" panose="020B0900000000000000" pitchFamily="50" charset="-128"/>
                <a:ea typeface="HGP創英角ｺﾞｼｯｸUB" panose="020B0900000000000000" pitchFamily="50" charset="-128"/>
              </a:rPr>
              <a:t>　</a:t>
            </a:r>
            <a:r>
              <a:rPr lang="ja-JP" altLang="en-US" sz="1400" u="sng" dirty="0">
                <a:solidFill>
                  <a:srgbClr val="FF0000"/>
                </a:solidFill>
                <a:latin typeface="HGP創英角ｺﾞｼｯｸUB" panose="020B0900000000000000" pitchFamily="50" charset="-128"/>
                <a:ea typeface="HGP創英角ｺﾞｼｯｸUB" panose="020B0900000000000000" pitchFamily="50" charset="-128"/>
              </a:rPr>
              <a:t>スプリンクラー設置基準の見直し</a:t>
            </a:r>
            <a:r>
              <a:rPr lang="ja-JP" altLang="en-US" sz="1200" u="sng" dirty="0">
                <a:solidFill>
                  <a:srgbClr val="FF0000"/>
                </a:solidFill>
                <a:latin typeface="HGP創英角ｺﾞｼｯｸUB" panose="020B0900000000000000" pitchFamily="50" charset="-128"/>
                <a:ea typeface="HGP創英角ｺﾞｼｯｸUB" panose="020B0900000000000000" pitchFamily="50" charset="-128"/>
              </a:rPr>
              <a:t>（令</a:t>
            </a:r>
            <a:r>
              <a:rPr lang="en-US" altLang="ja-JP" sz="1200" u="sng" dirty="0">
                <a:solidFill>
                  <a:srgbClr val="FF0000"/>
                </a:solidFill>
                <a:latin typeface="HGP創英角ｺﾞｼｯｸUB" panose="020B0900000000000000" pitchFamily="50" charset="-128"/>
                <a:ea typeface="HGP創英角ｺﾞｼｯｸUB" panose="020B0900000000000000" pitchFamily="50" charset="-128"/>
              </a:rPr>
              <a:t>§12 </a:t>
            </a:r>
            <a:r>
              <a:rPr lang="ja-JP" altLang="en-US" sz="1200" u="sng" dirty="0">
                <a:solidFill>
                  <a:srgbClr val="FF0000"/>
                </a:solidFill>
                <a:latin typeface="HGP創英角ｺﾞｼｯｸUB" panose="020B0900000000000000" pitchFamily="50" charset="-128"/>
                <a:ea typeface="HGP創英角ｺﾞｼｯｸUB" panose="020B0900000000000000" pitchFamily="50" charset="-128"/>
              </a:rPr>
              <a:t>）</a:t>
            </a:r>
          </a:p>
        </p:txBody>
      </p:sp>
      <p:sp>
        <p:nvSpPr>
          <p:cNvPr id="30" name="正方形/長方形 29"/>
          <p:cNvSpPr/>
          <p:nvPr/>
        </p:nvSpPr>
        <p:spPr>
          <a:xfrm>
            <a:off x="149728" y="895219"/>
            <a:ext cx="9591126" cy="1199590"/>
          </a:xfrm>
          <a:prstGeom prst="rect">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lIns="89315" tIns="44658" rIns="89315" bIns="44658" rtlCol="0" anchor="ctr"/>
          <a:lstStyle/>
          <a:p>
            <a:pPr algn="ctr" defTabSz="914138" fontAlgn="auto">
              <a:spcBef>
                <a:spcPts val="0"/>
              </a:spcBef>
              <a:spcAft>
                <a:spcPts val="0"/>
              </a:spcAft>
            </a:pPr>
            <a:endParaRPr lang="ja-JP" altLang="en-US">
              <a:solidFill>
                <a:srgbClr val="FF0000"/>
              </a:solidFill>
            </a:endParaRPr>
          </a:p>
        </p:txBody>
      </p:sp>
      <p:sp>
        <p:nvSpPr>
          <p:cNvPr id="31" name="テキスト ボックス 30"/>
          <p:cNvSpPr txBox="1"/>
          <p:nvPr/>
        </p:nvSpPr>
        <p:spPr>
          <a:xfrm>
            <a:off x="477153" y="1371711"/>
            <a:ext cx="8731928" cy="598020"/>
          </a:xfrm>
          <a:prstGeom prst="rect">
            <a:avLst/>
          </a:prstGeom>
          <a:noFill/>
        </p:spPr>
        <p:txBody>
          <a:bodyPr wrap="square" lIns="89315" tIns="44658" rIns="89315" bIns="44658" rtlCol="0">
            <a:spAutoFit/>
          </a:bodyPr>
          <a:lstStyle/>
          <a:p>
            <a:pPr indent="85283" algn="just" defTabSz="914138" fontAlgn="auto">
              <a:spcBef>
                <a:spcPts val="0"/>
              </a:spcBef>
              <a:spcAft>
                <a:spcPts val="0"/>
              </a:spcAft>
            </a:pPr>
            <a:r>
              <a:rPr lang="ja-JP" altLang="en-US" sz="1100" dirty="0">
                <a:solidFill>
                  <a:prstClr val="black"/>
                </a:solidFill>
                <a:latin typeface="Calibri"/>
                <a:ea typeface="ＭＳ Ｐゴシック"/>
              </a:rPr>
              <a:t>・自力避難が困難な者が入所する社会福祉施設等におけるスプリンクラー設備の設置基準の強化</a:t>
            </a:r>
            <a:r>
              <a:rPr lang="ja-JP" altLang="en-US" sz="1100" dirty="0">
                <a:solidFill>
                  <a:srgbClr val="FF0000"/>
                </a:solidFill>
                <a:latin typeface="Calibri"/>
                <a:ea typeface="ＭＳ Ｐゴシック"/>
              </a:rPr>
              <a:t>（</a:t>
            </a: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延べ面積</a:t>
            </a:r>
            <a:r>
              <a:rPr lang="en-US" altLang="ja-JP" sz="1100" dirty="0">
                <a:solidFill>
                  <a:srgbClr val="FF0000"/>
                </a:solidFill>
                <a:latin typeface="HGP創英角ｺﾞｼｯｸUB" panose="020B0900000000000000" pitchFamily="50" charset="-128"/>
                <a:ea typeface="HGP創英角ｺﾞｼｯｸUB" panose="020B0900000000000000" pitchFamily="50" charset="-128"/>
              </a:rPr>
              <a:t>275</a:t>
            </a: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㎡以上→</a:t>
            </a:r>
            <a:r>
              <a:rPr lang="en-US" altLang="ja-JP" sz="1100" dirty="0">
                <a:solidFill>
                  <a:srgbClr val="FF0000"/>
                </a:solidFill>
                <a:latin typeface="HGP創英角ｺﾞｼｯｸUB" panose="020B0900000000000000" pitchFamily="50" charset="-128"/>
                <a:ea typeface="HGP創英角ｺﾞｼｯｸUB" panose="020B0900000000000000" pitchFamily="50" charset="-128"/>
              </a:rPr>
              <a:t>0</a:t>
            </a: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a:t>
            </a:r>
            <a:r>
              <a:rPr lang="ja-JP" altLang="en-US" sz="1100" dirty="0">
                <a:solidFill>
                  <a:srgbClr val="FF0000"/>
                </a:solidFill>
                <a:latin typeface="Calibri"/>
                <a:ea typeface="ＭＳ Ｐゴシック"/>
              </a:rPr>
              <a:t>）</a:t>
            </a:r>
            <a:endParaRPr lang="en-US" altLang="ja-JP" sz="1100" dirty="0">
              <a:solidFill>
                <a:srgbClr val="FF0000"/>
              </a:solidFill>
              <a:latin typeface="Calibri"/>
              <a:ea typeface="ＭＳ Ｐゴシック"/>
            </a:endParaRPr>
          </a:p>
          <a:p>
            <a:pPr indent="85283" algn="just" defTabSz="914138" fontAlgn="auto">
              <a:spcBef>
                <a:spcPts val="0"/>
              </a:spcBef>
              <a:spcAft>
                <a:spcPts val="0"/>
              </a:spcAft>
            </a:pPr>
            <a:r>
              <a:rPr lang="ja-JP" altLang="en-US" sz="1100" dirty="0">
                <a:solidFill>
                  <a:prstClr val="black"/>
                </a:solidFill>
                <a:latin typeface="Calibri"/>
                <a:ea typeface="ＭＳ Ｐゴシック"/>
              </a:rPr>
              <a:t>・例外として、</a:t>
            </a:r>
            <a:r>
              <a:rPr lang="ja-JP" altLang="en-US" sz="1100" u="sng" dirty="0">
                <a:solidFill>
                  <a:srgbClr val="0070C0"/>
                </a:solidFill>
                <a:latin typeface="HGP創英角ｺﾞｼｯｸUB" panose="020B0900000000000000" pitchFamily="50" charset="-128"/>
                <a:ea typeface="HGP創英角ｺﾞｼｯｸUB" panose="020B0900000000000000" pitchFamily="50" charset="-128"/>
              </a:rPr>
              <a:t>①スプリンクラー設備の設置を要しない構造を有するもの</a:t>
            </a:r>
            <a:r>
              <a:rPr lang="ja-JP" altLang="en-US" sz="1100" dirty="0">
                <a:solidFill>
                  <a:prstClr val="black"/>
                </a:solidFill>
                <a:latin typeface="Calibri"/>
                <a:ea typeface="ＭＳ Ｐゴシック"/>
              </a:rPr>
              <a:t>及び</a:t>
            </a:r>
            <a:r>
              <a:rPr lang="ja-JP" altLang="en-US" sz="1100" u="sng" dirty="0">
                <a:solidFill>
                  <a:srgbClr val="0070C0"/>
                </a:solidFill>
                <a:latin typeface="HGP創英角ｺﾞｼｯｸUB" panose="020B0900000000000000" pitchFamily="50" charset="-128"/>
                <a:ea typeface="HGP創英角ｺﾞｼｯｸUB" panose="020B0900000000000000" pitchFamily="50" charset="-128"/>
              </a:rPr>
              <a:t>②介助がなければ避難できない者</a:t>
            </a:r>
            <a:r>
              <a:rPr lang="ja-JP" altLang="en-US" sz="1100" dirty="0">
                <a:solidFill>
                  <a:prstClr val="black"/>
                </a:solidFill>
                <a:latin typeface="Calibri"/>
                <a:ea typeface="ＭＳ Ｐゴシック"/>
              </a:rPr>
              <a:t>を主として入所させるものではないも　　</a:t>
            </a:r>
            <a:endParaRPr lang="en-US" altLang="ja-JP" sz="1100" dirty="0">
              <a:solidFill>
                <a:prstClr val="black"/>
              </a:solidFill>
              <a:latin typeface="Calibri"/>
              <a:ea typeface="ＭＳ Ｐゴシック"/>
            </a:endParaRPr>
          </a:p>
          <a:p>
            <a:pPr indent="85283" algn="just" defTabSz="914138" fontAlgn="auto">
              <a:spcBef>
                <a:spcPts val="0"/>
              </a:spcBef>
              <a:spcAft>
                <a:spcPts val="0"/>
              </a:spcAft>
            </a:pPr>
            <a:r>
              <a:rPr lang="ja-JP" altLang="en-US" sz="1100" dirty="0">
                <a:solidFill>
                  <a:prstClr val="black"/>
                </a:solidFill>
                <a:latin typeface="Calibri"/>
                <a:ea typeface="ＭＳ Ｐゴシック"/>
              </a:rPr>
              <a:t>　のを消防法施行規則に規定する。</a:t>
            </a:r>
            <a:endParaRPr lang="en-US" altLang="ja-JP" sz="1100" dirty="0">
              <a:solidFill>
                <a:prstClr val="black"/>
              </a:solidFill>
              <a:latin typeface="Calibri"/>
              <a:ea typeface="ＭＳ Ｐゴシック"/>
            </a:endParaRPr>
          </a:p>
        </p:txBody>
      </p:sp>
      <p:sp>
        <p:nvSpPr>
          <p:cNvPr id="32" name="テキスト ボックス 31"/>
          <p:cNvSpPr txBox="1"/>
          <p:nvPr/>
        </p:nvSpPr>
        <p:spPr>
          <a:xfrm>
            <a:off x="198562" y="685104"/>
            <a:ext cx="2422976" cy="336409"/>
          </a:xfrm>
          <a:prstGeom prst="rect">
            <a:avLst/>
          </a:prstGeom>
          <a:solidFill>
            <a:schemeClr val="bg1"/>
          </a:solidFill>
        </p:spPr>
        <p:style>
          <a:lnRef idx="2">
            <a:schemeClr val="accent6"/>
          </a:lnRef>
          <a:fillRef idx="1">
            <a:schemeClr val="lt1"/>
          </a:fillRef>
          <a:effectRef idx="0">
            <a:schemeClr val="accent6"/>
          </a:effectRef>
          <a:fontRef idx="minor">
            <a:schemeClr val="dk1"/>
          </a:fontRef>
        </p:style>
        <p:txBody>
          <a:bodyPr wrap="none" lIns="89315" tIns="44658" rIns="89315" bIns="44658" rtlCol="0">
            <a:spAutoFit/>
          </a:bodyPr>
          <a:lstStyle/>
          <a:p>
            <a:pPr defTabSz="914138" fontAlgn="auto">
              <a:spcBef>
                <a:spcPts val="0"/>
              </a:spcBef>
              <a:spcAft>
                <a:spcPts val="0"/>
              </a:spcAft>
            </a:pPr>
            <a:r>
              <a:rPr lang="ja-JP" altLang="en-US" sz="1600" dirty="0">
                <a:solidFill>
                  <a:prstClr val="black"/>
                </a:solidFill>
                <a:latin typeface="HGP創英角ｺﾞｼｯｸUB" panose="020B0900000000000000" pitchFamily="50" charset="-128"/>
                <a:ea typeface="HGP創英角ｺﾞｼｯｸUB" panose="020B0900000000000000" pitchFamily="50" charset="-128"/>
              </a:rPr>
              <a:t>消防法</a:t>
            </a:r>
            <a:r>
              <a:rPr lang="ja-JP" altLang="en-US" sz="1600" dirty="0" smtClean="0">
                <a:solidFill>
                  <a:prstClr val="black"/>
                </a:solidFill>
                <a:latin typeface="HGP創英角ｺﾞｼｯｸUB" panose="020B0900000000000000" pitchFamily="50" charset="-128"/>
                <a:ea typeface="HGP創英角ｺﾞｼｯｸUB" panose="020B0900000000000000" pitchFamily="50" charset="-128"/>
              </a:rPr>
              <a:t>施行</a:t>
            </a:r>
            <a:r>
              <a:rPr lang="ja-JP" altLang="en-US" sz="1600" dirty="0">
                <a:solidFill>
                  <a:prstClr val="black"/>
                </a:solidFill>
                <a:latin typeface="HGP創英角ｺﾞｼｯｸUB" panose="020B0900000000000000" pitchFamily="50" charset="-128"/>
                <a:ea typeface="HGP創英角ｺﾞｼｯｸUB" panose="020B0900000000000000" pitchFamily="50" charset="-128"/>
              </a:rPr>
              <a:t>令</a:t>
            </a:r>
            <a:r>
              <a:rPr lang="ja-JP" altLang="en-US" sz="1600" dirty="0" smtClean="0">
                <a:solidFill>
                  <a:prstClr val="black"/>
                </a:solidFill>
                <a:latin typeface="HGP創英角ｺﾞｼｯｸUB" panose="020B0900000000000000" pitchFamily="50" charset="-128"/>
                <a:ea typeface="HGP創英角ｺﾞｼｯｸUB" panose="020B0900000000000000" pitchFamily="50" charset="-128"/>
              </a:rPr>
              <a:t>の</a:t>
            </a:r>
            <a:r>
              <a:rPr lang="ja-JP" altLang="en-US" sz="1600" dirty="0">
                <a:solidFill>
                  <a:prstClr val="black"/>
                </a:solidFill>
                <a:latin typeface="HGP創英角ｺﾞｼｯｸUB" panose="020B0900000000000000" pitchFamily="50" charset="-128"/>
                <a:ea typeface="HGP創英角ｺﾞｼｯｸUB" panose="020B0900000000000000" pitchFamily="50" charset="-128"/>
              </a:rPr>
              <a:t>一部改正</a:t>
            </a:r>
          </a:p>
        </p:txBody>
      </p:sp>
      <p:sp>
        <p:nvSpPr>
          <p:cNvPr id="33" name="下矢印 32"/>
          <p:cNvSpPr/>
          <p:nvPr/>
        </p:nvSpPr>
        <p:spPr>
          <a:xfrm>
            <a:off x="4008813" y="2184535"/>
            <a:ext cx="1537225" cy="502559"/>
          </a:xfrm>
          <a:prstGeom prst="downArrow">
            <a:avLst/>
          </a:prstGeom>
        </p:spPr>
        <p:style>
          <a:lnRef idx="1">
            <a:schemeClr val="accent6"/>
          </a:lnRef>
          <a:fillRef idx="2">
            <a:schemeClr val="accent6"/>
          </a:fillRef>
          <a:effectRef idx="1">
            <a:schemeClr val="accent6"/>
          </a:effectRef>
          <a:fontRef idx="minor">
            <a:schemeClr val="dk1"/>
          </a:fontRef>
        </p:style>
        <p:txBody>
          <a:bodyPr lIns="89315" tIns="44658" rIns="89315" bIns="44658" rtlCol="0" anchor="ctr"/>
          <a:lstStyle/>
          <a:p>
            <a:pPr algn="ctr" defTabSz="914138" fontAlgn="auto">
              <a:spcBef>
                <a:spcPts val="0"/>
              </a:spcBef>
              <a:spcAft>
                <a:spcPts val="0"/>
              </a:spcAft>
            </a:pPr>
            <a:endParaRPr lang="ja-JP" altLang="en-US">
              <a:solidFill>
                <a:prstClr val="black"/>
              </a:solidFill>
            </a:endParaRPr>
          </a:p>
        </p:txBody>
      </p:sp>
      <p:sp>
        <p:nvSpPr>
          <p:cNvPr id="20" name="テキスト ボックス 19"/>
          <p:cNvSpPr txBox="1"/>
          <p:nvPr/>
        </p:nvSpPr>
        <p:spPr>
          <a:xfrm>
            <a:off x="0" y="0"/>
            <a:ext cx="9906000" cy="523875"/>
          </a:xfrm>
          <a:prstGeom prst="rect">
            <a:avLst/>
          </a:prstGeom>
          <a:solidFill>
            <a:schemeClr val="accent5">
              <a:lumMod val="20000"/>
              <a:lumOff val="80000"/>
            </a:schemeClr>
          </a:solidFill>
          <a:ln>
            <a:noFill/>
          </a:ln>
        </p:spPr>
        <p:txBody>
          <a:bodyPr>
            <a:spAutoFit/>
          </a:bodyPr>
          <a:lstStyle/>
          <a:p>
            <a:pPr>
              <a:defRPr/>
            </a:pPr>
            <a:r>
              <a:rPr lang="ja-JP" altLang="en-US" sz="2800" b="1" dirty="0" smtClean="0">
                <a:latin typeface="Arial" charset="0"/>
                <a:ea typeface="ＭＳ Ｐゴシック" charset="-128"/>
              </a:rPr>
              <a:t>①スプリンクラー設備の設置基準の見直し</a:t>
            </a:r>
            <a:endParaRPr lang="en-US" altLang="ja-JP" sz="2800" b="1" dirty="0">
              <a:latin typeface="Arial" charset="0"/>
              <a:ea typeface="ＭＳ Ｐゴシック" charset="-128"/>
            </a:endParaRPr>
          </a:p>
        </p:txBody>
      </p:sp>
    </p:spTree>
    <p:extLst>
      <p:ext uri="{BB962C8B-B14F-4D97-AF65-F5344CB8AC3E}">
        <p14:creationId xmlns:p14="http://schemas.microsoft.com/office/powerpoint/2010/main" val="31737708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正方形/長方形 206"/>
          <p:cNvSpPr/>
          <p:nvPr/>
        </p:nvSpPr>
        <p:spPr>
          <a:xfrm>
            <a:off x="7065399" y="2655688"/>
            <a:ext cx="2733553" cy="3389513"/>
          </a:xfrm>
          <a:prstGeom prst="rect">
            <a:avLst/>
          </a:prstGeom>
          <a:solidFill>
            <a:schemeClr val="bg1">
              <a:lumMod val="85000"/>
            </a:schemeClr>
          </a:solidFill>
          <a:ln>
            <a:noFill/>
          </a:ln>
          <a:effectLst/>
        </p:spPr>
        <p:style>
          <a:lnRef idx="1">
            <a:schemeClr val="accent6"/>
          </a:lnRef>
          <a:fillRef idx="2">
            <a:schemeClr val="accent6"/>
          </a:fillRef>
          <a:effectRef idx="1">
            <a:schemeClr val="accent6"/>
          </a:effectRef>
          <a:fontRef idx="minor">
            <a:schemeClr val="dk1"/>
          </a:fontRef>
        </p:style>
        <p:txBody>
          <a:bodyPr lIns="36000" tIns="36000" rIns="36000" bIns="36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dirty="0"/>
          </a:p>
        </p:txBody>
      </p:sp>
      <p:sp>
        <p:nvSpPr>
          <p:cNvPr id="205" name="角丸四角形 204"/>
          <p:cNvSpPr/>
          <p:nvPr/>
        </p:nvSpPr>
        <p:spPr>
          <a:xfrm>
            <a:off x="7013758" y="1391576"/>
            <a:ext cx="2817006" cy="4877143"/>
          </a:xfrm>
          <a:prstGeom prst="roundRect">
            <a:avLst>
              <a:gd name="adj" fmla="val 6550"/>
            </a:avLst>
          </a:prstGeom>
          <a:noFill/>
          <a:ln>
            <a:solidFill>
              <a:srgbClr val="00B050"/>
            </a:solidFill>
          </a:ln>
        </p:spPr>
        <p:style>
          <a:lnRef idx="2">
            <a:schemeClr val="accent6"/>
          </a:lnRef>
          <a:fillRef idx="1">
            <a:schemeClr val="lt1"/>
          </a:fillRef>
          <a:effectRef idx="0">
            <a:schemeClr val="accent6"/>
          </a:effectRef>
          <a:fontRef idx="minor">
            <a:schemeClr val="dk1"/>
          </a:fontRef>
        </p:style>
        <p:txBody>
          <a:bodyPr lIns="36000" tIns="36000" rIns="36000" bIns="36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5" name="テキスト ボックス 4"/>
          <p:cNvSpPr txBox="1"/>
          <p:nvPr/>
        </p:nvSpPr>
        <p:spPr>
          <a:xfrm>
            <a:off x="0" y="0"/>
            <a:ext cx="9906000" cy="461665"/>
          </a:xfrm>
          <a:prstGeom prst="rect">
            <a:avLst/>
          </a:prstGeom>
          <a:noFill/>
        </p:spPr>
        <p:txBody>
          <a:bodyPr wrap="square" rtlCol="0">
            <a:spAutoFit/>
          </a:bodyPr>
          <a:lstStyle/>
          <a:p>
            <a:pPr algn="ctr"/>
            <a:r>
              <a:rPr lang="ja-JP" altLang="en-US" sz="2400" u="sng" dirty="0">
                <a:solidFill>
                  <a:prstClr val="black"/>
                </a:solidFill>
                <a:latin typeface="HGP創英角ｺﾞｼｯｸUB" panose="020B0900000000000000" pitchFamily="50" charset="-128"/>
                <a:ea typeface="HGP創英角ｺﾞｼｯｸUB" panose="020B0900000000000000" pitchFamily="50" charset="-128"/>
              </a:rPr>
              <a:t>スプリンクラー設備の設置を要しない構造</a:t>
            </a:r>
            <a:endParaRPr kumimoji="1" lang="ja-JP" altLang="en-US" sz="2400" b="1" dirty="0"/>
          </a:p>
        </p:txBody>
      </p:sp>
      <p:sp>
        <p:nvSpPr>
          <p:cNvPr id="44" name="角丸四角形 43"/>
          <p:cNvSpPr/>
          <p:nvPr/>
        </p:nvSpPr>
        <p:spPr>
          <a:xfrm>
            <a:off x="227606" y="6566603"/>
            <a:ext cx="9448017" cy="246132"/>
          </a:xfrm>
          <a:prstGeom prst="roundRect">
            <a:avLst/>
          </a:prstGeom>
          <a:ln>
            <a:solidFill>
              <a:srgbClr val="FF0000"/>
            </a:solidFill>
          </a:ln>
        </p:spPr>
        <p:style>
          <a:lnRef idx="1">
            <a:schemeClr val="accent2"/>
          </a:lnRef>
          <a:fillRef idx="2">
            <a:schemeClr val="accent2"/>
          </a:fillRef>
          <a:effectRef idx="1">
            <a:schemeClr val="accent2"/>
          </a:effectRef>
          <a:fontRef idx="minor">
            <a:schemeClr val="dk1"/>
          </a:fontRef>
        </p:style>
        <p:txBody>
          <a:bodyPr lIns="36000" tIns="0" rIns="36000" bIns="36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600" b="1" dirty="0" smtClean="0"/>
              <a:t>いずれにも該当しないものはスプリンクラー設備を設置</a:t>
            </a:r>
            <a:endParaRPr kumimoji="1" lang="ja-JP" altLang="en-US" sz="1600" b="1" dirty="0"/>
          </a:p>
        </p:txBody>
      </p:sp>
      <p:sp>
        <p:nvSpPr>
          <p:cNvPr id="127" name="右中かっこ 126"/>
          <p:cNvSpPr/>
          <p:nvPr/>
        </p:nvSpPr>
        <p:spPr>
          <a:xfrm rot="16200000" flipH="1">
            <a:off x="4875945" y="1536550"/>
            <a:ext cx="192567" cy="9867547"/>
          </a:xfrm>
          <a:prstGeom prst="rightBrace">
            <a:avLst>
              <a:gd name="adj1" fmla="val 75131"/>
              <a:gd name="adj2" fmla="val 50000"/>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2" name="角丸四角形 71"/>
          <p:cNvSpPr/>
          <p:nvPr/>
        </p:nvSpPr>
        <p:spPr>
          <a:xfrm>
            <a:off x="1660860" y="1496894"/>
            <a:ext cx="1653959" cy="4792757"/>
          </a:xfrm>
          <a:prstGeom prst="roundRect">
            <a:avLst>
              <a:gd name="adj" fmla="val 6550"/>
            </a:avLst>
          </a:prstGeom>
          <a:noFill/>
          <a:ln>
            <a:solidFill>
              <a:srgbClr val="00B050"/>
            </a:solidFill>
          </a:ln>
        </p:spPr>
        <p:style>
          <a:lnRef idx="2">
            <a:schemeClr val="accent6"/>
          </a:lnRef>
          <a:fillRef idx="1">
            <a:schemeClr val="lt1"/>
          </a:fillRef>
          <a:effectRef idx="0">
            <a:schemeClr val="accent6"/>
          </a:effectRef>
          <a:fontRef idx="minor">
            <a:schemeClr val="dk1"/>
          </a:fontRef>
        </p:style>
        <p:txBody>
          <a:bodyPr lIns="36000" tIns="36000" rIns="36000" bIns="36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73" name="正方形/長方形 72"/>
          <p:cNvSpPr/>
          <p:nvPr/>
        </p:nvSpPr>
        <p:spPr>
          <a:xfrm>
            <a:off x="1791493" y="1647721"/>
            <a:ext cx="1358226" cy="4459646"/>
          </a:xfrm>
          <a:prstGeom prst="rect">
            <a:avLst/>
          </a:prstGeom>
          <a:ln>
            <a:noFill/>
          </a:ln>
        </p:spPr>
        <p:style>
          <a:lnRef idx="1">
            <a:schemeClr val="accent2"/>
          </a:lnRef>
          <a:fillRef idx="2">
            <a:schemeClr val="accent2"/>
          </a:fillRef>
          <a:effectRef idx="1">
            <a:schemeClr val="accent2"/>
          </a:effectRef>
          <a:fontRef idx="minor">
            <a:schemeClr val="dk1"/>
          </a:fontRef>
        </p:style>
        <p:txBody>
          <a:bodyPr lIns="36000" tIns="36000" rIns="36000" bIns="36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74" name="正方形/長方形 73"/>
          <p:cNvSpPr/>
          <p:nvPr/>
        </p:nvSpPr>
        <p:spPr>
          <a:xfrm>
            <a:off x="186891" y="1649795"/>
            <a:ext cx="1252827" cy="4480566"/>
          </a:xfrm>
          <a:prstGeom prst="rect">
            <a:avLst/>
          </a:prstGeom>
          <a:ln>
            <a:noFill/>
          </a:ln>
        </p:spPr>
        <p:style>
          <a:lnRef idx="1">
            <a:schemeClr val="accent1"/>
          </a:lnRef>
          <a:fillRef idx="2">
            <a:schemeClr val="accent1"/>
          </a:fillRef>
          <a:effectRef idx="1">
            <a:schemeClr val="accent1"/>
          </a:effectRef>
          <a:fontRef idx="minor">
            <a:schemeClr val="dk1"/>
          </a:fontRef>
        </p:style>
        <p:txBody>
          <a:bodyPr lIns="36000" tIns="36000" rIns="36000" bIns="36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75" name="角丸四角形 74"/>
          <p:cNvSpPr/>
          <p:nvPr/>
        </p:nvSpPr>
        <p:spPr>
          <a:xfrm>
            <a:off x="204255" y="1786928"/>
            <a:ext cx="2907880" cy="1456974"/>
          </a:xfrm>
          <a:prstGeom prst="roundRect">
            <a:avLst>
              <a:gd name="adj" fmla="val 7436"/>
            </a:avLst>
          </a:prstGeom>
        </p:spPr>
        <p:style>
          <a:lnRef idx="3">
            <a:schemeClr val="lt1"/>
          </a:lnRef>
          <a:fillRef idx="1">
            <a:schemeClr val="accent1"/>
          </a:fillRef>
          <a:effectRef idx="1">
            <a:schemeClr val="accent1"/>
          </a:effectRef>
          <a:fontRef idx="minor">
            <a:schemeClr val="lt1"/>
          </a:fontRef>
        </p:style>
        <p:txBody>
          <a:bodyPr lIns="36000" tIns="0" rIns="36000" bIns="3600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1"/>
              <a:t>防火区画</a:t>
            </a:r>
            <a:endParaRPr kumimoji="1" lang="en-US" altLang="ja-JP" sz="1800" b="1"/>
          </a:p>
        </p:txBody>
      </p:sp>
      <p:sp>
        <p:nvSpPr>
          <p:cNvPr id="76" name="角丸四角形 75"/>
          <p:cNvSpPr/>
          <p:nvPr/>
        </p:nvSpPr>
        <p:spPr>
          <a:xfrm>
            <a:off x="55254" y="1005990"/>
            <a:ext cx="9850747" cy="5385261"/>
          </a:xfrm>
          <a:prstGeom prst="roundRect">
            <a:avLst>
              <a:gd name="adj" fmla="val 370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角丸四角形 76"/>
          <p:cNvSpPr/>
          <p:nvPr/>
        </p:nvSpPr>
        <p:spPr>
          <a:xfrm>
            <a:off x="3363342" y="1412508"/>
            <a:ext cx="3595961" cy="4877143"/>
          </a:xfrm>
          <a:prstGeom prst="roundRect">
            <a:avLst>
              <a:gd name="adj" fmla="val 6550"/>
            </a:avLst>
          </a:prstGeom>
          <a:noFill/>
          <a:ln>
            <a:solidFill>
              <a:srgbClr val="00B050"/>
            </a:solidFill>
          </a:ln>
        </p:spPr>
        <p:style>
          <a:lnRef idx="2">
            <a:schemeClr val="accent6"/>
          </a:lnRef>
          <a:fillRef idx="1">
            <a:schemeClr val="lt1"/>
          </a:fillRef>
          <a:effectRef idx="0">
            <a:schemeClr val="accent6"/>
          </a:effectRef>
          <a:fontRef idx="minor">
            <a:schemeClr val="dk1"/>
          </a:fontRef>
        </p:style>
        <p:txBody>
          <a:bodyPr lIns="36000" tIns="36000" rIns="36000" bIns="36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78" name="正方形/長方形 77"/>
          <p:cNvSpPr/>
          <p:nvPr/>
        </p:nvSpPr>
        <p:spPr>
          <a:xfrm>
            <a:off x="3423661" y="3426088"/>
            <a:ext cx="2105605" cy="2625715"/>
          </a:xfrm>
          <a:prstGeom prst="rect">
            <a:avLst/>
          </a:prstGeom>
          <a:ln>
            <a:noFill/>
          </a:ln>
        </p:spPr>
        <p:style>
          <a:lnRef idx="1">
            <a:schemeClr val="accent4"/>
          </a:lnRef>
          <a:fillRef idx="2">
            <a:schemeClr val="accent4"/>
          </a:fillRef>
          <a:effectRef idx="1">
            <a:schemeClr val="accent4"/>
          </a:effectRef>
          <a:fontRef idx="minor">
            <a:schemeClr val="dk1"/>
          </a:fontRef>
        </p:style>
        <p:txBody>
          <a:bodyPr lIns="36000" tIns="36000" rIns="36000" bIns="36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79" name="正方形/長方形 78"/>
          <p:cNvSpPr/>
          <p:nvPr/>
        </p:nvSpPr>
        <p:spPr>
          <a:xfrm>
            <a:off x="5633156" y="3420728"/>
            <a:ext cx="1229479" cy="2562009"/>
          </a:xfrm>
          <a:prstGeom prst="rect">
            <a:avLst/>
          </a:prstGeom>
          <a:gradFill flip="none" rotWithShape="1">
            <a:lin ang="5400000" scaled="1"/>
            <a:tileRect/>
          </a:gradFill>
          <a:ln>
            <a:noFill/>
          </a:ln>
          <a:effectLst/>
        </p:spPr>
        <p:style>
          <a:lnRef idx="1">
            <a:schemeClr val="accent6"/>
          </a:lnRef>
          <a:fillRef idx="2">
            <a:schemeClr val="accent6"/>
          </a:fillRef>
          <a:effectRef idx="1">
            <a:schemeClr val="accent6"/>
          </a:effectRef>
          <a:fontRef idx="minor">
            <a:schemeClr val="dk1"/>
          </a:fontRef>
        </p:style>
        <p:txBody>
          <a:bodyPr lIns="36000" tIns="36000" rIns="36000" bIns="36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80" name="角丸四角形 79"/>
          <p:cNvSpPr/>
          <p:nvPr/>
        </p:nvSpPr>
        <p:spPr>
          <a:xfrm>
            <a:off x="1636473" y="2108747"/>
            <a:ext cx="1434876" cy="426594"/>
          </a:xfrm>
          <a:prstGeom prst="roundRect">
            <a:avLst/>
          </a:prstGeom>
        </p:spPr>
        <p:style>
          <a:lnRef idx="1">
            <a:schemeClr val="accent3"/>
          </a:lnRef>
          <a:fillRef idx="2">
            <a:schemeClr val="accent3"/>
          </a:fillRef>
          <a:effectRef idx="1">
            <a:schemeClr val="accent3"/>
          </a:effectRef>
          <a:fontRef idx="minor">
            <a:schemeClr val="dk1"/>
          </a:fontRef>
        </p:style>
        <p:txBody>
          <a:bodyPr lIns="36000" tIns="36000" rIns="36000" bIns="36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dirty="0" smtClean="0"/>
              <a:t>居室を準耐火構造</a:t>
            </a:r>
            <a:endParaRPr kumimoji="1" lang="en-US" altLang="ja-JP" sz="1200" dirty="0" smtClean="0"/>
          </a:p>
          <a:p>
            <a:pPr algn="ctr"/>
            <a:r>
              <a:rPr kumimoji="1" lang="ja-JP" altLang="en-US" sz="1200" dirty="0" smtClean="0"/>
              <a:t>の壁・床で区画</a:t>
            </a:r>
            <a:endParaRPr kumimoji="1" lang="ja-JP" altLang="en-US" sz="1200" dirty="0"/>
          </a:p>
        </p:txBody>
      </p:sp>
      <p:sp>
        <p:nvSpPr>
          <p:cNvPr id="81" name="角丸四角形 80"/>
          <p:cNvSpPr/>
          <p:nvPr/>
        </p:nvSpPr>
        <p:spPr>
          <a:xfrm>
            <a:off x="1688816" y="1270898"/>
            <a:ext cx="1327053" cy="245048"/>
          </a:xfrm>
          <a:prstGeom prst="roundRect">
            <a:avLst/>
          </a:prstGeom>
        </p:spPr>
        <p:style>
          <a:lnRef idx="1">
            <a:schemeClr val="accent3"/>
          </a:lnRef>
          <a:fillRef idx="2">
            <a:schemeClr val="accent3"/>
          </a:fillRef>
          <a:effectRef idx="1">
            <a:schemeClr val="accent3"/>
          </a:effectRef>
          <a:fontRef idx="minor">
            <a:schemeClr val="dk1"/>
          </a:fontRef>
        </p:style>
        <p:txBody>
          <a:bodyPr lIns="36000" tIns="36000" rIns="36000" bIns="36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400" dirty="0"/>
              <a:t>１０００㎡</a:t>
            </a:r>
            <a:r>
              <a:rPr kumimoji="1" lang="ja-JP" altLang="en-US" sz="1400" dirty="0" smtClean="0"/>
              <a:t>未満</a:t>
            </a:r>
            <a:endParaRPr kumimoji="1" lang="en-US" altLang="ja-JP" sz="1400" dirty="0"/>
          </a:p>
        </p:txBody>
      </p:sp>
      <p:cxnSp>
        <p:nvCxnSpPr>
          <p:cNvPr id="84" name="直線矢印コネクタ 83"/>
          <p:cNvCxnSpPr>
            <a:stCxn id="81" idx="2"/>
            <a:endCxn id="80" idx="0"/>
          </p:cNvCxnSpPr>
          <p:nvPr/>
        </p:nvCxnSpPr>
        <p:spPr>
          <a:xfrm>
            <a:off x="2352342" y="1515947"/>
            <a:ext cx="1569" cy="59280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6" name="角丸四角形 85"/>
          <p:cNvSpPr/>
          <p:nvPr/>
        </p:nvSpPr>
        <p:spPr>
          <a:xfrm>
            <a:off x="274294" y="2110378"/>
            <a:ext cx="1290974" cy="403384"/>
          </a:xfrm>
          <a:prstGeom prst="roundRect">
            <a:avLst/>
          </a:prstGeom>
        </p:spPr>
        <p:style>
          <a:lnRef idx="1">
            <a:schemeClr val="accent3"/>
          </a:lnRef>
          <a:fillRef idx="2">
            <a:schemeClr val="accent3"/>
          </a:fillRef>
          <a:effectRef idx="1">
            <a:schemeClr val="accent3"/>
          </a:effectRef>
          <a:fontRef idx="minor">
            <a:schemeClr val="dk1"/>
          </a:fontRef>
        </p:style>
        <p:txBody>
          <a:bodyPr lIns="36000" tIns="36000" rIns="36000" bIns="36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dirty="0" smtClean="0"/>
              <a:t>居室</a:t>
            </a:r>
            <a:r>
              <a:rPr lang="ja-JP" altLang="en-US" sz="1200" dirty="0"/>
              <a:t>を</a:t>
            </a:r>
            <a:r>
              <a:rPr kumimoji="1" lang="ja-JP" altLang="en-US" sz="1200" dirty="0" smtClean="0"/>
              <a:t>耐火構造の壁・床で区画</a:t>
            </a:r>
            <a:endParaRPr kumimoji="1" lang="ja-JP" altLang="en-US" sz="1200" dirty="0"/>
          </a:p>
        </p:txBody>
      </p:sp>
      <p:sp>
        <p:nvSpPr>
          <p:cNvPr id="87" name="角丸四角形 86"/>
          <p:cNvSpPr/>
          <p:nvPr/>
        </p:nvSpPr>
        <p:spPr>
          <a:xfrm>
            <a:off x="1626587" y="2536645"/>
            <a:ext cx="1444763" cy="560342"/>
          </a:xfrm>
          <a:prstGeom prst="roundRect">
            <a:avLst/>
          </a:prstGeom>
        </p:spPr>
        <p:style>
          <a:lnRef idx="1">
            <a:schemeClr val="accent3"/>
          </a:lnRef>
          <a:fillRef idx="2">
            <a:schemeClr val="accent3"/>
          </a:fillRef>
          <a:effectRef idx="1">
            <a:schemeClr val="accent3"/>
          </a:effectRef>
          <a:fontRef idx="minor">
            <a:schemeClr val="dk1"/>
          </a:fontRef>
        </p:style>
        <p:txBody>
          <a:bodyPr lIns="36000" tIns="0" rIns="36000" bIns="36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dirty="0"/>
              <a:t>区画は</a:t>
            </a:r>
            <a:r>
              <a:rPr kumimoji="1" lang="ja-JP" altLang="en-US" sz="1200" dirty="0" smtClean="0"/>
              <a:t>１００㎡</a:t>
            </a:r>
            <a:r>
              <a:rPr lang="ja-JP" altLang="en-US" sz="1200" dirty="0" smtClean="0"/>
              <a:t>以下、</a:t>
            </a:r>
            <a:r>
              <a:rPr kumimoji="1" lang="ja-JP" altLang="en-US" sz="1200" dirty="0" smtClean="0"/>
              <a:t>かつ、４</a:t>
            </a:r>
            <a:r>
              <a:rPr kumimoji="1" lang="ja-JP" altLang="en-US" sz="1200" dirty="0"/>
              <a:t>以上の居室を含まない</a:t>
            </a:r>
          </a:p>
        </p:txBody>
      </p:sp>
      <p:sp>
        <p:nvSpPr>
          <p:cNvPr id="88" name="角丸四角形 87"/>
          <p:cNvSpPr/>
          <p:nvPr/>
        </p:nvSpPr>
        <p:spPr>
          <a:xfrm>
            <a:off x="4255947" y="1663259"/>
            <a:ext cx="1827036" cy="376247"/>
          </a:xfrm>
          <a:prstGeom prst="roundRect">
            <a:avLst/>
          </a:prstGeom>
        </p:spPr>
        <p:style>
          <a:lnRef idx="1">
            <a:schemeClr val="accent3"/>
          </a:lnRef>
          <a:fillRef idx="2">
            <a:schemeClr val="accent3"/>
          </a:fillRef>
          <a:effectRef idx="1">
            <a:schemeClr val="accent3"/>
          </a:effectRef>
          <a:fontRef idx="minor">
            <a:schemeClr val="dk1"/>
          </a:fontRef>
        </p:style>
        <p:txBody>
          <a:bodyPr lIns="0" tIns="0" rIns="0" bIns="36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dirty="0"/>
              <a:t>令１２条第１号に</a:t>
            </a:r>
            <a:r>
              <a:rPr kumimoji="1" lang="ja-JP" altLang="en-US" sz="1200" dirty="0" smtClean="0"/>
              <a:t>掲げる</a:t>
            </a:r>
            <a:endParaRPr kumimoji="1" lang="en-US" altLang="ja-JP" sz="1200" dirty="0" smtClean="0"/>
          </a:p>
          <a:p>
            <a:pPr algn="ctr"/>
            <a:r>
              <a:rPr lang="ja-JP" altLang="en-US" sz="1200" dirty="0" smtClean="0"/>
              <a:t>防火対象物である</a:t>
            </a:r>
            <a:endParaRPr kumimoji="1" lang="ja-JP" altLang="en-US" sz="1200" dirty="0"/>
          </a:p>
        </p:txBody>
      </p:sp>
      <p:sp>
        <p:nvSpPr>
          <p:cNvPr id="89" name="角丸四角形 88"/>
          <p:cNvSpPr/>
          <p:nvPr/>
        </p:nvSpPr>
        <p:spPr>
          <a:xfrm>
            <a:off x="272480" y="2521560"/>
            <a:ext cx="1290974" cy="403384"/>
          </a:xfrm>
          <a:prstGeom prst="roundRect">
            <a:avLst/>
          </a:prstGeom>
        </p:spPr>
        <p:style>
          <a:lnRef idx="1">
            <a:schemeClr val="accent3"/>
          </a:lnRef>
          <a:fillRef idx="2">
            <a:schemeClr val="accent3"/>
          </a:fillRef>
          <a:effectRef idx="1">
            <a:schemeClr val="accent3"/>
          </a:effectRef>
          <a:fontRef idx="minor">
            <a:schemeClr val="dk1"/>
          </a:fontRef>
        </p:style>
        <p:txBody>
          <a:bodyPr lIns="36000" tIns="36000" rIns="36000" bIns="36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dirty="0"/>
              <a:t>区画</a:t>
            </a:r>
            <a:r>
              <a:rPr kumimoji="1" lang="ja-JP" altLang="en-US" sz="1200" dirty="0" smtClean="0"/>
              <a:t>は</a:t>
            </a:r>
            <a:endParaRPr kumimoji="1" lang="en-US" altLang="ja-JP" sz="1200" dirty="0" smtClean="0"/>
          </a:p>
          <a:p>
            <a:pPr algn="ctr"/>
            <a:r>
              <a:rPr kumimoji="1" lang="ja-JP" altLang="en-US" sz="1200" dirty="0" smtClean="0"/>
              <a:t>２００㎡</a:t>
            </a:r>
            <a:r>
              <a:rPr kumimoji="1" lang="ja-JP" altLang="en-US" sz="1200" dirty="0"/>
              <a:t>未満</a:t>
            </a:r>
          </a:p>
        </p:txBody>
      </p:sp>
      <p:sp>
        <p:nvSpPr>
          <p:cNvPr id="90" name="角丸四角形 89"/>
          <p:cNvSpPr/>
          <p:nvPr/>
        </p:nvSpPr>
        <p:spPr>
          <a:xfrm>
            <a:off x="4685722" y="2235532"/>
            <a:ext cx="982033" cy="224446"/>
          </a:xfrm>
          <a:prstGeom prst="roundRect">
            <a:avLst/>
          </a:prstGeom>
        </p:spPr>
        <p:style>
          <a:lnRef idx="1">
            <a:schemeClr val="accent3"/>
          </a:lnRef>
          <a:fillRef idx="2">
            <a:schemeClr val="accent3"/>
          </a:fillRef>
          <a:effectRef idx="1">
            <a:schemeClr val="accent3"/>
          </a:effectRef>
          <a:fontRef idx="minor">
            <a:schemeClr val="dk1"/>
          </a:fontRef>
        </p:style>
        <p:txBody>
          <a:bodyPr lIns="0" tIns="0" rIns="0" bIns="36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92075"/>
            <a:r>
              <a:rPr lang="ja-JP" altLang="en-US" sz="1200" dirty="0" smtClean="0">
                <a:solidFill>
                  <a:schemeClr val="tx1"/>
                </a:solidFill>
              </a:rPr>
              <a:t>単一用途</a:t>
            </a:r>
            <a:endParaRPr lang="ja-JP" altLang="en-US" sz="1200" dirty="0">
              <a:solidFill>
                <a:schemeClr val="tx1"/>
              </a:solidFill>
            </a:endParaRPr>
          </a:p>
        </p:txBody>
      </p:sp>
      <p:sp>
        <p:nvSpPr>
          <p:cNvPr id="91" name="角丸四角形 90"/>
          <p:cNvSpPr/>
          <p:nvPr/>
        </p:nvSpPr>
        <p:spPr>
          <a:xfrm>
            <a:off x="209783" y="5260889"/>
            <a:ext cx="2901562" cy="606983"/>
          </a:xfrm>
          <a:prstGeom prst="roundRect">
            <a:avLst/>
          </a:prstGeom>
        </p:spPr>
        <p:style>
          <a:lnRef idx="3">
            <a:schemeClr val="lt1"/>
          </a:lnRef>
          <a:fillRef idx="1">
            <a:schemeClr val="accent4"/>
          </a:fillRef>
          <a:effectRef idx="1">
            <a:schemeClr val="accent4"/>
          </a:effectRef>
          <a:fontRef idx="minor">
            <a:schemeClr val="lt1"/>
          </a:fontRef>
        </p:style>
        <p:txBody>
          <a:bodyPr lIns="36000" tIns="36000" rIns="36000" bIns="3600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600" b="1"/>
              <a:t>内装制限</a:t>
            </a:r>
          </a:p>
        </p:txBody>
      </p:sp>
      <p:cxnSp>
        <p:nvCxnSpPr>
          <p:cNvPr id="92" name="直線矢印コネクタ 91"/>
          <p:cNvCxnSpPr/>
          <p:nvPr/>
        </p:nvCxnSpPr>
        <p:spPr>
          <a:xfrm flipH="1">
            <a:off x="803321" y="2910074"/>
            <a:ext cx="0" cy="239402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3" name="角丸四角形 92"/>
          <p:cNvSpPr/>
          <p:nvPr/>
        </p:nvSpPr>
        <p:spPr>
          <a:xfrm>
            <a:off x="3599838" y="1286024"/>
            <a:ext cx="2496277" cy="301432"/>
          </a:xfrm>
          <a:prstGeom prst="roundRect">
            <a:avLst/>
          </a:prstGeom>
        </p:spPr>
        <p:style>
          <a:lnRef idx="1">
            <a:schemeClr val="accent5"/>
          </a:lnRef>
          <a:fillRef idx="2">
            <a:schemeClr val="accent5"/>
          </a:fillRef>
          <a:effectRef idx="1">
            <a:schemeClr val="accent5"/>
          </a:effectRef>
          <a:fontRef idx="minor">
            <a:schemeClr val="dk1"/>
          </a:fontRef>
        </p:style>
        <p:txBody>
          <a:bodyPr lIns="36000" tIns="0" rIns="36000" bIns="36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800" b="1" dirty="0"/>
              <a:t>延べ面積１００㎡</a:t>
            </a:r>
            <a:r>
              <a:rPr kumimoji="1" lang="ja-JP" altLang="en-US" sz="1800" b="1" dirty="0" smtClean="0"/>
              <a:t>未満</a:t>
            </a:r>
            <a:endParaRPr kumimoji="1" lang="ja-JP" altLang="en-US" sz="1800" b="1" dirty="0"/>
          </a:p>
        </p:txBody>
      </p:sp>
      <p:sp>
        <p:nvSpPr>
          <p:cNvPr id="96" name="角丸四角形 95"/>
          <p:cNvSpPr/>
          <p:nvPr/>
        </p:nvSpPr>
        <p:spPr>
          <a:xfrm>
            <a:off x="3462889" y="3600450"/>
            <a:ext cx="2016847" cy="222595"/>
          </a:xfrm>
          <a:prstGeom prst="roundRect">
            <a:avLst/>
          </a:prstGeom>
        </p:spPr>
        <p:style>
          <a:lnRef idx="1">
            <a:schemeClr val="accent3"/>
          </a:lnRef>
          <a:fillRef idx="2">
            <a:schemeClr val="accent3"/>
          </a:fillRef>
          <a:effectRef idx="1">
            <a:schemeClr val="accent3"/>
          </a:effectRef>
          <a:fontRef idx="minor">
            <a:schemeClr val="dk1"/>
          </a:fontRef>
        </p:style>
        <p:txBody>
          <a:bodyPr lIns="0" tIns="0" rIns="0" bIns="36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b="0" dirty="0" smtClean="0">
                <a:solidFill>
                  <a:schemeClr val="tx1"/>
                </a:solidFill>
              </a:rPr>
              <a:t>居室</a:t>
            </a:r>
            <a:r>
              <a:rPr lang="ja-JP" altLang="en-US" sz="1200" dirty="0" smtClean="0"/>
              <a:t>を壁、天井、床で区画</a:t>
            </a:r>
            <a:endParaRPr kumimoji="1" lang="en-US" altLang="ja-JP" sz="1200" dirty="0" smtClean="0"/>
          </a:p>
        </p:txBody>
      </p:sp>
      <p:sp>
        <p:nvSpPr>
          <p:cNvPr id="97" name="角丸四角形 96"/>
          <p:cNvSpPr/>
          <p:nvPr/>
        </p:nvSpPr>
        <p:spPr>
          <a:xfrm>
            <a:off x="3455937" y="3827341"/>
            <a:ext cx="2022532" cy="182395"/>
          </a:xfrm>
          <a:prstGeom prst="roundRect">
            <a:avLst>
              <a:gd name="adj" fmla="val 23988"/>
            </a:avLst>
          </a:prstGeom>
        </p:spPr>
        <p:style>
          <a:lnRef idx="1">
            <a:schemeClr val="accent3"/>
          </a:lnRef>
          <a:fillRef idx="2">
            <a:schemeClr val="accent3"/>
          </a:fillRef>
          <a:effectRef idx="1">
            <a:schemeClr val="accent3"/>
          </a:effectRef>
          <a:fontRef idx="minor">
            <a:schemeClr val="dk1"/>
          </a:fontRef>
        </p:style>
        <p:txBody>
          <a:bodyPr lIns="0" tIns="0" rIns="0" bIns="36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dirty="0"/>
              <a:t>煙</a:t>
            </a:r>
            <a:r>
              <a:rPr kumimoji="1" lang="ja-JP" altLang="en-US" sz="1200" dirty="0" smtClean="0"/>
              <a:t>感知器</a:t>
            </a:r>
            <a:endParaRPr kumimoji="1" lang="ja-JP" altLang="en-US" sz="1200" dirty="0"/>
          </a:p>
        </p:txBody>
      </p:sp>
      <p:sp>
        <p:nvSpPr>
          <p:cNvPr id="98" name="角丸四角形 97"/>
          <p:cNvSpPr/>
          <p:nvPr/>
        </p:nvSpPr>
        <p:spPr>
          <a:xfrm>
            <a:off x="3455935" y="4015761"/>
            <a:ext cx="2022531" cy="385135"/>
          </a:xfrm>
          <a:prstGeom prst="roundRect">
            <a:avLst>
              <a:gd name="adj" fmla="val 11647"/>
            </a:avLst>
          </a:prstGeom>
        </p:spPr>
        <p:style>
          <a:lnRef idx="1">
            <a:schemeClr val="accent3"/>
          </a:lnRef>
          <a:fillRef idx="2">
            <a:schemeClr val="accent3"/>
          </a:fillRef>
          <a:effectRef idx="1">
            <a:schemeClr val="accent3"/>
          </a:effectRef>
          <a:fontRef idx="minor">
            <a:schemeClr val="dk1"/>
          </a:fontRef>
        </p:style>
        <p:txBody>
          <a:bodyPr lIns="0" tIns="0" rIns="0" bIns="36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b="0" u="none" dirty="0" smtClean="0">
                <a:solidFill>
                  <a:sysClr val="windowText" lastClr="000000"/>
                </a:solidFill>
              </a:rPr>
              <a:t>入所者が利用する</a:t>
            </a:r>
            <a:r>
              <a:rPr kumimoji="1" lang="ja-JP" altLang="en-US" sz="1200" b="0" u="none" dirty="0">
                <a:solidFill>
                  <a:sysClr val="windowText" lastClr="000000"/>
                </a:solidFill>
              </a:rPr>
              <a:t>居室</a:t>
            </a:r>
            <a:r>
              <a:rPr kumimoji="1" lang="ja-JP" altLang="en-US" sz="1200" b="0" u="none" dirty="0" smtClean="0">
                <a:solidFill>
                  <a:sysClr val="windowText" lastClr="000000"/>
                </a:solidFill>
              </a:rPr>
              <a:t>に屋内外から開放</a:t>
            </a:r>
            <a:r>
              <a:rPr kumimoji="1" lang="ja-JP" altLang="en-US" sz="1200" b="0" u="none" dirty="0">
                <a:solidFill>
                  <a:sysClr val="windowText" lastClr="000000"/>
                </a:solidFill>
              </a:rPr>
              <a:t>可能な開口部</a:t>
            </a:r>
          </a:p>
        </p:txBody>
      </p:sp>
      <p:sp>
        <p:nvSpPr>
          <p:cNvPr id="99" name="角丸四角形 98"/>
          <p:cNvSpPr/>
          <p:nvPr/>
        </p:nvSpPr>
        <p:spPr>
          <a:xfrm>
            <a:off x="3455936" y="4406472"/>
            <a:ext cx="2022531" cy="362331"/>
          </a:xfrm>
          <a:prstGeom prst="roundRect">
            <a:avLst/>
          </a:prstGeom>
        </p:spPr>
        <p:style>
          <a:lnRef idx="1">
            <a:schemeClr val="accent3"/>
          </a:lnRef>
          <a:fillRef idx="2">
            <a:schemeClr val="accent3"/>
          </a:fillRef>
          <a:effectRef idx="1">
            <a:schemeClr val="accent3"/>
          </a:effectRef>
          <a:fontRef idx="minor">
            <a:schemeClr val="dk1"/>
          </a:fontRef>
        </p:style>
        <p:txBody>
          <a:bodyPr lIns="0" tIns="0" rIns="0" bIns="36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ja-JP" sz="1200" b="0" u="none" dirty="0" smtClean="0">
                <a:solidFill>
                  <a:sysClr val="windowText" lastClr="000000"/>
                </a:solidFill>
                <a:effectLst/>
              </a:rPr>
              <a:t>入所者</a:t>
            </a:r>
            <a:r>
              <a:rPr lang="ja-JP" altLang="en-US" sz="1200" dirty="0">
                <a:solidFill>
                  <a:sysClr val="windowText" lastClr="000000"/>
                </a:solidFill>
              </a:rPr>
              <a:t>が</a:t>
            </a:r>
            <a:r>
              <a:rPr kumimoji="1" lang="ja-JP" altLang="ja-JP" sz="1200" b="0" u="none" dirty="0" smtClean="0">
                <a:solidFill>
                  <a:sysClr val="windowText" lastClr="000000"/>
                </a:solidFill>
                <a:effectLst/>
              </a:rPr>
              <a:t>利用する</a:t>
            </a:r>
            <a:r>
              <a:rPr kumimoji="1" lang="ja-JP" altLang="ja-JP" sz="1200" b="0" u="none" dirty="0">
                <a:solidFill>
                  <a:sysClr val="windowText" lastClr="000000"/>
                </a:solidFill>
                <a:effectLst/>
              </a:rPr>
              <a:t>居室</a:t>
            </a:r>
            <a:r>
              <a:rPr kumimoji="1" lang="ja-JP" altLang="en-US" sz="1200" b="0" u="none" dirty="0" smtClean="0">
                <a:solidFill>
                  <a:sysClr val="windowText" lastClr="000000"/>
                </a:solidFill>
              </a:rPr>
              <a:t>の</a:t>
            </a:r>
            <a:endParaRPr kumimoji="1" lang="en-US" altLang="ja-JP" sz="1200" b="0" u="none" dirty="0" smtClean="0">
              <a:solidFill>
                <a:sysClr val="windowText" lastClr="000000"/>
              </a:solidFill>
            </a:endParaRPr>
          </a:p>
          <a:p>
            <a:pPr algn="ctr"/>
            <a:r>
              <a:rPr kumimoji="1" lang="ja-JP" altLang="en-US" sz="1200" b="0" u="none" dirty="0" smtClean="0">
                <a:solidFill>
                  <a:sysClr val="windowText" lastClr="000000"/>
                </a:solidFill>
              </a:rPr>
              <a:t>２</a:t>
            </a:r>
            <a:r>
              <a:rPr kumimoji="1" lang="ja-JP" altLang="en-US" sz="1200" b="0" u="none" dirty="0">
                <a:solidFill>
                  <a:sysClr val="windowText" lastClr="000000"/>
                </a:solidFill>
              </a:rPr>
              <a:t>方向避難</a:t>
            </a:r>
          </a:p>
        </p:txBody>
      </p:sp>
      <p:cxnSp>
        <p:nvCxnSpPr>
          <p:cNvPr id="100" name="直線矢印コネクタ 99"/>
          <p:cNvCxnSpPr>
            <a:stCxn id="88" idx="2"/>
            <a:endCxn id="90" idx="0"/>
          </p:cNvCxnSpPr>
          <p:nvPr/>
        </p:nvCxnSpPr>
        <p:spPr>
          <a:xfrm>
            <a:off x="5169465" y="2039506"/>
            <a:ext cx="7274" cy="196026"/>
          </a:xfrm>
          <a:prstGeom prst="straightConnector1">
            <a:avLst/>
          </a:prstGeom>
          <a:ln w="381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101" name="直線矢印コネクタ 100"/>
          <p:cNvCxnSpPr>
            <a:stCxn id="90" idx="2"/>
          </p:cNvCxnSpPr>
          <p:nvPr/>
        </p:nvCxnSpPr>
        <p:spPr>
          <a:xfrm>
            <a:off x="5176739" y="2459979"/>
            <a:ext cx="1" cy="233229"/>
          </a:xfrm>
          <a:prstGeom prst="straightConnector1">
            <a:avLst/>
          </a:prstGeom>
          <a:ln w="38100">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102" name="正方形/長方形 101"/>
          <p:cNvSpPr/>
          <p:nvPr/>
        </p:nvSpPr>
        <p:spPr>
          <a:xfrm>
            <a:off x="5235036" y="1973630"/>
            <a:ext cx="397028" cy="19408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lIns="36000" tIns="36000" rIns="36000" bIns="36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en-US" altLang="ja-JP" sz="1600" b="1" dirty="0"/>
              <a:t>Yes</a:t>
            </a:r>
            <a:endParaRPr kumimoji="1" lang="ja-JP" altLang="en-US" sz="1600" b="1" dirty="0"/>
          </a:p>
        </p:txBody>
      </p:sp>
      <p:sp>
        <p:nvSpPr>
          <p:cNvPr id="103" name="正方形/長方形 102"/>
          <p:cNvSpPr/>
          <p:nvPr/>
        </p:nvSpPr>
        <p:spPr>
          <a:xfrm>
            <a:off x="5247576" y="2444738"/>
            <a:ext cx="395855" cy="19083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lIns="36000" tIns="36000" rIns="36000" bIns="36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en-US" altLang="ja-JP" sz="1600" b="1" dirty="0"/>
              <a:t>Yes</a:t>
            </a:r>
            <a:endParaRPr kumimoji="1" lang="ja-JP" altLang="en-US" sz="1600" b="1" dirty="0"/>
          </a:p>
        </p:txBody>
      </p:sp>
      <p:sp>
        <p:nvSpPr>
          <p:cNvPr id="104" name="角丸四角形 103"/>
          <p:cNvSpPr/>
          <p:nvPr/>
        </p:nvSpPr>
        <p:spPr>
          <a:xfrm>
            <a:off x="5631135" y="5940853"/>
            <a:ext cx="1228615" cy="219504"/>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lIns="36000" tIns="0" rIns="3600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400" b="1" dirty="0" smtClean="0"/>
              <a:t>第２項第１号</a:t>
            </a:r>
            <a:endParaRPr kumimoji="1" lang="ja-JP" altLang="en-US" sz="1400" b="1" dirty="0"/>
          </a:p>
        </p:txBody>
      </p:sp>
      <p:sp>
        <p:nvSpPr>
          <p:cNvPr id="105" name="角丸四角形 104"/>
          <p:cNvSpPr/>
          <p:nvPr/>
        </p:nvSpPr>
        <p:spPr>
          <a:xfrm>
            <a:off x="3805099" y="5935137"/>
            <a:ext cx="1313198" cy="230939"/>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lIns="36000" tIns="0" rIns="3600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400" b="1" dirty="0"/>
              <a:t>第２項第２号</a:t>
            </a:r>
          </a:p>
        </p:txBody>
      </p:sp>
      <p:sp>
        <p:nvSpPr>
          <p:cNvPr id="106" name="正方形/長方形 105"/>
          <p:cNvSpPr/>
          <p:nvPr/>
        </p:nvSpPr>
        <p:spPr>
          <a:xfrm>
            <a:off x="4752470" y="2936489"/>
            <a:ext cx="389981" cy="19083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lIns="36000" tIns="36000" rIns="36000" bIns="36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en-US" altLang="ja-JP" sz="1600" b="1" dirty="0"/>
              <a:t>Yes</a:t>
            </a:r>
            <a:endParaRPr kumimoji="1" lang="ja-JP" altLang="en-US" sz="1600" b="1" dirty="0"/>
          </a:p>
        </p:txBody>
      </p:sp>
      <p:sp>
        <p:nvSpPr>
          <p:cNvPr id="107" name="角丸四角形 106"/>
          <p:cNvSpPr/>
          <p:nvPr/>
        </p:nvSpPr>
        <p:spPr>
          <a:xfrm>
            <a:off x="1827795" y="5939938"/>
            <a:ext cx="1311389" cy="221337"/>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lIns="36000" tIns="0" rIns="3600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400" b="1" dirty="0"/>
              <a:t>第１項第１号</a:t>
            </a:r>
          </a:p>
        </p:txBody>
      </p:sp>
      <p:sp>
        <p:nvSpPr>
          <p:cNvPr id="108" name="角丸四角形 107"/>
          <p:cNvSpPr/>
          <p:nvPr/>
        </p:nvSpPr>
        <p:spPr>
          <a:xfrm>
            <a:off x="194472" y="5943616"/>
            <a:ext cx="1349395" cy="21398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400" b="1" dirty="0"/>
              <a:t>第１項第２号</a:t>
            </a:r>
          </a:p>
        </p:txBody>
      </p:sp>
      <p:cxnSp>
        <p:nvCxnSpPr>
          <p:cNvPr id="110" name="カギ線コネクタ 109"/>
          <p:cNvCxnSpPr>
            <a:stCxn id="147" idx="2"/>
            <a:endCxn id="96" idx="0"/>
          </p:cNvCxnSpPr>
          <p:nvPr/>
        </p:nvCxnSpPr>
        <p:spPr>
          <a:xfrm rot="5400000">
            <a:off x="4475240" y="2906223"/>
            <a:ext cx="690299" cy="698152"/>
          </a:xfrm>
          <a:prstGeom prst="bentConnector3">
            <a:avLst>
              <a:gd name="adj1" fmla="val 50000"/>
            </a:avLst>
          </a:prstGeom>
          <a:ln w="38100">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112" name="テキスト ボックス 111"/>
          <p:cNvSpPr txBox="1"/>
          <p:nvPr/>
        </p:nvSpPr>
        <p:spPr>
          <a:xfrm>
            <a:off x="55254" y="836713"/>
            <a:ext cx="2864014" cy="307777"/>
          </a:xfrm>
          <a:prstGeom prst="rect">
            <a:avLst/>
          </a:prstGeom>
          <a:solidFill>
            <a:schemeClr val="bg1"/>
          </a:solidFill>
          <a:ln>
            <a:solidFill>
              <a:schemeClr val="tx2"/>
            </a:solidFill>
          </a:ln>
        </p:spPr>
        <p:txBody>
          <a:bodyPr wrap="square" lIns="36000" rIns="0" rtlCol="0">
            <a:spAutoFit/>
          </a:bodyPr>
          <a:lstStyle/>
          <a:p>
            <a:r>
              <a:rPr kumimoji="1" lang="ja-JP" altLang="en-US" sz="1400" dirty="0" smtClean="0"/>
              <a:t>改正消防法施行規則第１２条の２</a:t>
            </a:r>
            <a:endParaRPr kumimoji="1" lang="ja-JP" altLang="en-US" sz="1400" dirty="0"/>
          </a:p>
        </p:txBody>
      </p:sp>
      <p:sp>
        <p:nvSpPr>
          <p:cNvPr id="117" name="角丸四角形 116"/>
          <p:cNvSpPr/>
          <p:nvPr/>
        </p:nvSpPr>
        <p:spPr>
          <a:xfrm>
            <a:off x="257658" y="1273398"/>
            <a:ext cx="1096739" cy="245048"/>
          </a:xfrm>
          <a:prstGeom prst="roundRect">
            <a:avLst/>
          </a:prstGeom>
        </p:spPr>
        <p:style>
          <a:lnRef idx="1">
            <a:schemeClr val="accent3"/>
          </a:lnRef>
          <a:fillRef idx="2">
            <a:schemeClr val="accent3"/>
          </a:fillRef>
          <a:effectRef idx="1">
            <a:schemeClr val="accent3"/>
          </a:effectRef>
          <a:fontRef idx="minor">
            <a:schemeClr val="dk1"/>
          </a:fontRef>
        </p:style>
        <p:txBody>
          <a:bodyPr lIns="36000" tIns="36000" rIns="36000" bIns="36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200" dirty="0"/>
              <a:t>１０００㎡以上</a:t>
            </a:r>
            <a:endParaRPr kumimoji="1" lang="en-US" altLang="ja-JP" sz="1200" dirty="0"/>
          </a:p>
        </p:txBody>
      </p:sp>
      <p:cxnSp>
        <p:nvCxnSpPr>
          <p:cNvPr id="118" name="直線矢印コネクタ 117"/>
          <p:cNvCxnSpPr>
            <a:stCxn id="117" idx="2"/>
          </p:cNvCxnSpPr>
          <p:nvPr/>
        </p:nvCxnSpPr>
        <p:spPr>
          <a:xfrm flipH="1">
            <a:off x="803321" y="1518447"/>
            <a:ext cx="2706" cy="61907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1" name="正方形/長方形 120"/>
          <p:cNvSpPr/>
          <p:nvPr/>
        </p:nvSpPr>
        <p:spPr>
          <a:xfrm>
            <a:off x="3370769" y="2560270"/>
            <a:ext cx="389981" cy="19083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lIns="36000" tIns="36000" rIns="36000" bIns="36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lang="en-US" altLang="ja-JP" sz="1600" b="1" dirty="0"/>
              <a:t>No</a:t>
            </a:r>
            <a:endParaRPr kumimoji="1" lang="ja-JP" altLang="en-US" sz="1600" b="1" dirty="0"/>
          </a:p>
        </p:txBody>
      </p:sp>
      <p:cxnSp>
        <p:nvCxnSpPr>
          <p:cNvPr id="126" name="カギ線コネクタ 125"/>
          <p:cNvCxnSpPr>
            <a:stCxn id="90" idx="1"/>
          </p:cNvCxnSpPr>
          <p:nvPr/>
        </p:nvCxnSpPr>
        <p:spPr>
          <a:xfrm rot="10800000">
            <a:off x="2305870" y="1723711"/>
            <a:ext cx="2379852" cy="624044"/>
          </a:xfrm>
          <a:prstGeom prst="bentConnector3">
            <a:avLst>
              <a:gd name="adj1" fmla="val 50000"/>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8" name="正方形/長方形 127"/>
          <p:cNvSpPr/>
          <p:nvPr/>
        </p:nvSpPr>
        <p:spPr>
          <a:xfrm>
            <a:off x="3158179" y="2115010"/>
            <a:ext cx="389981" cy="19083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lIns="36000" tIns="36000" rIns="36000" bIns="36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lang="en-US" altLang="ja-JP" sz="1600" b="1" dirty="0"/>
              <a:t>No</a:t>
            </a:r>
            <a:endParaRPr kumimoji="1" lang="ja-JP" altLang="en-US" sz="1600" b="1" dirty="0"/>
          </a:p>
        </p:txBody>
      </p:sp>
      <p:sp>
        <p:nvSpPr>
          <p:cNvPr id="130" name="角丸四角形 129"/>
          <p:cNvSpPr/>
          <p:nvPr/>
        </p:nvSpPr>
        <p:spPr>
          <a:xfrm>
            <a:off x="5711165" y="5011829"/>
            <a:ext cx="1066733" cy="856043"/>
          </a:xfrm>
          <a:prstGeom prst="roundRect">
            <a:avLst/>
          </a:prstGeom>
        </p:spPr>
        <p:style>
          <a:lnRef idx="3">
            <a:schemeClr val="lt1"/>
          </a:lnRef>
          <a:fillRef idx="1">
            <a:schemeClr val="accent4"/>
          </a:fillRef>
          <a:effectRef idx="1">
            <a:schemeClr val="accent4"/>
          </a:effectRef>
          <a:fontRef idx="minor">
            <a:schemeClr val="lt1"/>
          </a:fontRef>
        </p:style>
        <p:txBody>
          <a:bodyPr lIns="36000" tIns="36000" rIns="36000" bIns="3600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600" b="1" dirty="0"/>
              <a:t>内装</a:t>
            </a:r>
            <a:r>
              <a:rPr kumimoji="1" lang="ja-JP" altLang="en-US" sz="1600" b="1" dirty="0" smtClean="0"/>
              <a:t>制限</a:t>
            </a:r>
            <a:endParaRPr kumimoji="1" lang="en-US" altLang="ja-JP" sz="1600" b="1" dirty="0" smtClean="0"/>
          </a:p>
          <a:p>
            <a:pPr algn="ctr"/>
            <a:r>
              <a:rPr lang="ja-JP" altLang="en-US" sz="1200" b="1" dirty="0" smtClean="0"/>
              <a:t>（居室を区画することを要しない）</a:t>
            </a:r>
            <a:endParaRPr kumimoji="1" lang="ja-JP" altLang="en-US" sz="1200" b="1" dirty="0"/>
          </a:p>
        </p:txBody>
      </p:sp>
      <p:cxnSp>
        <p:nvCxnSpPr>
          <p:cNvPr id="135" name="カギ線コネクタ 134"/>
          <p:cNvCxnSpPr>
            <a:endCxn id="130" idx="0"/>
          </p:cNvCxnSpPr>
          <p:nvPr/>
        </p:nvCxnSpPr>
        <p:spPr>
          <a:xfrm rot="16200000" flipH="1">
            <a:off x="4727073" y="3494368"/>
            <a:ext cx="2167043" cy="867876"/>
          </a:xfrm>
          <a:prstGeom prst="bentConnector3">
            <a:avLst>
              <a:gd name="adj1" fmla="val 16024"/>
            </a:avLst>
          </a:prstGeom>
          <a:ln w="38100">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136" name="正方形/長方形 135"/>
          <p:cNvSpPr/>
          <p:nvPr/>
        </p:nvSpPr>
        <p:spPr>
          <a:xfrm>
            <a:off x="5428655" y="2942672"/>
            <a:ext cx="389981" cy="19083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lIns="36000" tIns="36000" rIns="36000" bIns="36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en-US" altLang="ja-JP" sz="1600" b="1" dirty="0"/>
              <a:t>Yes</a:t>
            </a:r>
            <a:endParaRPr kumimoji="1" lang="ja-JP" altLang="en-US" sz="1600" b="1" dirty="0"/>
          </a:p>
        </p:txBody>
      </p:sp>
      <p:cxnSp>
        <p:nvCxnSpPr>
          <p:cNvPr id="137" name="カギ線コネクタ 136"/>
          <p:cNvCxnSpPr>
            <a:stCxn id="147" idx="1"/>
          </p:cNvCxnSpPr>
          <p:nvPr/>
        </p:nvCxnSpPr>
        <p:spPr>
          <a:xfrm rot="10800000">
            <a:off x="2353911" y="1723711"/>
            <a:ext cx="1572612" cy="1073090"/>
          </a:xfrm>
          <a:prstGeom prst="bentConnector3">
            <a:avLst>
              <a:gd name="adj1" fmla="val 50000"/>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41" name="角丸四角形 140"/>
          <p:cNvSpPr/>
          <p:nvPr/>
        </p:nvSpPr>
        <p:spPr>
          <a:xfrm>
            <a:off x="3562105" y="5260889"/>
            <a:ext cx="1825607" cy="606982"/>
          </a:xfrm>
          <a:prstGeom prst="roundRect">
            <a:avLst>
              <a:gd name="adj" fmla="val 6982"/>
            </a:avLst>
          </a:prstGeom>
        </p:spPr>
        <p:style>
          <a:lnRef idx="3">
            <a:schemeClr val="lt1"/>
          </a:lnRef>
          <a:fillRef idx="1">
            <a:schemeClr val="accent1"/>
          </a:fillRef>
          <a:effectRef idx="1">
            <a:schemeClr val="accent1"/>
          </a:effectRef>
          <a:fontRef idx="minor">
            <a:schemeClr val="lt1"/>
          </a:fontRef>
        </p:style>
        <p:txBody>
          <a:bodyPr lIns="36000" tIns="36000" rIns="36000" bIns="3600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600" b="1" dirty="0"/>
              <a:t>　</a:t>
            </a:r>
            <a:r>
              <a:rPr kumimoji="1" lang="ja-JP" altLang="en-US" sz="1600" b="1" dirty="0" smtClean="0"/>
              <a:t>内装制限を要しないための検証</a:t>
            </a:r>
            <a:endParaRPr kumimoji="1" lang="ja-JP" altLang="en-US" sz="1600" b="1" dirty="0"/>
          </a:p>
        </p:txBody>
      </p:sp>
      <p:sp>
        <p:nvSpPr>
          <p:cNvPr id="147" name="角丸四角形 146"/>
          <p:cNvSpPr/>
          <p:nvPr/>
        </p:nvSpPr>
        <p:spPr>
          <a:xfrm>
            <a:off x="3926524" y="2683452"/>
            <a:ext cx="2485881" cy="226698"/>
          </a:xfrm>
          <a:prstGeom prst="roundRect">
            <a:avLst/>
          </a:prstGeom>
        </p:spPr>
        <p:style>
          <a:lnRef idx="1">
            <a:schemeClr val="accent3"/>
          </a:lnRef>
          <a:fillRef idx="2">
            <a:schemeClr val="accent3"/>
          </a:fillRef>
          <a:effectRef idx="1">
            <a:schemeClr val="accent3"/>
          </a:effectRef>
          <a:fontRef idx="minor">
            <a:schemeClr val="dk1"/>
          </a:fontRef>
        </p:style>
        <p:txBody>
          <a:bodyPr lIns="0" tIns="0" rIns="0" bIns="36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ja-JP" sz="1200" b="1" u="sng" dirty="0" smtClean="0">
                <a:solidFill>
                  <a:schemeClr val="tx1"/>
                </a:solidFill>
                <a:effectLst/>
              </a:rPr>
              <a:t>入所者</a:t>
            </a:r>
            <a:r>
              <a:rPr lang="ja-JP" altLang="en-US" sz="1200" b="1" u="sng" dirty="0">
                <a:solidFill>
                  <a:schemeClr val="tx1"/>
                </a:solidFill>
              </a:rPr>
              <a:t>が</a:t>
            </a:r>
            <a:r>
              <a:rPr kumimoji="1" lang="ja-JP" altLang="ja-JP" sz="1200" b="1" u="sng" dirty="0" smtClean="0">
                <a:solidFill>
                  <a:schemeClr val="tx1"/>
                </a:solidFill>
                <a:effectLst/>
              </a:rPr>
              <a:t>利用する</a:t>
            </a:r>
            <a:r>
              <a:rPr kumimoji="1" lang="ja-JP" altLang="ja-JP" sz="1200" b="1" u="sng" dirty="0">
                <a:solidFill>
                  <a:schemeClr val="tx1"/>
                </a:solidFill>
                <a:effectLst/>
              </a:rPr>
              <a:t>居室</a:t>
            </a:r>
            <a:r>
              <a:rPr kumimoji="1" lang="ja-JP" altLang="en-US" sz="1200" b="1" u="sng" dirty="0">
                <a:solidFill>
                  <a:schemeClr val="tx1"/>
                </a:solidFill>
              </a:rPr>
              <a:t>が避難階</a:t>
            </a:r>
          </a:p>
        </p:txBody>
      </p:sp>
      <p:sp>
        <p:nvSpPr>
          <p:cNvPr id="148" name="円/楕円 147"/>
          <p:cNvSpPr/>
          <p:nvPr/>
        </p:nvSpPr>
        <p:spPr>
          <a:xfrm>
            <a:off x="1450761" y="1193842"/>
            <a:ext cx="351655" cy="32460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t>ア</a:t>
            </a:r>
            <a:endParaRPr kumimoji="1" lang="ja-JP" altLang="en-US" sz="1600" dirty="0"/>
          </a:p>
        </p:txBody>
      </p:sp>
      <p:sp>
        <p:nvSpPr>
          <p:cNvPr id="149" name="円/楕円 148"/>
          <p:cNvSpPr/>
          <p:nvPr/>
        </p:nvSpPr>
        <p:spPr>
          <a:xfrm>
            <a:off x="3317219" y="1262852"/>
            <a:ext cx="351655" cy="32460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t>イ</a:t>
            </a:r>
            <a:endParaRPr kumimoji="1" lang="ja-JP" altLang="en-US" sz="1600" dirty="0"/>
          </a:p>
        </p:txBody>
      </p:sp>
      <p:sp>
        <p:nvSpPr>
          <p:cNvPr id="152" name="角丸四角形 151"/>
          <p:cNvSpPr/>
          <p:nvPr/>
        </p:nvSpPr>
        <p:spPr>
          <a:xfrm>
            <a:off x="7449277" y="1291897"/>
            <a:ext cx="2080845" cy="301432"/>
          </a:xfrm>
          <a:prstGeom prst="roundRect">
            <a:avLst/>
          </a:prstGeom>
        </p:spPr>
        <p:style>
          <a:lnRef idx="1">
            <a:schemeClr val="accent5"/>
          </a:lnRef>
          <a:fillRef idx="2">
            <a:schemeClr val="accent5"/>
          </a:fillRef>
          <a:effectRef idx="1">
            <a:schemeClr val="accent5"/>
          </a:effectRef>
          <a:fontRef idx="minor">
            <a:schemeClr val="dk1"/>
          </a:fontRef>
        </p:style>
        <p:txBody>
          <a:bodyPr lIns="36000" tIns="0" rIns="36000" bIns="36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800" b="1" dirty="0"/>
              <a:t>共同</a:t>
            </a:r>
            <a:r>
              <a:rPr lang="ja-JP" altLang="en-US" sz="1800" b="1" dirty="0" smtClean="0"/>
              <a:t>住宅の一部</a:t>
            </a:r>
            <a:endParaRPr kumimoji="1" lang="ja-JP" altLang="en-US" sz="1800" b="1" dirty="0"/>
          </a:p>
        </p:txBody>
      </p:sp>
      <p:sp>
        <p:nvSpPr>
          <p:cNvPr id="162" name="角丸四角形 161"/>
          <p:cNvSpPr/>
          <p:nvPr/>
        </p:nvSpPr>
        <p:spPr>
          <a:xfrm>
            <a:off x="7295342" y="4238275"/>
            <a:ext cx="2334419" cy="814124"/>
          </a:xfrm>
          <a:prstGeom prst="roundRect">
            <a:avLst/>
          </a:prstGeom>
          <a:ln/>
        </p:spPr>
        <p:style>
          <a:lnRef idx="1">
            <a:schemeClr val="accent3"/>
          </a:lnRef>
          <a:fillRef idx="2">
            <a:schemeClr val="accent3"/>
          </a:fillRef>
          <a:effectRef idx="1">
            <a:schemeClr val="accent3"/>
          </a:effectRef>
          <a:fontRef idx="minor">
            <a:schemeClr val="dk1"/>
          </a:fontRef>
        </p:style>
        <p:txBody>
          <a:bodyPr lIns="0" tIns="0" rIns="0" bIns="36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200" dirty="0"/>
              <a:t>避難経路</a:t>
            </a:r>
            <a:endParaRPr kumimoji="1" lang="en-US" altLang="ja-JP" sz="1200" dirty="0" smtClean="0"/>
          </a:p>
          <a:p>
            <a:pPr algn="ctr"/>
            <a:endParaRPr kumimoji="1" lang="en-US" altLang="ja-JP" sz="1200" dirty="0" smtClean="0"/>
          </a:p>
        </p:txBody>
      </p:sp>
      <p:sp>
        <p:nvSpPr>
          <p:cNvPr id="163" name="角丸四角形 162"/>
          <p:cNvSpPr/>
          <p:nvPr/>
        </p:nvSpPr>
        <p:spPr>
          <a:xfrm>
            <a:off x="7393390" y="4494813"/>
            <a:ext cx="982021" cy="515096"/>
          </a:xfrm>
          <a:prstGeom prst="roundRect">
            <a:avLst/>
          </a:prstGeom>
        </p:spPr>
        <p:style>
          <a:lnRef idx="1">
            <a:schemeClr val="accent5"/>
          </a:lnRef>
          <a:fillRef idx="3">
            <a:schemeClr val="accent5"/>
          </a:fillRef>
          <a:effectRef idx="2">
            <a:schemeClr val="accent5"/>
          </a:effectRef>
          <a:fontRef idx="minor">
            <a:schemeClr val="lt1"/>
          </a:fontRef>
        </p:style>
        <p:txBody>
          <a:bodyPr lIns="0" tIns="0" rIns="0" bIns="36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200" dirty="0"/>
              <a:t>他</a:t>
            </a:r>
            <a:r>
              <a:rPr lang="ja-JP" altLang="en-US" sz="1200" dirty="0" smtClean="0"/>
              <a:t>の居室を</a:t>
            </a:r>
            <a:endParaRPr lang="en-US" altLang="ja-JP" sz="1200" dirty="0" smtClean="0"/>
          </a:p>
          <a:p>
            <a:pPr algn="ctr"/>
            <a:r>
              <a:rPr lang="ja-JP" altLang="en-US" sz="1200" dirty="0" smtClean="0"/>
              <a:t>通過しない</a:t>
            </a:r>
            <a:endParaRPr kumimoji="1" lang="en-US" altLang="ja-JP" sz="1200" dirty="0" smtClean="0"/>
          </a:p>
          <a:p>
            <a:pPr algn="ctr"/>
            <a:endParaRPr kumimoji="1" lang="en-US" altLang="ja-JP" sz="1200" dirty="0" smtClean="0"/>
          </a:p>
        </p:txBody>
      </p:sp>
      <p:sp>
        <p:nvSpPr>
          <p:cNvPr id="164" name="角丸四角形 163"/>
          <p:cNvSpPr/>
          <p:nvPr/>
        </p:nvSpPr>
        <p:spPr>
          <a:xfrm>
            <a:off x="8445436" y="4494814"/>
            <a:ext cx="1153707" cy="515096"/>
          </a:xfrm>
          <a:prstGeom prst="roundRect">
            <a:avLst/>
          </a:prstGeom>
        </p:spPr>
        <p:style>
          <a:lnRef idx="1">
            <a:schemeClr val="accent5"/>
          </a:lnRef>
          <a:fillRef idx="3">
            <a:schemeClr val="accent5"/>
          </a:fillRef>
          <a:effectRef idx="2">
            <a:schemeClr val="accent5"/>
          </a:effectRef>
          <a:fontRef idx="minor">
            <a:schemeClr val="lt1"/>
          </a:fontRef>
        </p:style>
        <p:txBody>
          <a:bodyPr lIns="0" tIns="0" rIns="0" bIns="36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dirty="0" smtClean="0"/>
              <a:t>通路に面する扉は自閉</a:t>
            </a:r>
            <a:r>
              <a:rPr lang="ja-JP" altLang="en-US" sz="1200" dirty="0" smtClean="0"/>
              <a:t>不燃 </a:t>
            </a:r>
            <a:r>
              <a:rPr lang="ja-JP" altLang="en-US" sz="900" dirty="0" smtClean="0"/>
              <a:t>等</a:t>
            </a:r>
            <a:endParaRPr kumimoji="1" lang="en-US" altLang="ja-JP" sz="1200" dirty="0" smtClean="0"/>
          </a:p>
          <a:p>
            <a:pPr algn="ctr"/>
            <a:endParaRPr kumimoji="1" lang="en-US" altLang="ja-JP" sz="1200" dirty="0" smtClean="0"/>
          </a:p>
        </p:txBody>
      </p:sp>
      <p:sp>
        <p:nvSpPr>
          <p:cNvPr id="165" name="角丸四角形 164"/>
          <p:cNvSpPr/>
          <p:nvPr/>
        </p:nvSpPr>
        <p:spPr>
          <a:xfrm>
            <a:off x="7297859" y="4005064"/>
            <a:ext cx="2331902" cy="215026"/>
          </a:xfrm>
          <a:prstGeom prst="roundRect">
            <a:avLst>
              <a:gd name="adj" fmla="val 23988"/>
            </a:avLst>
          </a:prstGeom>
        </p:spPr>
        <p:style>
          <a:lnRef idx="1">
            <a:schemeClr val="accent3"/>
          </a:lnRef>
          <a:fillRef idx="2">
            <a:schemeClr val="accent3"/>
          </a:fillRef>
          <a:effectRef idx="1">
            <a:schemeClr val="accent3"/>
          </a:effectRef>
          <a:fontRef idx="minor">
            <a:schemeClr val="dk1"/>
          </a:fontRef>
        </p:style>
        <p:txBody>
          <a:bodyPr lIns="0" tIns="0" rIns="0" bIns="36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dirty="0" smtClean="0"/>
              <a:t>居室及び通路に煙感知器</a:t>
            </a:r>
            <a:endParaRPr kumimoji="1" lang="ja-JP" altLang="en-US" sz="1200" dirty="0"/>
          </a:p>
        </p:txBody>
      </p:sp>
      <p:sp>
        <p:nvSpPr>
          <p:cNvPr id="206" name="角丸四角形 205"/>
          <p:cNvSpPr/>
          <p:nvPr/>
        </p:nvSpPr>
        <p:spPr>
          <a:xfrm>
            <a:off x="7780836" y="5940853"/>
            <a:ext cx="1228615" cy="219504"/>
          </a:xfrm>
          <a:prstGeom prst="roundRect">
            <a:avLst/>
          </a:prstGeom>
          <a:solidFill>
            <a:schemeClr val="tx2"/>
          </a:solidFill>
        </p:spPr>
        <p:style>
          <a:lnRef idx="2">
            <a:schemeClr val="accent6">
              <a:shade val="50000"/>
            </a:schemeClr>
          </a:lnRef>
          <a:fillRef idx="1">
            <a:schemeClr val="accent6"/>
          </a:fillRef>
          <a:effectRef idx="0">
            <a:schemeClr val="accent6"/>
          </a:effectRef>
          <a:fontRef idx="minor">
            <a:schemeClr val="lt1"/>
          </a:fontRef>
        </p:style>
        <p:txBody>
          <a:bodyPr lIns="36000" tIns="0" rIns="3600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400" b="1" dirty="0" smtClean="0"/>
              <a:t>第３項</a:t>
            </a:r>
            <a:endParaRPr kumimoji="1" lang="ja-JP" altLang="en-US" sz="1400" b="1" dirty="0"/>
          </a:p>
        </p:txBody>
      </p:sp>
      <p:sp>
        <p:nvSpPr>
          <p:cNvPr id="151" name="円/楕円 150"/>
          <p:cNvSpPr/>
          <p:nvPr/>
        </p:nvSpPr>
        <p:spPr>
          <a:xfrm>
            <a:off x="7160873" y="1233620"/>
            <a:ext cx="351655" cy="32460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t>ウ</a:t>
            </a:r>
            <a:endParaRPr kumimoji="1" lang="ja-JP" altLang="en-US" sz="1600" dirty="0"/>
          </a:p>
        </p:txBody>
      </p:sp>
      <p:sp>
        <p:nvSpPr>
          <p:cNvPr id="13" name="下矢印 12"/>
          <p:cNvSpPr/>
          <p:nvPr/>
        </p:nvSpPr>
        <p:spPr>
          <a:xfrm>
            <a:off x="8124151" y="2519823"/>
            <a:ext cx="596219" cy="173385"/>
          </a:xfrm>
          <a:prstGeom prst="down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角丸四角形 115"/>
          <p:cNvSpPr/>
          <p:nvPr/>
        </p:nvSpPr>
        <p:spPr>
          <a:xfrm>
            <a:off x="7291588" y="5260889"/>
            <a:ext cx="2281174" cy="606983"/>
          </a:xfrm>
          <a:prstGeom prst="roundRect">
            <a:avLst/>
          </a:prstGeom>
        </p:spPr>
        <p:style>
          <a:lnRef idx="3">
            <a:schemeClr val="lt1"/>
          </a:lnRef>
          <a:fillRef idx="1">
            <a:schemeClr val="accent4"/>
          </a:fillRef>
          <a:effectRef idx="1">
            <a:schemeClr val="accent4"/>
          </a:effectRef>
          <a:fontRef idx="minor">
            <a:schemeClr val="lt1"/>
          </a:fontRef>
        </p:style>
        <p:txBody>
          <a:bodyPr lIns="36000" tIns="36000" rIns="36000" bIns="36000" rtlCol="0" anchor="ctr"/>
          <a:lstStyle/>
          <a:p>
            <a:pPr algn="ctr"/>
            <a:r>
              <a:rPr lang="ja-JP" altLang="en-US" sz="1600" b="1">
                <a:solidFill>
                  <a:schemeClr val="lt1"/>
                </a:solidFill>
              </a:rPr>
              <a:t>内装</a:t>
            </a:r>
            <a:r>
              <a:rPr lang="ja-JP" altLang="en-US" sz="1600" b="1" smtClean="0">
                <a:solidFill>
                  <a:schemeClr val="lt1"/>
                </a:solidFill>
              </a:rPr>
              <a:t>制限</a:t>
            </a:r>
            <a:endParaRPr lang="en-US" altLang="ja-JP" sz="1600" b="1" dirty="0">
              <a:solidFill>
                <a:schemeClr val="lt1"/>
              </a:solidFill>
            </a:endParaRPr>
          </a:p>
        </p:txBody>
      </p:sp>
      <p:sp>
        <p:nvSpPr>
          <p:cNvPr id="94" name="角丸四角形 93"/>
          <p:cNvSpPr/>
          <p:nvPr/>
        </p:nvSpPr>
        <p:spPr>
          <a:xfrm>
            <a:off x="7247374" y="1663259"/>
            <a:ext cx="2382387" cy="376247"/>
          </a:xfrm>
          <a:prstGeom prst="roundRect">
            <a:avLst/>
          </a:prstGeom>
        </p:spPr>
        <p:style>
          <a:lnRef idx="1">
            <a:schemeClr val="accent3"/>
          </a:lnRef>
          <a:fillRef idx="2">
            <a:schemeClr val="accent3"/>
          </a:fillRef>
          <a:effectRef idx="1">
            <a:schemeClr val="accent3"/>
          </a:effectRef>
          <a:fontRef idx="minor">
            <a:schemeClr val="dk1"/>
          </a:fontRef>
        </p:style>
        <p:txBody>
          <a:bodyPr lIns="0" tIns="0" rIns="0" bIns="36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200" dirty="0"/>
              <a:t>共同</a:t>
            </a:r>
            <a:r>
              <a:rPr lang="ja-JP" altLang="en-US" sz="1200" dirty="0" smtClean="0"/>
              <a:t>住宅の一部を施設としたもの</a:t>
            </a:r>
            <a:endParaRPr lang="en-US" altLang="ja-JP" sz="1200" dirty="0" smtClean="0"/>
          </a:p>
          <a:p>
            <a:pPr algn="ctr"/>
            <a:r>
              <a:rPr kumimoji="1" lang="ja-JP" altLang="en-US" sz="1200" dirty="0" smtClean="0"/>
              <a:t>（他の用途は存しないもの）</a:t>
            </a:r>
            <a:endParaRPr kumimoji="1" lang="ja-JP" altLang="en-US" sz="1200" dirty="0"/>
          </a:p>
        </p:txBody>
      </p:sp>
      <p:sp>
        <p:nvSpPr>
          <p:cNvPr id="95" name="角丸四角形 94"/>
          <p:cNvSpPr/>
          <p:nvPr/>
        </p:nvSpPr>
        <p:spPr>
          <a:xfrm>
            <a:off x="7247374" y="2188658"/>
            <a:ext cx="2382387" cy="376247"/>
          </a:xfrm>
          <a:prstGeom prst="roundRect">
            <a:avLst/>
          </a:prstGeom>
        </p:spPr>
        <p:style>
          <a:lnRef idx="1">
            <a:schemeClr val="accent3"/>
          </a:lnRef>
          <a:fillRef idx="2">
            <a:schemeClr val="accent3"/>
          </a:fillRef>
          <a:effectRef idx="1">
            <a:schemeClr val="accent3"/>
          </a:effectRef>
          <a:fontRef idx="minor">
            <a:schemeClr val="dk1"/>
          </a:fontRef>
        </p:style>
        <p:txBody>
          <a:bodyPr lIns="0" tIns="0" rIns="0" bIns="36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200" dirty="0" smtClean="0"/>
              <a:t>施設部分の延べ面積の合計が</a:t>
            </a:r>
            <a:endParaRPr lang="en-US" altLang="ja-JP" sz="1200" dirty="0" smtClean="0"/>
          </a:p>
          <a:p>
            <a:pPr algn="ctr"/>
            <a:r>
              <a:rPr kumimoji="1" lang="ja-JP" altLang="en-US" sz="1200" dirty="0" smtClean="0"/>
              <a:t>２７５㎡未満</a:t>
            </a:r>
            <a:endParaRPr kumimoji="1" lang="en-US" altLang="ja-JP" sz="1200" dirty="0" smtClean="0"/>
          </a:p>
        </p:txBody>
      </p:sp>
      <p:cxnSp>
        <p:nvCxnSpPr>
          <p:cNvPr id="114" name="直線矢印コネクタ 113"/>
          <p:cNvCxnSpPr/>
          <p:nvPr/>
        </p:nvCxnSpPr>
        <p:spPr>
          <a:xfrm>
            <a:off x="8375410" y="2016997"/>
            <a:ext cx="7274" cy="196026"/>
          </a:xfrm>
          <a:prstGeom prst="straightConnector1">
            <a:avLst/>
          </a:prstGeom>
          <a:ln w="38100">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123" name="正方形/長方形 122"/>
          <p:cNvSpPr/>
          <p:nvPr/>
        </p:nvSpPr>
        <p:spPr>
          <a:xfrm>
            <a:off x="8440982" y="1951121"/>
            <a:ext cx="397028" cy="19408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lIns="36000" tIns="36000" rIns="36000" bIns="36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en-US" altLang="ja-JP" sz="1600" b="1" dirty="0"/>
              <a:t>Yes</a:t>
            </a:r>
            <a:endParaRPr kumimoji="1" lang="ja-JP" altLang="en-US" sz="1600" b="1" dirty="0"/>
          </a:p>
        </p:txBody>
      </p:sp>
      <p:cxnSp>
        <p:nvCxnSpPr>
          <p:cNvPr id="124" name="カギ線コネクタ 123"/>
          <p:cNvCxnSpPr>
            <a:stCxn id="90" idx="3"/>
            <a:endCxn id="94" idx="1"/>
          </p:cNvCxnSpPr>
          <p:nvPr/>
        </p:nvCxnSpPr>
        <p:spPr>
          <a:xfrm flipV="1">
            <a:off x="5667755" y="1851383"/>
            <a:ext cx="1579619" cy="496372"/>
          </a:xfrm>
          <a:prstGeom prst="bentConnector3">
            <a:avLst>
              <a:gd name="adj1" fmla="val 50000"/>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1" name="角丸四角形 130"/>
          <p:cNvSpPr/>
          <p:nvPr/>
        </p:nvSpPr>
        <p:spPr>
          <a:xfrm>
            <a:off x="7137243" y="2708920"/>
            <a:ext cx="2638080" cy="1244069"/>
          </a:xfrm>
          <a:prstGeom prst="roundRect">
            <a:avLst>
              <a:gd name="adj" fmla="val 7436"/>
            </a:avLst>
          </a:prstGeom>
        </p:spPr>
        <p:style>
          <a:lnRef idx="3">
            <a:schemeClr val="lt1"/>
          </a:lnRef>
          <a:fillRef idx="1">
            <a:schemeClr val="accent1"/>
          </a:fillRef>
          <a:effectRef idx="1">
            <a:schemeClr val="accent1"/>
          </a:effectRef>
          <a:fontRef idx="minor">
            <a:schemeClr val="lt1"/>
          </a:fontRef>
        </p:style>
        <p:txBody>
          <a:bodyPr lIns="36000" tIns="0" rIns="36000" bIns="3600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800" b="1"/>
              <a:t>防火区画</a:t>
            </a:r>
            <a:endParaRPr kumimoji="1" lang="en-US" altLang="ja-JP" sz="1800" b="1"/>
          </a:p>
        </p:txBody>
      </p:sp>
      <p:sp>
        <p:nvSpPr>
          <p:cNvPr id="158" name="角丸四角形 157"/>
          <p:cNvSpPr/>
          <p:nvPr/>
        </p:nvSpPr>
        <p:spPr>
          <a:xfrm>
            <a:off x="7393389" y="3027432"/>
            <a:ext cx="2125786" cy="434106"/>
          </a:xfrm>
          <a:prstGeom prst="roundRect">
            <a:avLst/>
          </a:prstGeom>
        </p:spPr>
        <p:style>
          <a:lnRef idx="1">
            <a:schemeClr val="accent3"/>
          </a:lnRef>
          <a:fillRef idx="2">
            <a:schemeClr val="accent3"/>
          </a:fillRef>
          <a:effectRef idx="1">
            <a:schemeClr val="accent3"/>
          </a:effectRef>
          <a:fontRef idx="minor">
            <a:schemeClr val="dk1"/>
          </a:fontRef>
        </p:style>
        <p:txBody>
          <a:bodyPr lIns="0" tIns="0" rIns="0" bIns="36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200" dirty="0" smtClean="0"/>
              <a:t>施設部分の各住戸を</a:t>
            </a:r>
            <a:endParaRPr lang="en-US" altLang="ja-JP" sz="1200" dirty="0" smtClean="0"/>
          </a:p>
          <a:p>
            <a:pPr algn="ctr"/>
            <a:r>
              <a:rPr lang="ja-JP" altLang="en-US" sz="1200" dirty="0" smtClean="0"/>
              <a:t>準耐火構造</a:t>
            </a:r>
            <a:r>
              <a:rPr kumimoji="1" lang="ja-JP" altLang="en-US" sz="1200" dirty="0" smtClean="0"/>
              <a:t>の壁・床で区画</a:t>
            </a:r>
            <a:endParaRPr kumimoji="1" lang="en-US" altLang="ja-JP" sz="1200" dirty="0" smtClean="0"/>
          </a:p>
        </p:txBody>
      </p:sp>
      <p:sp>
        <p:nvSpPr>
          <p:cNvPr id="115" name="角丸四角形 114"/>
          <p:cNvSpPr/>
          <p:nvPr/>
        </p:nvSpPr>
        <p:spPr>
          <a:xfrm>
            <a:off x="7405469" y="3485466"/>
            <a:ext cx="2114166" cy="411518"/>
          </a:xfrm>
          <a:prstGeom prst="roundRect">
            <a:avLst/>
          </a:prstGeom>
        </p:spPr>
        <p:style>
          <a:lnRef idx="1">
            <a:schemeClr val="accent3"/>
          </a:lnRef>
          <a:fillRef idx="2">
            <a:schemeClr val="accent3"/>
          </a:fillRef>
          <a:effectRef idx="1">
            <a:schemeClr val="accent3"/>
          </a:effectRef>
          <a:fontRef idx="minor">
            <a:schemeClr val="dk1"/>
          </a:fontRef>
        </p:style>
        <p:txBody>
          <a:bodyPr lIns="0" tIns="0" rIns="0" bIns="36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200" dirty="0" smtClean="0"/>
              <a:t>施設部分の各住戸が</a:t>
            </a:r>
            <a:endParaRPr lang="en-US" altLang="ja-JP" sz="1200" dirty="0" smtClean="0"/>
          </a:p>
          <a:p>
            <a:pPr algn="ctr"/>
            <a:r>
              <a:rPr lang="ja-JP" altLang="en-US" sz="1200" dirty="0" smtClean="0"/>
              <a:t>１００㎡未満</a:t>
            </a:r>
            <a:endParaRPr kumimoji="1" lang="en-US" altLang="ja-JP" sz="1200" dirty="0" smtClean="0"/>
          </a:p>
        </p:txBody>
      </p:sp>
      <p:cxnSp>
        <p:nvCxnSpPr>
          <p:cNvPr id="140" name="直線矢印コネクタ 139"/>
          <p:cNvCxnSpPr/>
          <p:nvPr/>
        </p:nvCxnSpPr>
        <p:spPr>
          <a:xfrm>
            <a:off x="8396929" y="5073883"/>
            <a:ext cx="7274" cy="196026"/>
          </a:xfrm>
          <a:prstGeom prst="straightConnector1">
            <a:avLst/>
          </a:prstGeom>
          <a:ln w="38100">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142" name="正方形/長方形 141"/>
          <p:cNvSpPr/>
          <p:nvPr/>
        </p:nvSpPr>
        <p:spPr>
          <a:xfrm>
            <a:off x="8462501" y="5008007"/>
            <a:ext cx="397028" cy="19408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lIns="36000" tIns="36000" rIns="36000" bIns="36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en-US" altLang="ja-JP" sz="1600" b="1" dirty="0"/>
              <a:t>Yes</a:t>
            </a:r>
            <a:endParaRPr kumimoji="1" lang="ja-JP" altLang="en-US" sz="1600" b="1" dirty="0"/>
          </a:p>
        </p:txBody>
      </p:sp>
      <p:sp>
        <p:nvSpPr>
          <p:cNvPr id="145" name="正方形/長方形 144"/>
          <p:cNvSpPr/>
          <p:nvPr/>
        </p:nvSpPr>
        <p:spPr>
          <a:xfrm>
            <a:off x="6262574" y="2276872"/>
            <a:ext cx="389981" cy="19083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lIns="36000" tIns="36000" rIns="36000" bIns="36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lang="en-US" altLang="ja-JP" sz="1600" b="1" dirty="0"/>
              <a:t>No</a:t>
            </a:r>
            <a:endParaRPr kumimoji="1" lang="ja-JP" altLang="en-US" sz="1600" b="1" dirty="0"/>
          </a:p>
        </p:txBody>
      </p:sp>
      <p:cxnSp>
        <p:nvCxnSpPr>
          <p:cNvPr id="134" name="直線矢印コネクタ 133"/>
          <p:cNvCxnSpPr/>
          <p:nvPr/>
        </p:nvCxnSpPr>
        <p:spPr>
          <a:xfrm>
            <a:off x="2378714" y="3115331"/>
            <a:ext cx="0" cy="218876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6" name="四角形吹き出し 145"/>
          <p:cNvSpPr/>
          <p:nvPr/>
        </p:nvSpPr>
        <p:spPr>
          <a:xfrm>
            <a:off x="1910663" y="3691225"/>
            <a:ext cx="1326148" cy="1413826"/>
          </a:xfrm>
          <a:prstGeom prst="wedgeRectCallout">
            <a:avLst>
              <a:gd name="adj1" fmla="val 1939"/>
              <a:gd name="adj2" fmla="val 67936"/>
            </a:avLst>
          </a:prstGeom>
        </p:spPr>
        <p:style>
          <a:lnRef idx="1">
            <a:schemeClr val="accent3"/>
          </a:lnRef>
          <a:fillRef idx="2">
            <a:schemeClr val="accent3"/>
          </a:fillRef>
          <a:effectRef idx="1">
            <a:schemeClr val="accent3"/>
          </a:effectRef>
          <a:fontRef idx="minor">
            <a:schemeClr val="dk1"/>
          </a:fontRef>
        </p:style>
        <p:txBody>
          <a:bodyPr lIns="0" tIns="0" rIns="0" bIns="36000"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92075"/>
            <a:r>
              <a:rPr kumimoji="1" lang="ja-JP" altLang="en-US" sz="1050" dirty="0" smtClean="0"/>
              <a:t>延べ面積２７５㎡未満の施設で、</a:t>
            </a:r>
            <a:endParaRPr kumimoji="1" lang="en-US" altLang="ja-JP" sz="1050" dirty="0" smtClean="0"/>
          </a:p>
          <a:p>
            <a:pPr marL="92075"/>
            <a:r>
              <a:rPr lang="ja-JP" altLang="en-US" sz="1050" dirty="0"/>
              <a:t>入居</a:t>
            </a:r>
            <a:r>
              <a:rPr lang="ja-JP" altLang="en-US" sz="1050" dirty="0" smtClean="0"/>
              <a:t>者が利用する居室が避難階のみの施設については、内装制限に代えて、第２項第２号の例によることができる。</a:t>
            </a:r>
            <a:endParaRPr kumimoji="1" lang="ja-JP" altLang="en-US" sz="1050" dirty="0"/>
          </a:p>
        </p:txBody>
      </p:sp>
      <p:cxnSp>
        <p:nvCxnSpPr>
          <p:cNvPr id="113" name="直線矢印コネクタ 112"/>
          <p:cNvCxnSpPr>
            <a:stCxn id="99" idx="2"/>
            <a:endCxn id="141" idx="0"/>
          </p:cNvCxnSpPr>
          <p:nvPr/>
        </p:nvCxnSpPr>
        <p:spPr>
          <a:xfrm>
            <a:off x="4467202" y="4768803"/>
            <a:ext cx="7707" cy="49208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23286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1796"/>
            <a:ext cx="9906000" cy="369332"/>
          </a:xfrm>
          <a:prstGeom prst="rect">
            <a:avLst/>
          </a:prstGeom>
          <a:solidFill>
            <a:schemeClr val="accent5">
              <a:lumMod val="20000"/>
              <a:lumOff val="80000"/>
            </a:schemeClr>
          </a:solidFill>
        </p:spPr>
        <p:txBody>
          <a:bodyPr wrap="square" rtlCol="0">
            <a:spAutoFit/>
          </a:bodyPr>
          <a:lstStyle/>
          <a:p>
            <a:r>
              <a:rPr lang="ja-JP" altLang="en-US" dirty="0" smtClean="0"/>
              <a:t>　　　　現行の消防法施行規則第１２条の２「第１項第１号」（１０００㎡未満）の構造</a:t>
            </a:r>
            <a:endParaRPr lang="en-US" altLang="ja-JP" dirty="0" smtClean="0"/>
          </a:p>
        </p:txBody>
      </p:sp>
      <p:sp>
        <p:nvSpPr>
          <p:cNvPr id="4" name="テキスト ボックス 3"/>
          <p:cNvSpPr txBox="1"/>
          <p:nvPr/>
        </p:nvSpPr>
        <p:spPr>
          <a:xfrm>
            <a:off x="468052" y="818124"/>
            <a:ext cx="9009451" cy="4555093"/>
          </a:xfrm>
          <a:prstGeom prst="rect">
            <a:avLst/>
          </a:prstGeom>
          <a:noFill/>
          <a:ln cmpd="dbl">
            <a:solidFill>
              <a:schemeClr val="tx1"/>
            </a:solidFill>
          </a:ln>
        </p:spPr>
        <p:txBody>
          <a:bodyPr wrap="square" rtlCol="0">
            <a:spAutoFit/>
          </a:bodyPr>
          <a:lstStyle/>
          <a:p>
            <a:r>
              <a:rPr lang="ja-JP" altLang="en-US" dirty="0" smtClean="0"/>
              <a:t>構造要件</a:t>
            </a:r>
            <a:r>
              <a:rPr lang="ja-JP" altLang="en-US" sz="1400" dirty="0" smtClean="0"/>
              <a:t>（消防法施行規則第１２条の２（施設面積</a:t>
            </a:r>
            <a:r>
              <a:rPr lang="ja-JP" altLang="en-US" sz="1400" b="1" dirty="0" smtClean="0"/>
              <a:t>１０００㎡未満の場合</a:t>
            </a:r>
            <a:r>
              <a:rPr lang="ja-JP" altLang="en-US" sz="1400" dirty="0" smtClean="0"/>
              <a:t>））</a:t>
            </a:r>
            <a:endParaRPr lang="en-US" altLang="ja-JP" dirty="0" smtClean="0"/>
          </a:p>
          <a:p>
            <a:r>
              <a:rPr lang="ja-JP" altLang="en-US" dirty="0" smtClean="0"/>
              <a:t>○準耐火構造の</a:t>
            </a:r>
            <a:r>
              <a:rPr lang="ja-JP" altLang="en-US" b="1" u="sng" dirty="0" smtClean="0"/>
              <a:t>防火区画</a:t>
            </a:r>
            <a:r>
              <a:rPr lang="ja-JP" altLang="en-US" dirty="0" smtClean="0"/>
              <a:t>を形成すること（図　　　　　　線）</a:t>
            </a:r>
            <a:endParaRPr lang="en-US" altLang="ja-JP" dirty="0" smtClean="0"/>
          </a:p>
          <a:p>
            <a:r>
              <a:rPr lang="ja-JP" altLang="en-US" dirty="0" smtClean="0"/>
              <a:t>○防火区画は</a:t>
            </a:r>
            <a:r>
              <a:rPr lang="ja-JP" altLang="en-US" b="1" u="sng" dirty="0" smtClean="0"/>
              <a:t>１００㎡以下で４以上の居室を含まない</a:t>
            </a:r>
            <a:r>
              <a:rPr lang="ja-JP" altLang="en-US" dirty="0" smtClean="0"/>
              <a:t>こと</a:t>
            </a:r>
            <a:endParaRPr lang="en-US" altLang="ja-JP" dirty="0" smtClean="0"/>
          </a:p>
          <a:p>
            <a:r>
              <a:rPr lang="ja-JP" altLang="en-US" dirty="0" smtClean="0"/>
              <a:t>○内装（避難経路は　</a:t>
            </a:r>
            <a:r>
              <a:rPr lang="ja-JP" altLang="en-US" b="1" u="sng" dirty="0" smtClean="0"/>
              <a:t>準不燃材料</a:t>
            </a:r>
            <a:r>
              <a:rPr lang="ja-JP" altLang="en-US" dirty="0" smtClean="0"/>
              <a:t>、その他の部分（居室を含）は　</a:t>
            </a:r>
            <a:r>
              <a:rPr lang="ja-JP" altLang="en-US" b="1" u="sng" dirty="0" smtClean="0"/>
              <a:t>難燃材料　</a:t>
            </a:r>
            <a:r>
              <a:rPr lang="ja-JP" altLang="en-US" dirty="0" smtClean="0"/>
              <a:t>）</a:t>
            </a:r>
            <a:endParaRPr lang="en-US" altLang="ja-JP" dirty="0" smtClean="0"/>
          </a:p>
          <a:p>
            <a:r>
              <a:rPr lang="ja-JP" altLang="en-US" dirty="0" smtClean="0"/>
              <a:t>○扉は防火設備で自動的に閉鎖すること</a:t>
            </a:r>
            <a:endParaRPr lang="en-US" altLang="ja-JP" dirty="0" smtClean="0"/>
          </a:p>
          <a:p>
            <a:endParaRPr lang="en-US" altLang="ja-JP" sz="2000" dirty="0"/>
          </a:p>
          <a:p>
            <a:endParaRPr lang="en-US" altLang="ja-JP" dirty="0" smtClean="0"/>
          </a:p>
          <a:p>
            <a:endParaRPr lang="en-US" altLang="ja-JP" dirty="0" smtClean="0"/>
          </a:p>
          <a:p>
            <a:endParaRPr lang="en-US" altLang="ja-JP" dirty="0"/>
          </a:p>
          <a:p>
            <a:endParaRPr lang="en-US" altLang="ja-JP" dirty="0" smtClean="0"/>
          </a:p>
          <a:p>
            <a:endParaRPr lang="en-US" altLang="ja-JP" dirty="0"/>
          </a:p>
          <a:p>
            <a:endParaRPr lang="en-US" altLang="ja-JP" dirty="0" smtClean="0"/>
          </a:p>
          <a:p>
            <a:endParaRPr lang="en-US" altLang="ja-JP" dirty="0"/>
          </a:p>
          <a:p>
            <a:endParaRPr lang="en-US" altLang="ja-JP" dirty="0"/>
          </a:p>
          <a:p>
            <a:endParaRPr lang="en-US" altLang="ja-JP" dirty="0" smtClean="0"/>
          </a:p>
          <a:p>
            <a:endParaRPr lang="en-US" altLang="ja-JP" dirty="0" smtClean="0"/>
          </a:p>
        </p:txBody>
      </p:sp>
      <p:cxnSp>
        <p:nvCxnSpPr>
          <p:cNvPr id="6" name="直線コネクタ 5"/>
          <p:cNvCxnSpPr/>
          <p:nvPr/>
        </p:nvCxnSpPr>
        <p:spPr>
          <a:xfrm>
            <a:off x="5023758" y="1265411"/>
            <a:ext cx="693773" cy="0"/>
          </a:xfrm>
          <a:prstGeom prst="line">
            <a:avLst/>
          </a:prstGeom>
          <a:ln w="88900">
            <a:prstDash val="sysDot"/>
          </a:ln>
        </p:spPr>
        <p:style>
          <a:lnRef idx="1">
            <a:schemeClr val="accent1"/>
          </a:lnRef>
          <a:fillRef idx="0">
            <a:schemeClr val="accent1"/>
          </a:fillRef>
          <a:effectRef idx="0">
            <a:schemeClr val="accent1"/>
          </a:effectRef>
          <a:fontRef idx="minor">
            <a:schemeClr val="tx1"/>
          </a:fontRef>
        </p:style>
      </p:cxnSp>
      <p:sp>
        <p:nvSpPr>
          <p:cNvPr id="26" name="角丸四角形 25"/>
          <p:cNvSpPr/>
          <p:nvPr/>
        </p:nvSpPr>
        <p:spPr>
          <a:xfrm>
            <a:off x="2634138" y="1701651"/>
            <a:ext cx="1247969" cy="236571"/>
          </a:xfrm>
          <a:prstGeom prst="roundRect">
            <a:avLst/>
          </a:prstGeom>
          <a:noFill/>
          <a:ln w="50800" cmpd="tri">
            <a:solidFill>
              <a:schemeClr val="accent1">
                <a:shade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8" name="グループ化 57"/>
          <p:cNvGrpSpPr/>
          <p:nvPr/>
        </p:nvGrpSpPr>
        <p:grpSpPr>
          <a:xfrm>
            <a:off x="6725583" y="1705427"/>
            <a:ext cx="1063461" cy="286251"/>
            <a:chOff x="6012160" y="1340768"/>
            <a:chExt cx="981656" cy="286251"/>
          </a:xfrm>
        </p:grpSpPr>
        <p:sp>
          <p:nvSpPr>
            <p:cNvPr id="25" name="角丸四角形 24"/>
            <p:cNvSpPr/>
            <p:nvPr/>
          </p:nvSpPr>
          <p:spPr>
            <a:xfrm>
              <a:off x="6012160" y="1340768"/>
              <a:ext cx="981656" cy="286251"/>
            </a:xfrm>
            <a:prstGeom prst="roundRect">
              <a:avLst/>
            </a:prstGeom>
            <a:noFill/>
            <a:ln w="3175" cmpd="sng">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角丸四角形 42"/>
            <p:cNvSpPr/>
            <p:nvPr/>
          </p:nvSpPr>
          <p:spPr>
            <a:xfrm>
              <a:off x="6056781" y="1368971"/>
              <a:ext cx="892415" cy="236571"/>
            </a:xfrm>
            <a:prstGeom prst="roundRect">
              <a:avLst/>
            </a:prstGeom>
            <a:noFill/>
            <a:ln w="3175" cmpd="sng">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97" name="直線コネクタ 96"/>
          <p:cNvCxnSpPr/>
          <p:nvPr/>
        </p:nvCxnSpPr>
        <p:spPr>
          <a:xfrm>
            <a:off x="1592721" y="2835830"/>
            <a:ext cx="7026686" cy="0"/>
          </a:xfrm>
          <a:prstGeom prst="line">
            <a:avLst/>
          </a:prstGeom>
          <a:ln w="88900">
            <a:prstDash val="sysDot"/>
          </a:ln>
        </p:spPr>
        <p:style>
          <a:lnRef idx="1">
            <a:schemeClr val="accent1"/>
          </a:lnRef>
          <a:fillRef idx="0">
            <a:schemeClr val="accent1"/>
          </a:fillRef>
          <a:effectRef idx="0">
            <a:schemeClr val="accent1"/>
          </a:effectRef>
          <a:fontRef idx="minor">
            <a:schemeClr val="tx1"/>
          </a:fontRef>
        </p:style>
      </p:cxnSp>
      <p:sp>
        <p:nvSpPr>
          <p:cNvPr id="98" name="角丸四角形 97"/>
          <p:cNvSpPr/>
          <p:nvPr/>
        </p:nvSpPr>
        <p:spPr>
          <a:xfrm>
            <a:off x="1647047" y="2519298"/>
            <a:ext cx="6915039" cy="260228"/>
          </a:xfrm>
          <a:prstGeom prst="roundRect">
            <a:avLst/>
          </a:prstGeom>
          <a:noFill/>
          <a:ln w="50800" cmpd="tri">
            <a:solidFill>
              <a:schemeClr val="accent1">
                <a:shade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正方形/長方形 98"/>
          <p:cNvSpPr/>
          <p:nvPr/>
        </p:nvSpPr>
        <p:spPr>
          <a:xfrm>
            <a:off x="1609725" y="2481596"/>
            <a:ext cx="7009682" cy="1065219"/>
          </a:xfrm>
          <a:prstGeom prst="rect">
            <a:avLst/>
          </a:prstGeom>
          <a:noFill/>
          <a:ln w="25400">
            <a:solidFill>
              <a:schemeClr val="tx1"/>
            </a:solidFill>
          </a:ln>
          <a:scene3d>
            <a:camera prst="orthographicFron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cxnSp>
        <p:nvCxnSpPr>
          <p:cNvPr id="100" name="直線コネクタ 99"/>
          <p:cNvCxnSpPr/>
          <p:nvPr/>
        </p:nvCxnSpPr>
        <p:spPr>
          <a:xfrm>
            <a:off x="1592721" y="2832782"/>
            <a:ext cx="7026686" cy="0"/>
          </a:xfrm>
          <a:prstGeom prst="line">
            <a:avLst/>
          </a:prstGeom>
          <a:ln w="25400">
            <a:solidFill>
              <a:schemeClr val="tx1"/>
            </a:solidFill>
          </a:ln>
          <a:scene3d>
            <a:camera prst="orthographicFront"/>
            <a:lightRig rig="threePt" dir="t"/>
          </a:scene3d>
        </p:spPr>
        <p:style>
          <a:lnRef idx="1">
            <a:schemeClr val="accent1"/>
          </a:lnRef>
          <a:fillRef idx="0">
            <a:schemeClr val="accent1"/>
          </a:fillRef>
          <a:effectRef idx="0">
            <a:schemeClr val="accent1"/>
          </a:effectRef>
          <a:fontRef idx="minor">
            <a:schemeClr val="tx1"/>
          </a:fontRef>
        </p:style>
      </p:cxnSp>
      <p:cxnSp>
        <p:nvCxnSpPr>
          <p:cNvPr id="101" name="直線コネクタ 100"/>
          <p:cNvCxnSpPr/>
          <p:nvPr/>
        </p:nvCxnSpPr>
        <p:spPr>
          <a:xfrm>
            <a:off x="2781787" y="2832782"/>
            <a:ext cx="0" cy="714033"/>
          </a:xfrm>
          <a:prstGeom prst="line">
            <a:avLst/>
          </a:prstGeom>
          <a:ln w="25400">
            <a:solidFill>
              <a:schemeClr val="tx1"/>
            </a:solidFill>
          </a:ln>
          <a:scene3d>
            <a:camera prst="orthographicFront"/>
            <a:lightRig rig="threePt" dir="t"/>
          </a:scene3d>
        </p:spPr>
        <p:style>
          <a:lnRef idx="1">
            <a:schemeClr val="accent1"/>
          </a:lnRef>
          <a:fillRef idx="0">
            <a:schemeClr val="accent1"/>
          </a:fillRef>
          <a:effectRef idx="0">
            <a:schemeClr val="accent1"/>
          </a:effectRef>
          <a:fontRef idx="minor">
            <a:schemeClr val="tx1"/>
          </a:fontRef>
        </p:style>
      </p:cxnSp>
      <p:cxnSp>
        <p:nvCxnSpPr>
          <p:cNvPr id="102" name="直線コネクタ 101"/>
          <p:cNvCxnSpPr/>
          <p:nvPr/>
        </p:nvCxnSpPr>
        <p:spPr>
          <a:xfrm>
            <a:off x="3959735" y="2832782"/>
            <a:ext cx="0" cy="714032"/>
          </a:xfrm>
          <a:prstGeom prst="line">
            <a:avLst/>
          </a:prstGeom>
          <a:ln w="25400">
            <a:solidFill>
              <a:schemeClr val="tx1"/>
            </a:solidFill>
          </a:ln>
          <a:scene3d>
            <a:camera prst="orthographicFront"/>
            <a:lightRig rig="threePt" dir="t"/>
          </a:scene3d>
        </p:spPr>
        <p:style>
          <a:lnRef idx="1">
            <a:schemeClr val="accent1"/>
          </a:lnRef>
          <a:fillRef idx="0">
            <a:schemeClr val="accent1"/>
          </a:fillRef>
          <a:effectRef idx="0">
            <a:schemeClr val="accent1"/>
          </a:effectRef>
          <a:fontRef idx="minor">
            <a:schemeClr val="tx1"/>
          </a:fontRef>
        </p:style>
      </p:cxnSp>
      <p:sp>
        <p:nvSpPr>
          <p:cNvPr id="103" name="パイ 102"/>
          <p:cNvSpPr/>
          <p:nvPr/>
        </p:nvSpPr>
        <p:spPr>
          <a:xfrm rot="16200000">
            <a:off x="1992702" y="2577560"/>
            <a:ext cx="282429" cy="510444"/>
          </a:xfrm>
          <a:prstGeom prst="pie">
            <a:avLst>
              <a:gd name="adj1" fmla="val 0"/>
              <a:gd name="adj2" fmla="val 5429820"/>
            </a:avLst>
          </a:prstGeom>
          <a:noFill/>
          <a:ln w="6350">
            <a:solidFill>
              <a:schemeClr val="tx1"/>
            </a:solidFill>
          </a:ln>
          <a:scene3d>
            <a:camera prst="orthographicFron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solidFill>
                <a:schemeClr val="tx1"/>
              </a:solidFill>
            </a:endParaRPr>
          </a:p>
        </p:txBody>
      </p:sp>
      <p:sp>
        <p:nvSpPr>
          <p:cNvPr id="104" name="パイ 103"/>
          <p:cNvSpPr/>
          <p:nvPr/>
        </p:nvSpPr>
        <p:spPr>
          <a:xfrm rot="16200000">
            <a:off x="3131385" y="2577560"/>
            <a:ext cx="282429" cy="510444"/>
          </a:xfrm>
          <a:prstGeom prst="pie">
            <a:avLst>
              <a:gd name="adj1" fmla="val 0"/>
              <a:gd name="adj2" fmla="val 5429820"/>
            </a:avLst>
          </a:prstGeom>
          <a:noFill/>
          <a:ln w="6350">
            <a:solidFill>
              <a:schemeClr val="tx1"/>
            </a:solidFill>
          </a:ln>
          <a:scene3d>
            <a:camera prst="orthographicFron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solidFill>
                <a:schemeClr val="tx1"/>
              </a:solidFill>
            </a:endParaRPr>
          </a:p>
        </p:txBody>
      </p:sp>
      <p:sp>
        <p:nvSpPr>
          <p:cNvPr id="105" name="パイ 104"/>
          <p:cNvSpPr/>
          <p:nvPr/>
        </p:nvSpPr>
        <p:spPr>
          <a:xfrm rot="16200000">
            <a:off x="4270068" y="2577560"/>
            <a:ext cx="282429" cy="510444"/>
          </a:xfrm>
          <a:prstGeom prst="pie">
            <a:avLst>
              <a:gd name="adj1" fmla="val 0"/>
              <a:gd name="adj2" fmla="val 5429820"/>
            </a:avLst>
          </a:prstGeom>
          <a:noFill/>
          <a:ln w="6350">
            <a:solidFill>
              <a:schemeClr val="tx1"/>
            </a:solidFill>
          </a:ln>
          <a:scene3d>
            <a:camera prst="orthographicFron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solidFill>
                <a:schemeClr val="tx1"/>
              </a:solidFill>
            </a:endParaRPr>
          </a:p>
        </p:txBody>
      </p:sp>
      <p:sp>
        <p:nvSpPr>
          <p:cNvPr id="106" name="テキスト ボックス 105"/>
          <p:cNvSpPr txBox="1"/>
          <p:nvPr/>
        </p:nvSpPr>
        <p:spPr>
          <a:xfrm>
            <a:off x="1837721" y="3079642"/>
            <a:ext cx="796417" cy="307777"/>
          </a:xfrm>
          <a:prstGeom prst="rect">
            <a:avLst/>
          </a:prstGeom>
          <a:noFill/>
          <a:scene3d>
            <a:camera prst="orthographicFront"/>
            <a:lightRig rig="threePt" dir="t"/>
          </a:scene3d>
        </p:spPr>
        <p:txBody>
          <a:bodyPr wrap="square" rtlCol="0">
            <a:spAutoFit/>
          </a:bodyPr>
          <a:lstStyle/>
          <a:p>
            <a:r>
              <a:rPr lang="ja-JP" altLang="en-US" sz="1400" dirty="0"/>
              <a:t>居室</a:t>
            </a:r>
            <a:endParaRPr kumimoji="1" lang="ja-JP" altLang="en-US" sz="1400" dirty="0"/>
          </a:p>
        </p:txBody>
      </p:sp>
      <p:cxnSp>
        <p:nvCxnSpPr>
          <p:cNvPr id="107" name="直線コネクタ 106"/>
          <p:cNvCxnSpPr/>
          <p:nvPr/>
        </p:nvCxnSpPr>
        <p:spPr>
          <a:xfrm>
            <a:off x="5090233" y="2816103"/>
            <a:ext cx="0" cy="738324"/>
          </a:xfrm>
          <a:prstGeom prst="line">
            <a:avLst/>
          </a:prstGeom>
          <a:ln w="88900">
            <a:prstDash val="sysDot"/>
          </a:ln>
        </p:spPr>
        <p:style>
          <a:lnRef idx="1">
            <a:schemeClr val="accent1"/>
          </a:lnRef>
          <a:fillRef idx="0">
            <a:schemeClr val="accent1"/>
          </a:fillRef>
          <a:effectRef idx="0">
            <a:schemeClr val="accent1"/>
          </a:effectRef>
          <a:fontRef idx="minor">
            <a:schemeClr val="tx1"/>
          </a:fontRef>
        </p:style>
      </p:cxnSp>
      <p:cxnSp>
        <p:nvCxnSpPr>
          <p:cNvPr id="108" name="直線コネクタ 107"/>
          <p:cNvCxnSpPr/>
          <p:nvPr/>
        </p:nvCxnSpPr>
        <p:spPr>
          <a:xfrm>
            <a:off x="6279147" y="2835830"/>
            <a:ext cx="0" cy="714033"/>
          </a:xfrm>
          <a:prstGeom prst="line">
            <a:avLst/>
          </a:prstGeom>
          <a:ln w="25400">
            <a:solidFill>
              <a:schemeClr val="tx1"/>
            </a:solidFill>
          </a:ln>
          <a:scene3d>
            <a:camera prst="orthographicFront"/>
            <a:lightRig rig="threePt" dir="t"/>
          </a:scene3d>
        </p:spPr>
        <p:style>
          <a:lnRef idx="1">
            <a:schemeClr val="accent1"/>
          </a:lnRef>
          <a:fillRef idx="0">
            <a:schemeClr val="accent1"/>
          </a:fillRef>
          <a:effectRef idx="0">
            <a:schemeClr val="accent1"/>
          </a:effectRef>
          <a:fontRef idx="minor">
            <a:schemeClr val="tx1"/>
          </a:fontRef>
        </p:style>
      </p:cxnSp>
      <p:cxnSp>
        <p:nvCxnSpPr>
          <p:cNvPr id="109" name="直線コネクタ 108"/>
          <p:cNvCxnSpPr/>
          <p:nvPr/>
        </p:nvCxnSpPr>
        <p:spPr>
          <a:xfrm>
            <a:off x="5090233" y="2835830"/>
            <a:ext cx="0" cy="714033"/>
          </a:xfrm>
          <a:prstGeom prst="line">
            <a:avLst/>
          </a:prstGeom>
          <a:ln w="25400">
            <a:solidFill>
              <a:schemeClr val="tx1"/>
            </a:solidFill>
          </a:ln>
          <a:scene3d>
            <a:camera prst="orthographicFront"/>
            <a:lightRig rig="threePt" dir="t"/>
          </a:scene3d>
        </p:spPr>
        <p:style>
          <a:lnRef idx="1">
            <a:schemeClr val="accent1"/>
          </a:lnRef>
          <a:fillRef idx="0">
            <a:schemeClr val="accent1"/>
          </a:fillRef>
          <a:effectRef idx="0">
            <a:schemeClr val="accent1"/>
          </a:effectRef>
          <a:fontRef idx="minor">
            <a:schemeClr val="tx1"/>
          </a:fontRef>
        </p:style>
      </p:cxnSp>
      <p:sp>
        <p:nvSpPr>
          <p:cNvPr id="110" name="テキスト ボックス 109"/>
          <p:cNvSpPr txBox="1"/>
          <p:nvPr/>
        </p:nvSpPr>
        <p:spPr>
          <a:xfrm>
            <a:off x="3017377" y="3092035"/>
            <a:ext cx="796417" cy="307777"/>
          </a:xfrm>
          <a:prstGeom prst="rect">
            <a:avLst/>
          </a:prstGeom>
          <a:noFill/>
          <a:scene3d>
            <a:camera prst="orthographicFront"/>
            <a:lightRig rig="threePt" dir="t"/>
          </a:scene3d>
        </p:spPr>
        <p:txBody>
          <a:bodyPr wrap="square" rtlCol="0">
            <a:spAutoFit/>
          </a:bodyPr>
          <a:lstStyle/>
          <a:p>
            <a:r>
              <a:rPr lang="ja-JP" altLang="en-US" sz="1400" dirty="0"/>
              <a:t>居室</a:t>
            </a:r>
            <a:endParaRPr kumimoji="1" lang="ja-JP" altLang="en-US" sz="1400" dirty="0"/>
          </a:p>
        </p:txBody>
      </p:sp>
      <p:sp>
        <p:nvSpPr>
          <p:cNvPr id="111" name="テキスト ボックス 110"/>
          <p:cNvSpPr txBox="1"/>
          <p:nvPr/>
        </p:nvSpPr>
        <p:spPr>
          <a:xfrm>
            <a:off x="4165187" y="3079642"/>
            <a:ext cx="796417" cy="307777"/>
          </a:xfrm>
          <a:prstGeom prst="rect">
            <a:avLst/>
          </a:prstGeom>
          <a:noFill/>
          <a:scene3d>
            <a:camera prst="orthographicFront"/>
            <a:lightRig rig="threePt" dir="t"/>
          </a:scene3d>
        </p:spPr>
        <p:txBody>
          <a:bodyPr wrap="square" rtlCol="0">
            <a:spAutoFit/>
          </a:bodyPr>
          <a:lstStyle/>
          <a:p>
            <a:r>
              <a:rPr lang="ja-JP" altLang="en-US" sz="1400" dirty="0"/>
              <a:t>居室</a:t>
            </a:r>
            <a:endParaRPr kumimoji="1" lang="ja-JP" altLang="en-US" sz="1400" dirty="0"/>
          </a:p>
        </p:txBody>
      </p:sp>
      <p:sp>
        <p:nvSpPr>
          <p:cNvPr id="112" name="テキスト ボックス 111"/>
          <p:cNvSpPr txBox="1"/>
          <p:nvPr/>
        </p:nvSpPr>
        <p:spPr>
          <a:xfrm>
            <a:off x="5343043" y="3093804"/>
            <a:ext cx="796417" cy="307777"/>
          </a:xfrm>
          <a:prstGeom prst="rect">
            <a:avLst/>
          </a:prstGeom>
          <a:noFill/>
          <a:scene3d>
            <a:camera prst="orthographicFront"/>
            <a:lightRig rig="threePt" dir="t"/>
          </a:scene3d>
        </p:spPr>
        <p:txBody>
          <a:bodyPr wrap="square" rtlCol="0">
            <a:spAutoFit/>
          </a:bodyPr>
          <a:lstStyle/>
          <a:p>
            <a:r>
              <a:rPr lang="ja-JP" altLang="en-US" sz="1400" dirty="0"/>
              <a:t>居室</a:t>
            </a:r>
            <a:endParaRPr kumimoji="1" lang="ja-JP" altLang="en-US" sz="1400" dirty="0"/>
          </a:p>
        </p:txBody>
      </p:sp>
      <p:sp>
        <p:nvSpPr>
          <p:cNvPr id="113" name="テキスト ボックス 112"/>
          <p:cNvSpPr txBox="1"/>
          <p:nvPr/>
        </p:nvSpPr>
        <p:spPr>
          <a:xfrm>
            <a:off x="6166851" y="2913846"/>
            <a:ext cx="2573574" cy="523220"/>
          </a:xfrm>
          <a:prstGeom prst="rect">
            <a:avLst/>
          </a:prstGeom>
          <a:noFill/>
          <a:scene3d>
            <a:camera prst="orthographicFront"/>
            <a:lightRig rig="threePt" dir="t"/>
          </a:scene3d>
        </p:spPr>
        <p:txBody>
          <a:bodyPr wrap="square" rtlCol="0">
            <a:spAutoFit/>
          </a:bodyPr>
          <a:lstStyle/>
          <a:p>
            <a:pPr algn="ctr"/>
            <a:r>
              <a:rPr lang="ja-JP" altLang="en-US" sz="1400" dirty="0" smtClean="0"/>
              <a:t>共用室</a:t>
            </a:r>
            <a:endParaRPr lang="en-US" altLang="ja-JP" sz="1400" dirty="0" smtClean="0"/>
          </a:p>
          <a:p>
            <a:pPr algn="ctr"/>
            <a:r>
              <a:rPr lang="ja-JP" altLang="en-US" sz="1400" dirty="0" smtClean="0"/>
              <a:t>（</a:t>
            </a:r>
            <a:r>
              <a:rPr lang="ja-JP" altLang="en-US" sz="1400" u="wavyDbl" dirty="0" smtClean="0"/>
              <a:t>要件でいう居室にあたる</a:t>
            </a:r>
            <a:r>
              <a:rPr lang="ja-JP" altLang="en-US" sz="1400" dirty="0" smtClean="0"/>
              <a:t>）</a:t>
            </a:r>
            <a:endParaRPr kumimoji="1" lang="ja-JP" altLang="en-US" sz="1400" dirty="0"/>
          </a:p>
        </p:txBody>
      </p:sp>
      <p:sp>
        <p:nvSpPr>
          <p:cNvPr id="114" name="パイ 113"/>
          <p:cNvSpPr/>
          <p:nvPr/>
        </p:nvSpPr>
        <p:spPr>
          <a:xfrm rot="16200000">
            <a:off x="7862289" y="2580608"/>
            <a:ext cx="282429" cy="510444"/>
          </a:xfrm>
          <a:prstGeom prst="pie">
            <a:avLst>
              <a:gd name="adj1" fmla="val 0"/>
              <a:gd name="adj2" fmla="val 5429820"/>
            </a:avLst>
          </a:prstGeom>
          <a:noFill/>
          <a:ln w="6350">
            <a:solidFill>
              <a:schemeClr val="tx1"/>
            </a:solidFill>
          </a:ln>
          <a:scene3d>
            <a:camera prst="orthographicFron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solidFill>
                <a:schemeClr val="tx1"/>
              </a:solidFill>
            </a:endParaRPr>
          </a:p>
        </p:txBody>
      </p:sp>
      <p:sp>
        <p:nvSpPr>
          <p:cNvPr id="115" name="パイ 114"/>
          <p:cNvSpPr/>
          <p:nvPr/>
        </p:nvSpPr>
        <p:spPr>
          <a:xfrm rot="16200000">
            <a:off x="6673875" y="2580608"/>
            <a:ext cx="282429" cy="510444"/>
          </a:xfrm>
          <a:prstGeom prst="pie">
            <a:avLst>
              <a:gd name="adj1" fmla="val 0"/>
              <a:gd name="adj2" fmla="val 5429820"/>
            </a:avLst>
          </a:prstGeom>
          <a:noFill/>
          <a:ln w="6350">
            <a:solidFill>
              <a:schemeClr val="tx1"/>
            </a:solidFill>
          </a:ln>
          <a:scene3d>
            <a:camera prst="orthographicFron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solidFill>
                <a:schemeClr val="tx1"/>
              </a:solidFill>
            </a:endParaRPr>
          </a:p>
        </p:txBody>
      </p:sp>
      <p:sp>
        <p:nvSpPr>
          <p:cNvPr id="116" name="パイ 115"/>
          <p:cNvSpPr/>
          <p:nvPr/>
        </p:nvSpPr>
        <p:spPr>
          <a:xfrm rot="16200000">
            <a:off x="5457051" y="2577560"/>
            <a:ext cx="282429" cy="510444"/>
          </a:xfrm>
          <a:prstGeom prst="pie">
            <a:avLst>
              <a:gd name="adj1" fmla="val 0"/>
              <a:gd name="adj2" fmla="val 5429820"/>
            </a:avLst>
          </a:prstGeom>
          <a:noFill/>
          <a:ln w="6350">
            <a:solidFill>
              <a:schemeClr val="tx1"/>
            </a:solidFill>
          </a:ln>
          <a:scene3d>
            <a:camera prst="orthographicFron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solidFill>
                <a:schemeClr val="tx1"/>
              </a:solidFill>
            </a:endParaRPr>
          </a:p>
        </p:txBody>
      </p:sp>
      <p:sp>
        <p:nvSpPr>
          <p:cNvPr id="117" name="テキスト ボックス 116"/>
          <p:cNvSpPr txBox="1"/>
          <p:nvPr/>
        </p:nvSpPr>
        <p:spPr>
          <a:xfrm>
            <a:off x="3554137" y="2487904"/>
            <a:ext cx="852661" cy="307777"/>
          </a:xfrm>
          <a:prstGeom prst="rect">
            <a:avLst/>
          </a:prstGeom>
          <a:noFill/>
        </p:spPr>
        <p:txBody>
          <a:bodyPr wrap="square" rtlCol="0">
            <a:spAutoFit/>
          </a:bodyPr>
          <a:lstStyle/>
          <a:p>
            <a:r>
              <a:rPr kumimoji="1" lang="ja-JP" altLang="en-US" sz="1400" dirty="0" smtClean="0"/>
              <a:t>廊下</a:t>
            </a:r>
            <a:endParaRPr kumimoji="1" lang="ja-JP" altLang="en-US" sz="1400" dirty="0"/>
          </a:p>
        </p:txBody>
      </p:sp>
      <p:grpSp>
        <p:nvGrpSpPr>
          <p:cNvPr id="118" name="グループ化 117"/>
          <p:cNvGrpSpPr/>
          <p:nvPr/>
        </p:nvGrpSpPr>
        <p:grpSpPr>
          <a:xfrm>
            <a:off x="1636748" y="2891775"/>
            <a:ext cx="1118588" cy="637691"/>
            <a:chOff x="1532466" y="3240550"/>
            <a:chExt cx="990601" cy="597849"/>
          </a:xfrm>
        </p:grpSpPr>
        <p:sp>
          <p:nvSpPr>
            <p:cNvPr id="119" name="角丸四角形 118"/>
            <p:cNvSpPr/>
            <p:nvPr/>
          </p:nvSpPr>
          <p:spPr>
            <a:xfrm>
              <a:off x="1532466" y="3240550"/>
              <a:ext cx="990601" cy="597849"/>
            </a:xfrm>
            <a:prstGeom prst="roundRect">
              <a:avLst/>
            </a:prstGeom>
            <a:noFill/>
            <a:ln w="3175" cmpd="sng">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20" name="角丸四角形 119"/>
            <p:cNvSpPr/>
            <p:nvPr/>
          </p:nvSpPr>
          <p:spPr>
            <a:xfrm>
              <a:off x="1585113" y="3267725"/>
              <a:ext cx="900546" cy="543499"/>
            </a:xfrm>
            <a:prstGeom prst="roundRect">
              <a:avLst/>
            </a:prstGeom>
            <a:noFill/>
            <a:ln w="3175" cmpd="sng">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grpSp>
      <p:grpSp>
        <p:nvGrpSpPr>
          <p:cNvPr id="121" name="グループ化 120"/>
          <p:cNvGrpSpPr/>
          <p:nvPr/>
        </p:nvGrpSpPr>
        <p:grpSpPr>
          <a:xfrm>
            <a:off x="2804034" y="2888830"/>
            <a:ext cx="1133688" cy="637912"/>
            <a:chOff x="2613524" y="3223136"/>
            <a:chExt cx="1001744" cy="615263"/>
          </a:xfrm>
        </p:grpSpPr>
        <p:sp>
          <p:nvSpPr>
            <p:cNvPr id="122" name="角丸四角形 121"/>
            <p:cNvSpPr/>
            <p:nvPr/>
          </p:nvSpPr>
          <p:spPr>
            <a:xfrm>
              <a:off x="2613524" y="3223136"/>
              <a:ext cx="1001744" cy="615263"/>
            </a:xfrm>
            <a:prstGeom prst="roundRect">
              <a:avLst/>
            </a:prstGeom>
            <a:noFill/>
            <a:ln w="3175" cmpd="sng">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23" name="角丸四角形 122"/>
            <p:cNvSpPr/>
            <p:nvPr/>
          </p:nvSpPr>
          <p:spPr>
            <a:xfrm>
              <a:off x="2666678" y="3251102"/>
              <a:ext cx="910676" cy="559330"/>
            </a:xfrm>
            <a:prstGeom prst="roundRect">
              <a:avLst/>
            </a:prstGeom>
            <a:noFill/>
            <a:ln w="3175" cmpd="sng">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grpSp>
      <p:grpSp>
        <p:nvGrpSpPr>
          <p:cNvPr id="124" name="グループ化 123"/>
          <p:cNvGrpSpPr/>
          <p:nvPr/>
        </p:nvGrpSpPr>
        <p:grpSpPr>
          <a:xfrm>
            <a:off x="3980469" y="2884336"/>
            <a:ext cx="1043289" cy="642406"/>
            <a:chOff x="3699933" y="3215919"/>
            <a:chExt cx="937381" cy="622798"/>
          </a:xfrm>
        </p:grpSpPr>
        <p:sp>
          <p:nvSpPr>
            <p:cNvPr id="125" name="角丸四角形 124"/>
            <p:cNvSpPr/>
            <p:nvPr/>
          </p:nvSpPr>
          <p:spPr>
            <a:xfrm>
              <a:off x="3699933" y="3215919"/>
              <a:ext cx="937381" cy="622798"/>
            </a:xfrm>
            <a:prstGeom prst="roundRect">
              <a:avLst/>
            </a:prstGeom>
            <a:noFill/>
            <a:ln w="3175" cmpd="sng">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26" name="角丸四角形 125"/>
            <p:cNvSpPr/>
            <p:nvPr/>
          </p:nvSpPr>
          <p:spPr>
            <a:xfrm>
              <a:off x="3750161" y="3244228"/>
              <a:ext cx="852165" cy="566180"/>
            </a:xfrm>
            <a:prstGeom prst="roundRect">
              <a:avLst/>
            </a:prstGeom>
            <a:noFill/>
            <a:ln w="3175" cmpd="sng">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grpSp>
      <p:grpSp>
        <p:nvGrpSpPr>
          <p:cNvPr id="127" name="グループ化 126"/>
          <p:cNvGrpSpPr/>
          <p:nvPr/>
        </p:nvGrpSpPr>
        <p:grpSpPr>
          <a:xfrm>
            <a:off x="5146167" y="2889013"/>
            <a:ext cx="1108371" cy="637912"/>
            <a:chOff x="4773168" y="3223136"/>
            <a:chExt cx="984165" cy="616215"/>
          </a:xfrm>
        </p:grpSpPr>
        <p:sp>
          <p:nvSpPr>
            <p:cNvPr id="128" name="角丸四角形 127"/>
            <p:cNvSpPr/>
            <p:nvPr/>
          </p:nvSpPr>
          <p:spPr>
            <a:xfrm>
              <a:off x="4773168" y="3223136"/>
              <a:ext cx="984165" cy="616215"/>
            </a:xfrm>
            <a:prstGeom prst="roundRect">
              <a:avLst/>
            </a:prstGeom>
            <a:noFill/>
            <a:ln w="3175" cmpd="sng">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29" name="角丸四角形 128"/>
            <p:cNvSpPr/>
            <p:nvPr/>
          </p:nvSpPr>
          <p:spPr>
            <a:xfrm>
              <a:off x="4825523" y="3251146"/>
              <a:ext cx="894695" cy="560195"/>
            </a:xfrm>
            <a:prstGeom prst="roundRect">
              <a:avLst/>
            </a:prstGeom>
            <a:noFill/>
            <a:ln w="3175" cmpd="sng">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grpSp>
      <p:grpSp>
        <p:nvGrpSpPr>
          <p:cNvPr id="130" name="グループ化 129"/>
          <p:cNvGrpSpPr/>
          <p:nvPr/>
        </p:nvGrpSpPr>
        <p:grpSpPr>
          <a:xfrm>
            <a:off x="6300766" y="2889014"/>
            <a:ext cx="2293876" cy="637729"/>
            <a:chOff x="5838952" y="3223136"/>
            <a:chExt cx="2075688" cy="616215"/>
          </a:xfrm>
        </p:grpSpPr>
        <p:sp>
          <p:nvSpPr>
            <p:cNvPr id="131" name="角丸四角形 130"/>
            <p:cNvSpPr/>
            <p:nvPr/>
          </p:nvSpPr>
          <p:spPr>
            <a:xfrm>
              <a:off x="5838952" y="3223136"/>
              <a:ext cx="2075688" cy="616215"/>
            </a:xfrm>
            <a:prstGeom prst="roundRect">
              <a:avLst/>
            </a:prstGeom>
            <a:noFill/>
            <a:ln w="3175" cmpd="sng">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32" name="角丸四角形 131"/>
            <p:cNvSpPr/>
            <p:nvPr/>
          </p:nvSpPr>
          <p:spPr>
            <a:xfrm>
              <a:off x="5882640" y="3251146"/>
              <a:ext cx="1981847" cy="560195"/>
            </a:xfrm>
            <a:prstGeom prst="roundRect">
              <a:avLst/>
            </a:prstGeom>
            <a:noFill/>
            <a:ln w="3175" cmpd="sng">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grpSp>
      <p:sp>
        <p:nvSpPr>
          <p:cNvPr id="3" name="テキスト ボックス 2"/>
          <p:cNvSpPr txBox="1"/>
          <p:nvPr/>
        </p:nvSpPr>
        <p:spPr>
          <a:xfrm>
            <a:off x="54823" y="5589241"/>
            <a:ext cx="9702587" cy="646331"/>
          </a:xfrm>
          <a:prstGeom prst="rect">
            <a:avLst/>
          </a:prstGeom>
          <a:noFill/>
        </p:spPr>
        <p:txBody>
          <a:bodyPr wrap="square" rtlCol="0">
            <a:spAutoFit/>
          </a:bodyPr>
          <a:lstStyle/>
          <a:p>
            <a:r>
              <a:rPr lang="ja-JP" altLang="en-US" dirty="0" smtClean="0"/>
              <a:t>新たにスプリンクラー設備設置対象となる「</a:t>
            </a:r>
            <a:r>
              <a:rPr lang="en-US" altLang="ja-JP" dirty="0"/>
              <a:t>100</a:t>
            </a:r>
            <a:r>
              <a:rPr lang="ja-JP" altLang="en-US" dirty="0"/>
              <a:t>㎡以上（</a:t>
            </a:r>
            <a:r>
              <a:rPr lang="en-US" altLang="ja-JP" dirty="0"/>
              <a:t>275</a:t>
            </a:r>
            <a:r>
              <a:rPr lang="ja-JP" altLang="en-US" dirty="0"/>
              <a:t>㎡未満）」及び「</a:t>
            </a:r>
            <a:r>
              <a:rPr lang="en-US" altLang="ja-JP" dirty="0"/>
              <a:t>100</a:t>
            </a:r>
            <a:r>
              <a:rPr lang="ja-JP" altLang="en-US" dirty="0"/>
              <a:t>㎡未満かつ単体用途以外</a:t>
            </a:r>
            <a:r>
              <a:rPr lang="ja-JP" altLang="en-US" dirty="0" smtClean="0"/>
              <a:t>」でスプリンクラー設備を設置しない場合には、防火区画を設置する必要がある。</a:t>
            </a:r>
            <a:endParaRPr kumimoji="1" lang="ja-JP" altLang="en-US" dirty="0"/>
          </a:p>
        </p:txBody>
      </p:sp>
      <p:graphicFrame>
        <p:nvGraphicFramePr>
          <p:cNvPr id="48" name="表 47"/>
          <p:cNvGraphicFramePr>
            <a:graphicFrameLocks noGrp="1"/>
          </p:cNvGraphicFramePr>
          <p:nvPr>
            <p:extLst>
              <p:ext uri="{D42A27DB-BD31-4B8C-83A1-F6EECF244321}">
                <p14:modId xmlns:p14="http://schemas.microsoft.com/office/powerpoint/2010/main" val="618765533"/>
              </p:ext>
            </p:extLst>
          </p:nvPr>
        </p:nvGraphicFramePr>
        <p:xfrm>
          <a:off x="1651004" y="3818662"/>
          <a:ext cx="4940176" cy="1341120"/>
        </p:xfrm>
        <a:graphic>
          <a:graphicData uri="http://schemas.openxmlformats.org/drawingml/2006/table">
            <a:tbl>
              <a:tblPr firstRow="1" bandRow="1">
                <a:tableStyleId>{5940675A-B579-460E-94D1-54222C63F5DA}</a:tableStyleId>
              </a:tblPr>
              <a:tblGrid>
                <a:gridCol w="1110672"/>
                <a:gridCol w="1110672"/>
                <a:gridCol w="1110672"/>
                <a:gridCol w="1110672"/>
                <a:gridCol w="497488"/>
              </a:tblGrid>
              <a:tr h="273974">
                <a:tc>
                  <a:txBody>
                    <a:bodyPr/>
                    <a:lstStyle/>
                    <a:p>
                      <a:pPr algn="ctr"/>
                      <a:r>
                        <a:rPr kumimoji="1" lang="ja-JP" altLang="en-US" sz="1600" dirty="0" smtClean="0"/>
                        <a:t>他の用途</a:t>
                      </a:r>
                      <a:endParaRPr kumimoji="1" lang="ja-JP" altLang="en-US" sz="1600" dirty="0"/>
                    </a:p>
                  </a:txBody>
                  <a:tcPr marL="99060" marR="99060">
                    <a:lnR w="38100" cap="flat" cmpd="sng" algn="ctr">
                      <a:solidFill>
                        <a:schemeClr val="tx1"/>
                      </a:solidFill>
                      <a:prstDash val="sysDash"/>
                      <a:round/>
                      <a:headEnd type="none" w="med" len="med"/>
                      <a:tailEnd type="none" w="med" len="med"/>
                    </a:lnR>
                    <a:lnB w="38100" cap="flat" cmpd="sng" algn="ctr">
                      <a:solidFill>
                        <a:schemeClr val="tx1"/>
                      </a:solidFill>
                      <a:prstDash val="sysDash"/>
                      <a:round/>
                      <a:headEnd type="none" w="med" len="med"/>
                      <a:tailEnd type="none" w="med" len="med"/>
                    </a:lnB>
                  </a:tcPr>
                </a:tc>
                <a:tc>
                  <a:txBody>
                    <a:bodyPr/>
                    <a:lstStyle/>
                    <a:p>
                      <a:pPr algn="ctr"/>
                      <a:r>
                        <a:rPr kumimoji="1" lang="ja-JP" altLang="en-US" sz="1600" dirty="0" smtClean="0"/>
                        <a:t>居室</a:t>
                      </a:r>
                      <a:endParaRPr kumimoji="1" lang="ja-JP" altLang="en-US" sz="1600" dirty="0"/>
                    </a:p>
                  </a:txBody>
                  <a:tcPr marL="99060" marR="99060">
                    <a:lnL w="38100" cap="flat" cmpd="sng" algn="ctr">
                      <a:solidFill>
                        <a:schemeClr val="tx1"/>
                      </a:solidFill>
                      <a:prstDash val="sysDash"/>
                      <a:round/>
                      <a:headEnd type="none" w="med" len="med"/>
                      <a:tailEnd type="none" w="med" len="med"/>
                    </a:lnL>
                    <a:lnR w="381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ysDash"/>
                      <a:round/>
                      <a:headEnd type="none" w="med" len="med"/>
                      <a:tailEnd type="none" w="med" len="med"/>
                    </a:lnB>
                    <a:solidFill>
                      <a:schemeClr val="accent5">
                        <a:lumMod val="20000"/>
                        <a:lumOff val="80000"/>
                      </a:schemeClr>
                    </a:solidFill>
                  </a:tcPr>
                </a:tc>
                <a:tc>
                  <a:txBody>
                    <a:bodyPr/>
                    <a:lstStyle/>
                    <a:p>
                      <a:pPr algn="ctr"/>
                      <a:r>
                        <a:rPr kumimoji="1" lang="ja-JP" altLang="en-US" sz="1600" dirty="0" smtClean="0"/>
                        <a:t>他の用途</a:t>
                      </a:r>
                      <a:endParaRPr kumimoji="1" lang="ja-JP" altLang="en-US" sz="1600" dirty="0"/>
                    </a:p>
                  </a:txBody>
                  <a:tcPr marL="99060" marR="99060">
                    <a:lnL w="38100" cap="flat" cmpd="sng" algn="ctr">
                      <a:solidFill>
                        <a:schemeClr val="tx1"/>
                      </a:solidFill>
                      <a:prstDash val="sysDash"/>
                      <a:round/>
                      <a:headEnd type="none" w="med" len="med"/>
                      <a:tailEnd type="none" w="med" len="med"/>
                    </a:lnL>
                    <a:lnR w="38100" cap="flat" cmpd="sng" algn="ctr">
                      <a:solidFill>
                        <a:schemeClr val="tx1"/>
                      </a:solidFill>
                      <a:prstDash val="sysDash"/>
                      <a:round/>
                      <a:headEnd type="none" w="med" len="med"/>
                      <a:tailEnd type="none" w="med" len="med"/>
                    </a:lnR>
                    <a:lnB w="38100" cap="flat" cmpd="sng" algn="ctr">
                      <a:solidFill>
                        <a:schemeClr val="tx1"/>
                      </a:solidFill>
                      <a:prstDash val="sysDash"/>
                      <a:round/>
                      <a:headEnd type="none" w="med" len="med"/>
                      <a:tailEnd type="none" w="med" len="med"/>
                    </a:lnB>
                  </a:tcPr>
                </a:tc>
                <a:tc>
                  <a:txBody>
                    <a:bodyPr/>
                    <a:lstStyle/>
                    <a:p>
                      <a:pPr algn="ctr"/>
                      <a:r>
                        <a:rPr kumimoji="1" lang="ja-JP" altLang="en-US" sz="1600" dirty="0" smtClean="0"/>
                        <a:t>居室</a:t>
                      </a:r>
                      <a:endParaRPr kumimoji="1" lang="ja-JP" altLang="en-US" sz="1600" dirty="0"/>
                    </a:p>
                  </a:txBody>
                  <a:tcPr marL="99060" marR="99060">
                    <a:lnL w="38100" cap="flat" cmpd="sng" algn="ctr">
                      <a:solidFill>
                        <a:schemeClr val="tx1"/>
                      </a:solidFill>
                      <a:prstDash val="sysDash"/>
                      <a:round/>
                      <a:headEnd type="none" w="med" len="med"/>
                      <a:tailEnd type="none" w="med" len="med"/>
                    </a:lnL>
                    <a:lnR w="381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ysDash"/>
                      <a:round/>
                      <a:headEnd type="none" w="med" len="med"/>
                      <a:tailEnd type="none" w="med" len="med"/>
                    </a:lnB>
                    <a:solidFill>
                      <a:schemeClr val="accent5">
                        <a:lumMod val="20000"/>
                        <a:lumOff val="80000"/>
                      </a:schemeClr>
                    </a:solidFill>
                  </a:tcPr>
                </a:tc>
                <a:tc rowSpan="4">
                  <a:txBody>
                    <a:bodyPr/>
                    <a:lstStyle/>
                    <a:p>
                      <a:pPr algn="ctr"/>
                      <a:endParaRPr kumimoji="1" lang="ja-JP" altLang="en-US" sz="1600" dirty="0"/>
                    </a:p>
                  </a:txBody>
                  <a:tcPr marL="99060" marR="99060">
                    <a:lnL w="38100" cap="flat" cmpd="sng" algn="ctr">
                      <a:solidFill>
                        <a:schemeClr val="tx1"/>
                      </a:solidFill>
                      <a:prstDash val="sysDash"/>
                      <a:round/>
                      <a:headEnd type="none" w="med" len="med"/>
                      <a:tailEnd type="none" w="med" len="med"/>
                    </a:lnL>
                    <a:solidFill>
                      <a:schemeClr val="accent5">
                        <a:lumMod val="20000"/>
                        <a:lumOff val="80000"/>
                      </a:schemeClr>
                    </a:solidFill>
                  </a:tcPr>
                </a:tc>
              </a:tr>
              <a:tr h="273974">
                <a:tc>
                  <a:txBody>
                    <a:bodyPr/>
                    <a:lstStyle/>
                    <a:p>
                      <a:pPr algn="ctr"/>
                      <a:r>
                        <a:rPr kumimoji="1" lang="ja-JP" altLang="en-US" sz="1600" dirty="0" smtClean="0"/>
                        <a:t>居室</a:t>
                      </a:r>
                      <a:endParaRPr kumimoji="1" lang="ja-JP" altLang="en-US" sz="1600" dirty="0"/>
                    </a:p>
                  </a:txBody>
                  <a:tcPr marL="99060" marR="99060">
                    <a:lnT w="38100" cap="flat" cmpd="sng" algn="ctr">
                      <a:solidFill>
                        <a:schemeClr val="tx1"/>
                      </a:solidFill>
                      <a:prstDash val="sysDash"/>
                      <a:round/>
                      <a:headEnd type="none" w="med" len="med"/>
                      <a:tailEnd type="none" w="med" len="med"/>
                    </a:lnT>
                    <a:lnB w="38100" cap="flat" cmpd="sng" algn="ctr">
                      <a:solidFill>
                        <a:schemeClr val="tx1"/>
                      </a:solidFill>
                      <a:prstDash val="sysDash"/>
                      <a:round/>
                      <a:headEnd type="none" w="med" len="med"/>
                      <a:tailEnd type="none" w="med" len="med"/>
                    </a:lnB>
                    <a:solidFill>
                      <a:schemeClr val="accent5">
                        <a:lumMod val="20000"/>
                        <a:lumOff val="80000"/>
                      </a:schemeClr>
                    </a:solidFill>
                  </a:tcPr>
                </a:tc>
                <a:tc>
                  <a:txBody>
                    <a:bodyPr/>
                    <a:lstStyle/>
                    <a:p>
                      <a:pPr algn="ctr"/>
                      <a:r>
                        <a:rPr kumimoji="1" lang="ja-JP" altLang="en-US" sz="1600" dirty="0" smtClean="0"/>
                        <a:t>居室</a:t>
                      </a:r>
                      <a:endParaRPr kumimoji="1" lang="ja-JP" altLang="en-US" sz="1600" dirty="0"/>
                    </a:p>
                  </a:txBody>
                  <a:tcPr marL="99060" marR="99060">
                    <a:lnR w="38100" cap="flat" cmpd="sng" algn="ctr">
                      <a:solidFill>
                        <a:schemeClr val="tx1"/>
                      </a:solidFill>
                      <a:prstDash val="sysDash"/>
                      <a:round/>
                      <a:headEnd type="none" w="med" len="med"/>
                      <a:tailEnd type="none" w="med" len="med"/>
                    </a:lnR>
                    <a:lnT w="38100" cap="flat" cmpd="sng" algn="ctr">
                      <a:solidFill>
                        <a:schemeClr val="tx1"/>
                      </a:solidFill>
                      <a:prstDash val="sysDash"/>
                      <a:round/>
                      <a:headEnd type="none" w="med" len="med"/>
                      <a:tailEnd type="none" w="med" len="med"/>
                    </a:lnT>
                    <a:lnB w="38100" cap="flat" cmpd="sng" algn="ctr">
                      <a:solidFill>
                        <a:schemeClr val="tx1"/>
                      </a:solidFill>
                      <a:prstDash val="sysDash"/>
                      <a:round/>
                      <a:headEnd type="none" w="med" len="med"/>
                      <a:tailEnd type="none" w="med" len="med"/>
                    </a:lnB>
                    <a:solidFill>
                      <a:schemeClr val="accent5">
                        <a:lumMod val="20000"/>
                        <a:lumOff val="80000"/>
                      </a:schemeClr>
                    </a:solidFill>
                  </a:tcPr>
                </a:tc>
                <a:tc>
                  <a:txBody>
                    <a:bodyPr/>
                    <a:lstStyle/>
                    <a:p>
                      <a:pPr algn="ctr"/>
                      <a:r>
                        <a:rPr kumimoji="1" lang="ja-JP" altLang="en-US" sz="1600" dirty="0" smtClean="0"/>
                        <a:t>他の用途</a:t>
                      </a:r>
                      <a:endParaRPr kumimoji="1" lang="ja-JP" altLang="en-US" sz="1600" dirty="0"/>
                    </a:p>
                  </a:txBody>
                  <a:tcPr marL="99060" marR="99060">
                    <a:lnL w="38100" cap="flat" cmpd="sng" algn="ctr">
                      <a:solidFill>
                        <a:schemeClr val="tx1"/>
                      </a:solidFill>
                      <a:prstDash val="sysDash"/>
                      <a:round/>
                      <a:headEnd type="none" w="med" len="med"/>
                      <a:tailEnd type="none" w="med" len="med"/>
                    </a:lnL>
                    <a:lnR w="38100" cap="flat" cmpd="sng" algn="ctr">
                      <a:solidFill>
                        <a:schemeClr val="tx1"/>
                      </a:solidFill>
                      <a:prstDash val="sysDash"/>
                      <a:round/>
                      <a:headEnd type="none" w="med" len="med"/>
                      <a:tailEnd type="none" w="med" len="med"/>
                    </a:lnR>
                    <a:lnT w="381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dirty="0" smtClean="0"/>
                        <a:t>居室</a:t>
                      </a:r>
                      <a:endParaRPr kumimoji="1" lang="ja-JP" altLang="en-US" sz="1600" dirty="0"/>
                    </a:p>
                  </a:txBody>
                  <a:tcPr marL="99060" marR="99060">
                    <a:lnL w="38100" cap="flat" cmpd="sng" algn="ctr">
                      <a:solidFill>
                        <a:schemeClr val="tx1"/>
                      </a:solidFill>
                      <a:prstDash val="sysDash"/>
                      <a:round/>
                      <a:headEnd type="none" w="med" len="med"/>
                      <a:tailEnd type="none" w="med" len="med"/>
                    </a:lnL>
                    <a:lnR w="38100" cap="flat" cmpd="sng" algn="ctr">
                      <a:solidFill>
                        <a:schemeClr val="tx1"/>
                      </a:solidFill>
                      <a:prstDash val="sysDash"/>
                      <a:round/>
                      <a:headEnd type="none" w="med" len="med"/>
                      <a:tailEnd type="none" w="med" len="med"/>
                    </a:lnR>
                    <a:lnT w="38100" cap="flat" cmpd="sng" algn="ctr">
                      <a:solidFill>
                        <a:schemeClr val="tx1"/>
                      </a:solidFill>
                      <a:prstDash val="sysDash"/>
                      <a:round/>
                      <a:headEnd type="none" w="med" len="med"/>
                      <a:tailEnd type="none" w="med" len="med"/>
                    </a:lnT>
                    <a:lnB w="38100" cap="flat" cmpd="sng" algn="ctr">
                      <a:solidFill>
                        <a:schemeClr val="tx1"/>
                      </a:solidFill>
                      <a:prstDash val="sysDash"/>
                      <a:round/>
                      <a:headEnd type="none" w="med" len="med"/>
                      <a:tailEnd type="none" w="med" len="med"/>
                    </a:lnB>
                    <a:solidFill>
                      <a:schemeClr val="accent5">
                        <a:lumMod val="20000"/>
                        <a:lumOff val="80000"/>
                      </a:schemeClr>
                    </a:solidFill>
                  </a:tcPr>
                </a:tc>
                <a:tc vMerge="1">
                  <a:txBody>
                    <a:bodyPr/>
                    <a:lstStyle/>
                    <a:p>
                      <a:endParaRPr kumimoji="1" lang="ja-JP" altLang="en-US" dirty="0"/>
                    </a:p>
                  </a:txBody>
                  <a:tcPr>
                    <a:lnL w="57150" cap="flat" cmpd="sng" algn="ctr">
                      <a:solidFill>
                        <a:schemeClr val="tx1"/>
                      </a:solidFill>
                      <a:prstDash val="solid"/>
                      <a:round/>
                      <a:headEnd type="none" w="med" len="med"/>
                      <a:tailEnd type="none" w="med" len="med"/>
                    </a:lnL>
                  </a:tcPr>
                </a:tc>
              </a:tr>
              <a:tr h="273974">
                <a:tc>
                  <a:txBody>
                    <a:bodyPr/>
                    <a:lstStyle/>
                    <a:p>
                      <a:pPr algn="ctr"/>
                      <a:r>
                        <a:rPr kumimoji="1" lang="ja-JP" altLang="en-US" sz="1600" dirty="0" smtClean="0"/>
                        <a:t>他の用途</a:t>
                      </a:r>
                      <a:endParaRPr kumimoji="1" lang="ja-JP" altLang="en-US" sz="1600" dirty="0"/>
                    </a:p>
                  </a:txBody>
                  <a:tcPr marL="99060" marR="99060">
                    <a:lnT w="38100" cap="flat" cmpd="sng" algn="ctr">
                      <a:solidFill>
                        <a:schemeClr val="tx1"/>
                      </a:solidFill>
                      <a:prstDash val="sysDash"/>
                      <a:round/>
                      <a:headEnd type="none" w="med" len="med"/>
                      <a:tailEnd type="none" w="med" len="med"/>
                    </a:lnT>
                  </a:tcPr>
                </a:tc>
                <a:tc>
                  <a:txBody>
                    <a:bodyPr/>
                    <a:lstStyle/>
                    <a:p>
                      <a:pPr algn="ctr"/>
                      <a:r>
                        <a:rPr kumimoji="1" lang="ja-JP" altLang="en-US" sz="1600" dirty="0" smtClean="0"/>
                        <a:t>他の用途</a:t>
                      </a:r>
                      <a:endParaRPr kumimoji="1" lang="ja-JP" altLang="en-US" sz="1600" dirty="0"/>
                    </a:p>
                  </a:txBody>
                  <a:tcPr marL="99060" marR="99060">
                    <a:lnT w="38100" cap="flat" cmpd="sng" algn="ctr">
                      <a:solidFill>
                        <a:schemeClr val="tx1"/>
                      </a:solidFill>
                      <a:prstDash val="sysDash"/>
                      <a:round/>
                      <a:headEnd type="none" w="med" len="med"/>
                      <a:tailEnd type="none" w="med" len="med"/>
                    </a:lnT>
                  </a:tcPr>
                </a:tc>
                <a:tc>
                  <a:txBody>
                    <a:bodyPr/>
                    <a:lstStyle/>
                    <a:p>
                      <a:pPr algn="ctr"/>
                      <a:r>
                        <a:rPr kumimoji="1" lang="ja-JP" altLang="en-US" sz="1600" dirty="0" smtClean="0"/>
                        <a:t>他の用途</a:t>
                      </a:r>
                      <a:endParaRPr kumimoji="1" lang="ja-JP" altLang="en-US" sz="1600" dirty="0"/>
                    </a:p>
                  </a:txBody>
                  <a:tcPr marL="99060" marR="99060">
                    <a:lnT w="12700" cap="flat" cmpd="sng" algn="ctr">
                      <a:solidFill>
                        <a:schemeClr val="tx1"/>
                      </a:solidFill>
                      <a:prstDash val="solid"/>
                      <a:round/>
                      <a:headEnd type="none" w="med" len="med"/>
                      <a:tailEnd type="none" w="med" len="med"/>
                    </a:lnT>
                  </a:tcPr>
                </a:tc>
                <a:tc>
                  <a:txBody>
                    <a:bodyPr/>
                    <a:lstStyle/>
                    <a:p>
                      <a:pPr algn="ctr"/>
                      <a:r>
                        <a:rPr kumimoji="1" lang="ja-JP" altLang="en-US" sz="1600" dirty="0" smtClean="0"/>
                        <a:t>他の用途</a:t>
                      </a:r>
                      <a:endParaRPr kumimoji="1" lang="ja-JP" altLang="en-US" sz="1600" dirty="0"/>
                    </a:p>
                  </a:txBody>
                  <a:tcPr marL="99060" marR="99060">
                    <a:lnT w="38100" cap="flat" cmpd="sng" algn="ctr">
                      <a:solidFill>
                        <a:schemeClr val="tx1"/>
                      </a:solidFill>
                      <a:prstDash val="sysDash"/>
                      <a:round/>
                      <a:headEnd type="none" w="med" len="med"/>
                      <a:tailEnd type="none" w="med" len="med"/>
                    </a:lnT>
                  </a:tcPr>
                </a:tc>
                <a:tc vMerge="1">
                  <a:txBody>
                    <a:bodyPr/>
                    <a:lstStyle/>
                    <a:p>
                      <a:endParaRPr kumimoji="1" lang="ja-JP" altLang="en-US" dirty="0"/>
                    </a:p>
                  </a:txBody>
                  <a:tcPr/>
                </a:tc>
              </a:tr>
              <a:tr h="273974">
                <a:tc>
                  <a:txBody>
                    <a:bodyPr/>
                    <a:lstStyle/>
                    <a:p>
                      <a:pPr algn="ctr"/>
                      <a:r>
                        <a:rPr kumimoji="1" lang="ja-JP" altLang="en-US" sz="1600" dirty="0" smtClean="0"/>
                        <a:t>他の用途</a:t>
                      </a:r>
                      <a:endParaRPr kumimoji="1" lang="ja-JP" altLang="en-US" sz="1600" dirty="0"/>
                    </a:p>
                  </a:txBody>
                  <a:tcPr marL="99060" marR="99060"/>
                </a:tc>
                <a:tc>
                  <a:txBody>
                    <a:bodyPr/>
                    <a:lstStyle/>
                    <a:p>
                      <a:pPr algn="ctr"/>
                      <a:r>
                        <a:rPr kumimoji="1" lang="ja-JP" altLang="en-US" sz="1600" dirty="0" smtClean="0"/>
                        <a:t>他の用途</a:t>
                      </a:r>
                      <a:endParaRPr kumimoji="1" lang="ja-JP" altLang="en-US" sz="1600" dirty="0"/>
                    </a:p>
                  </a:txBody>
                  <a:tcPr marL="99060" marR="99060"/>
                </a:tc>
                <a:tc>
                  <a:txBody>
                    <a:bodyPr/>
                    <a:lstStyle/>
                    <a:p>
                      <a:pPr algn="ctr"/>
                      <a:r>
                        <a:rPr kumimoji="1" lang="ja-JP" altLang="en-US" sz="1600" dirty="0" smtClean="0"/>
                        <a:t>他の用途</a:t>
                      </a:r>
                      <a:endParaRPr kumimoji="1" lang="ja-JP" altLang="en-US" sz="1600" dirty="0"/>
                    </a:p>
                  </a:txBody>
                  <a:tcPr marL="99060" marR="99060"/>
                </a:tc>
                <a:tc>
                  <a:txBody>
                    <a:bodyPr/>
                    <a:lstStyle/>
                    <a:p>
                      <a:pPr algn="ctr"/>
                      <a:r>
                        <a:rPr kumimoji="1" lang="ja-JP" altLang="en-US" sz="1600" dirty="0" smtClean="0"/>
                        <a:t>他の用途</a:t>
                      </a:r>
                      <a:endParaRPr kumimoji="1" lang="ja-JP" altLang="en-US" sz="1600" dirty="0"/>
                    </a:p>
                  </a:txBody>
                  <a:tcPr marL="99060" marR="99060"/>
                </a:tc>
                <a:tc vMerge="1">
                  <a:txBody>
                    <a:bodyPr/>
                    <a:lstStyle/>
                    <a:p>
                      <a:endParaRPr kumimoji="1" lang="ja-JP" altLang="en-US" dirty="0"/>
                    </a:p>
                  </a:txBody>
                  <a:tcPr/>
                </a:tc>
              </a:tr>
            </a:tbl>
          </a:graphicData>
        </a:graphic>
      </p:graphicFrame>
      <p:sp>
        <p:nvSpPr>
          <p:cNvPr id="49" name="フローチャート: 処理 48"/>
          <p:cNvSpPr/>
          <p:nvPr/>
        </p:nvSpPr>
        <p:spPr>
          <a:xfrm>
            <a:off x="6825208" y="4294342"/>
            <a:ext cx="2262251" cy="288032"/>
          </a:xfrm>
          <a:prstGeom prst="flowChartProcess">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内装不燃化の部分</a:t>
            </a:r>
            <a:endParaRPr kumimoji="1" lang="ja-JP" altLang="en-US" dirty="0">
              <a:solidFill>
                <a:schemeClr val="tx1"/>
              </a:solidFill>
            </a:endParaRPr>
          </a:p>
        </p:txBody>
      </p:sp>
      <p:sp>
        <p:nvSpPr>
          <p:cNvPr id="50" name="テキスト ボックス 49"/>
          <p:cNvSpPr txBox="1"/>
          <p:nvPr/>
        </p:nvSpPr>
        <p:spPr>
          <a:xfrm>
            <a:off x="7035835" y="4774341"/>
            <a:ext cx="1248139" cy="369332"/>
          </a:xfrm>
          <a:prstGeom prst="rect">
            <a:avLst/>
          </a:prstGeom>
          <a:noFill/>
          <a:ln w="57150">
            <a:solidFill>
              <a:schemeClr val="tx1"/>
            </a:solidFill>
            <a:prstDash val="sysDash"/>
          </a:ln>
        </p:spPr>
        <p:txBody>
          <a:bodyPr wrap="square" rtlCol="0">
            <a:spAutoFit/>
          </a:bodyPr>
          <a:lstStyle/>
          <a:p>
            <a:r>
              <a:rPr kumimoji="1" lang="ja-JP" altLang="en-US" dirty="0" smtClean="0"/>
              <a:t>防火区画</a:t>
            </a:r>
            <a:endParaRPr kumimoji="1" lang="ja-JP" altLang="en-US" dirty="0"/>
          </a:p>
        </p:txBody>
      </p:sp>
      <p:grpSp>
        <p:nvGrpSpPr>
          <p:cNvPr id="51" name="グループ化 50"/>
          <p:cNvGrpSpPr/>
          <p:nvPr/>
        </p:nvGrpSpPr>
        <p:grpSpPr>
          <a:xfrm>
            <a:off x="6093112" y="3916372"/>
            <a:ext cx="497172" cy="1141367"/>
            <a:chOff x="6387440" y="749112"/>
            <a:chExt cx="565707" cy="1255504"/>
          </a:xfrm>
        </p:grpSpPr>
        <p:cxnSp>
          <p:nvCxnSpPr>
            <p:cNvPr id="52" name="直線コネクタ 51"/>
            <p:cNvCxnSpPr/>
            <p:nvPr/>
          </p:nvCxnSpPr>
          <p:spPr>
            <a:xfrm>
              <a:off x="6398685" y="1731824"/>
              <a:ext cx="5544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a:xfrm>
              <a:off x="6391490" y="1453064"/>
              <a:ext cx="5544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a:off x="6391490" y="1603048"/>
              <a:ext cx="5544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a:off x="6391490" y="1299776"/>
              <a:ext cx="5544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a:xfrm>
              <a:off x="6391490" y="1022792"/>
              <a:ext cx="5544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a:off x="6398685" y="1856408"/>
              <a:ext cx="5544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a:xfrm>
              <a:off x="6398685" y="1162616"/>
              <a:ext cx="5544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直線コネクタ 59"/>
            <p:cNvCxnSpPr/>
            <p:nvPr/>
          </p:nvCxnSpPr>
          <p:spPr>
            <a:xfrm>
              <a:off x="6392520" y="2004616"/>
              <a:ext cx="5544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直線コネクタ 60"/>
            <p:cNvCxnSpPr/>
            <p:nvPr/>
          </p:nvCxnSpPr>
          <p:spPr>
            <a:xfrm>
              <a:off x="6387440" y="863536"/>
              <a:ext cx="5544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6396570" y="749112"/>
              <a:ext cx="5544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63" name="テキスト ボックス 62"/>
          <p:cNvSpPr txBox="1"/>
          <p:nvPr/>
        </p:nvSpPr>
        <p:spPr>
          <a:xfrm>
            <a:off x="6123131" y="4178703"/>
            <a:ext cx="234026" cy="646331"/>
          </a:xfrm>
          <a:prstGeom prst="rect">
            <a:avLst/>
          </a:prstGeom>
          <a:noFill/>
        </p:spPr>
        <p:txBody>
          <a:bodyPr wrap="square" rtlCol="0">
            <a:spAutoFit/>
          </a:bodyPr>
          <a:lstStyle/>
          <a:p>
            <a:r>
              <a:rPr kumimoji="1" lang="ja-JP" altLang="en-US" dirty="0" smtClean="0"/>
              <a:t>階段</a:t>
            </a:r>
            <a:endParaRPr kumimoji="1" lang="ja-JP" altLang="en-US" dirty="0"/>
          </a:p>
        </p:txBody>
      </p:sp>
      <p:sp>
        <p:nvSpPr>
          <p:cNvPr id="7" name="テキスト ボックス 6"/>
          <p:cNvSpPr txBox="1"/>
          <p:nvPr/>
        </p:nvSpPr>
        <p:spPr>
          <a:xfrm>
            <a:off x="662524" y="2569236"/>
            <a:ext cx="858095" cy="646331"/>
          </a:xfrm>
          <a:prstGeom prst="rect">
            <a:avLst/>
          </a:prstGeom>
          <a:noFill/>
        </p:spPr>
        <p:txBody>
          <a:bodyPr wrap="square" rtlCol="0">
            <a:spAutoFit/>
          </a:bodyPr>
          <a:lstStyle/>
          <a:p>
            <a:r>
              <a:rPr kumimoji="1" lang="ja-JP" altLang="en-US" dirty="0" smtClean="0"/>
              <a:t>例１）平面</a:t>
            </a:r>
            <a:endParaRPr kumimoji="1" lang="ja-JP" altLang="en-US" dirty="0"/>
          </a:p>
        </p:txBody>
      </p:sp>
      <p:sp>
        <p:nvSpPr>
          <p:cNvPr id="8" name="テキスト ボックス 7"/>
          <p:cNvSpPr txBox="1"/>
          <p:nvPr/>
        </p:nvSpPr>
        <p:spPr>
          <a:xfrm>
            <a:off x="662524" y="4165171"/>
            <a:ext cx="858095" cy="646331"/>
          </a:xfrm>
          <a:prstGeom prst="rect">
            <a:avLst/>
          </a:prstGeom>
          <a:noFill/>
        </p:spPr>
        <p:txBody>
          <a:bodyPr wrap="square" rtlCol="0">
            <a:spAutoFit/>
          </a:bodyPr>
          <a:lstStyle/>
          <a:p>
            <a:r>
              <a:rPr kumimoji="1" lang="ja-JP" altLang="en-US" dirty="0" smtClean="0"/>
              <a:t>例２）</a:t>
            </a:r>
            <a:endParaRPr kumimoji="1" lang="en-US" altLang="ja-JP" dirty="0" smtClean="0"/>
          </a:p>
          <a:p>
            <a:r>
              <a:rPr lang="ja-JP" altLang="en-US" dirty="0"/>
              <a:t>立面</a:t>
            </a:r>
            <a:endParaRPr kumimoji="1" lang="ja-JP" altLang="en-US" dirty="0"/>
          </a:p>
        </p:txBody>
      </p:sp>
      <p:sp>
        <p:nvSpPr>
          <p:cNvPr id="66" name="円/楕円 65"/>
          <p:cNvSpPr/>
          <p:nvPr/>
        </p:nvSpPr>
        <p:spPr>
          <a:xfrm>
            <a:off x="225837" y="3096"/>
            <a:ext cx="351655" cy="32460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t>ア</a:t>
            </a:r>
            <a:endParaRPr kumimoji="1" lang="ja-JP" altLang="en-US" sz="1600" dirty="0"/>
          </a:p>
        </p:txBody>
      </p:sp>
    </p:spTree>
    <p:extLst>
      <p:ext uri="{BB962C8B-B14F-4D97-AF65-F5344CB8AC3E}">
        <p14:creationId xmlns:p14="http://schemas.microsoft.com/office/powerpoint/2010/main" val="23718219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テキスト ボックス 130"/>
          <p:cNvSpPr txBox="1"/>
          <p:nvPr/>
        </p:nvSpPr>
        <p:spPr>
          <a:xfrm>
            <a:off x="70275" y="5905828"/>
            <a:ext cx="9773027" cy="646331"/>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solidFill>
              <a:schemeClr val="accent1"/>
            </a:solidFill>
          </a:ln>
        </p:spPr>
        <p:txBody>
          <a:bodyPr wrap="square" rtlCol="0">
            <a:spAutoFit/>
          </a:bodyPr>
          <a:lstStyle/>
          <a:p>
            <a:r>
              <a:rPr lang="ja-JP" altLang="en-US" dirty="0" smtClean="0"/>
              <a:t>「避難階」、「火災の影響の少ない時間内に屋外へ避難できること」の各要件については、個別の防火対象物の状況に応じて消防法施行令第３２条を適用することができる場合があるのではないか。</a:t>
            </a:r>
            <a:endParaRPr kumimoji="1" lang="ja-JP" altLang="en-US" dirty="0"/>
          </a:p>
        </p:txBody>
      </p:sp>
      <p:sp>
        <p:nvSpPr>
          <p:cNvPr id="2" name="フローチャート: 処理 1"/>
          <p:cNvSpPr/>
          <p:nvPr/>
        </p:nvSpPr>
        <p:spPr>
          <a:xfrm>
            <a:off x="468100" y="556261"/>
            <a:ext cx="9266009" cy="1541245"/>
          </a:xfrm>
          <a:prstGeom prst="flowChart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tIns="144000" rtlCol="0" anchor="b"/>
          <a:lstStyle/>
          <a:p>
            <a:pPr marL="92075"/>
            <a:r>
              <a:rPr kumimoji="1" lang="ja-JP" altLang="en-US" sz="1600" u="sng" dirty="0" smtClean="0">
                <a:solidFill>
                  <a:schemeClr val="tx1"/>
                </a:solidFill>
              </a:rPr>
              <a:t>防火区画を要さない＋居室（共用室を含む）の数を問わない</a:t>
            </a:r>
            <a:endParaRPr kumimoji="1" lang="ja-JP" altLang="en-US" sz="1600" u="sng" dirty="0">
              <a:solidFill>
                <a:schemeClr val="tx1"/>
              </a:solidFill>
            </a:endParaRPr>
          </a:p>
        </p:txBody>
      </p:sp>
      <p:graphicFrame>
        <p:nvGraphicFramePr>
          <p:cNvPr id="3" name="表 2"/>
          <p:cNvGraphicFramePr>
            <a:graphicFrameLocks noGrp="1"/>
          </p:cNvGraphicFramePr>
          <p:nvPr>
            <p:extLst>
              <p:ext uri="{D42A27DB-BD31-4B8C-83A1-F6EECF244321}">
                <p14:modId xmlns:p14="http://schemas.microsoft.com/office/powerpoint/2010/main" val="2034506742"/>
              </p:ext>
            </p:extLst>
          </p:nvPr>
        </p:nvGraphicFramePr>
        <p:xfrm>
          <a:off x="5329717" y="682731"/>
          <a:ext cx="4134461" cy="304800"/>
        </p:xfrm>
        <a:graphic>
          <a:graphicData uri="http://schemas.openxmlformats.org/drawingml/2006/table">
            <a:tbl>
              <a:tblPr firstRow="1" bandRow="1">
                <a:tableStyleId>{5940675A-B579-460E-94D1-54222C63F5DA}</a:tableStyleId>
              </a:tblPr>
              <a:tblGrid>
                <a:gridCol w="1272143"/>
                <a:gridCol w="530059"/>
                <a:gridCol w="530059"/>
                <a:gridCol w="848094"/>
                <a:gridCol w="954106"/>
              </a:tblGrid>
              <a:tr h="245171">
                <a:tc>
                  <a:txBody>
                    <a:bodyPr/>
                    <a:lstStyle/>
                    <a:p>
                      <a:pPr algn="ctr"/>
                      <a:r>
                        <a:rPr kumimoji="1" lang="ja-JP" altLang="en-US" sz="1400" dirty="0" smtClean="0"/>
                        <a:t>１</a:t>
                      </a:r>
                      <a:r>
                        <a:rPr kumimoji="1" lang="en-US" altLang="ja-JP" sz="1400" dirty="0" smtClean="0"/>
                        <a:t>F</a:t>
                      </a:r>
                      <a:r>
                        <a:rPr kumimoji="1" lang="ja-JP" altLang="en-US" sz="1400" dirty="0" smtClean="0"/>
                        <a:t>（避難階）</a:t>
                      </a:r>
                      <a:endParaRPr kumimoji="1" lang="ja-JP" altLang="en-US" sz="1400" dirty="0"/>
                    </a:p>
                  </a:txBody>
                  <a:tcPr marL="39000" marR="0">
                    <a:lnL w="12700" cmpd="sng">
                      <a:noFill/>
                    </a:lnL>
                    <a:lnT w="12700" cmpd="sng">
                      <a:noFill/>
                    </a:lnT>
                    <a:lnB w="28575" cap="flat" cmpd="sng" algn="ctr">
                      <a:solidFill>
                        <a:schemeClr val="tx1"/>
                      </a:solidFill>
                      <a:prstDash val="solid"/>
                      <a:round/>
                      <a:headEnd type="none" w="med" len="med"/>
                      <a:tailEnd type="none" w="med" len="med"/>
                    </a:lnB>
                  </a:tcPr>
                </a:tc>
                <a:tc>
                  <a:txBody>
                    <a:bodyPr/>
                    <a:lstStyle/>
                    <a:p>
                      <a:pPr algn="ctr"/>
                      <a:r>
                        <a:rPr kumimoji="1" lang="ja-JP" altLang="en-US" sz="1400" dirty="0" smtClean="0"/>
                        <a:t>居室</a:t>
                      </a:r>
                      <a:endParaRPr kumimoji="1" lang="ja-JP" altLang="en-US" sz="1400" dirty="0"/>
                    </a:p>
                  </a:txBody>
                  <a:tcPr marL="39000" marR="0">
                    <a:lnB w="28575" cap="flat" cmpd="sng" algn="ctr">
                      <a:solidFill>
                        <a:schemeClr val="tx1"/>
                      </a:solidFill>
                      <a:prstDash val="solid"/>
                      <a:round/>
                      <a:headEnd type="none" w="med" len="med"/>
                      <a:tailEnd type="none" w="med" len="med"/>
                    </a:lnB>
                  </a:tcPr>
                </a:tc>
                <a:tc>
                  <a:txBody>
                    <a:bodyPr/>
                    <a:lstStyle/>
                    <a:p>
                      <a:pPr algn="ctr"/>
                      <a:r>
                        <a:rPr kumimoji="1" lang="ja-JP" altLang="en-US" sz="1400" dirty="0" smtClean="0"/>
                        <a:t>居室</a:t>
                      </a:r>
                      <a:endParaRPr kumimoji="1" lang="ja-JP" altLang="en-US" sz="1400" dirty="0"/>
                    </a:p>
                  </a:txBody>
                  <a:tcPr marL="39000" marR="0">
                    <a:lnB w="28575" cap="flat" cmpd="sng" algn="ctr">
                      <a:solidFill>
                        <a:schemeClr val="tx1"/>
                      </a:solidFill>
                      <a:prstDash val="solid"/>
                      <a:round/>
                      <a:headEnd type="none" w="med" len="med"/>
                      <a:tailEnd type="none" w="med" len="med"/>
                    </a:lnB>
                  </a:tcPr>
                </a:tc>
                <a:tc>
                  <a:txBody>
                    <a:bodyPr/>
                    <a:lstStyle/>
                    <a:p>
                      <a:pPr algn="ctr"/>
                      <a:r>
                        <a:rPr kumimoji="1" lang="ja-JP" altLang="en-US" sz="1400" dirty="0" smtClean="0"/>
                        <a:t>共用室</a:t>
                      </a:r>
                      <a:endParaRPr kumimoji="1" lang="ja-JP" altLang="en-US" sz="1400" dirty="0"/>
                    </a:p>
                  </a:txBody>
                  <a:tcPr marL="39000" marR="0">
                    <a:lnB w="28575" cap="flat" cmpd="sng" algn="ctr">
                      <a:solidFill>
                        <a:schemeClr val="tx1"/>
                      </a:solidFill>
                      <a:prstDash val="solid"/>
                      <a:round/>
                      <a:headEnd type="none" w="med" len="med"/>
                      <a:tailEnd type="none" w="med" len="med"/>
                    </a:lnB>
                  </a:tcPr>
                </a:tc>
                <a:tc>
                  <a:txBody>
                    <a:bodyPr/>
                    <a:lstStyle/>
                    <a:p>
                      <a:pPr algn="ctr"/>
                      <a:r>
                        <a:rPr kumimoji="1" lang="ja-JP" altLang="en-US" sz="1400" dirty="0" smtClean="0"/>
                        <a:t>従業員室</a:t>
                      </a:r>
                      <a:endParaRPr kumimoji="1" lang="ja-JP" altLang="en-US" sz="1400" dirty="0"/>
                    </a:p>
                  </a:txBody>
                  <a:tcPr marL="39000" marR="0">
                    <a:lnB w="28575" cap="flat" cmpd="sng" algn="ctr">
                      <a:solidFill>
                        <a:schemeClr val="tx1"/>
                      </a:solidFill>
                      <a:prstDash val="solid"/>
                      <a:round/>
                      <a:headEnd type="none" w="med" len="med"/>
                      <a:tailEnd type="none" w="med" len="med"/>
                    </a:lnB>
                  </a:tcPr>
                </a:tc>
              </a:tr>
            </a:tbl>
          </a:graphicData>
        </a:graphic>
      </p:graphicFrame>
      <p:sp>
        <p:nvSpPr>
          <p:cNvPr id="4" name="テキスト ボックス 3"/>
          <p:cNvSpPr txBox="1"/>
          <p:nvPr/>
        </p:nvSpPr>
        <p:spPr>
          <a:xfrm>
            <a:off x="5065557" y="520811"/>
            <a:ext cx="1092121" cy="261610"/>
          </a:xfrm>
          <a:prstGeom prst="rect">
            <a:avLst/>
          </a:prstGeom>
          <a:noFill/>
        </p:spPr>
        <p:txBody>
          <a:bodyPr wrap="square" rtlCol="0">
            <a:spAutoFit/>
          </a:bodyPr>
          <a:lstStyle/>
          <a:p>
            <a:r>
              <a:rPr kumimoji="1" lang="ja-JP" altLang="en-US" sz="1100" dirty="0" smtClean="0"/>
              <a:t>平屋建</a:t>
            </a:r>
            <a:endParaRPr kumimoji="1" lang="ja-JP" altLang="en-US" sz="1100" dirty="0"/>
          </a:p>
        </p:txBody>
      </p:sp>
      <p:graphicFrame>
        <p:nvGraphicFramePr>
          <p:cNvPr id="5" name="表 4"/>
          <p:cNvGraphicFramePr>
            <a:graphicFrameLocks noGrp="1"/>
          </p:cNvGraphicFramePr>
          <p:nvPr>
            <p:extLst>
              <p:ext uri="{D42A27DB-BD31-4B8C-83A1-F6EECF244321}">
                <p14:modId xmlns:p14="http://schemas.microsoft.com/office/powerpoint/2010/main" val="220014025"/>
              </p:ext>
            </p:extLst>
          </p:nvPr>
        </p:nvGraphicFramePr>
        <p:xfrm>
          <a:off x="5230657" y="1084584"/>
          <a:ext cx="4446494" cy="609600"/>
        </p:xfrm>
        <a:graphic>
          <a:graphicData uri="http://schemas.openxmlformats.org/drawingml/2006/table">
            <a:tbl>
              <a:tblPr firstRow="1" bandRow="1">
                <a:tableStyleId>{5940675A-B579-460E-94D1-54222C63F5DA}</a:tableStyleId>
              </a:tblPr>
              <a:tblGrid>
                <a:gridCol w="1387045"/>
                <a:gridCol w="815853"/>
                <a:gridCol w="1019816"/>
                <a:gridCol w="1223780"/>
              </a:tblGrid>
              <a:tr h="216024">
                <a:tc rowSpan="2">
                  <a:txBody>
                    <a:bodyPr/>
                    <a:lstStyle/>
                    <a:p>
                      <a:pPr algn="ctr"/>
                      <a:endParaRPr kumimoji="1" lang="en-US" altLang="ja-JP" sz="1800" dirty="0" smtClean="0"/>
                    </a:p>
                    <a:p>
                      <a:pPr algn="ctr"/>
                      <a:r>
                        <a:rPr kumimoji="1" lang="ja-JP" altLang="en-US" sz="1400" dirty="0" smtClean="0"/>
                        <a:t>１</a:t>
                      </a:r>
                      <a:r>
                        <a:rPr kumimoji="1" lang="en-US" altLang="ja-JP" sz="1400" dirty="0" smtClean="0"/>
                        <a:t>F</a:t>
                      </a:r>
                      <a:r>
                        <a:rPr kumimoji="1" lang="ja-JP" altLang="en-US" sz="1400" dirty="0" smtClean="0"/>
                        <a:t>（避難階）</a:t>
                      </a:r>
                      <a:endParaRPr kumimoji="1" lang="ja-JP" altLang="en-US" sz="1400" dirty="0"/>
                    </a:p>
                  </a:txBody>
                  <a:tcPr marL="39000" marR="39000">
                    <a:lnL w="12700" cmpd="sng">
                      <a:noFill/>
                    </a:lnL>
                    <a:lnT w="12700" cmpd="sng">
                      <a:noFill/>
                    </a:lnT>
                    <a:lnB w="28575" cap="flat" cmpd="sng" algn="ctr">
                      <a:solidFill>
                        <a:schemeClr val="tx1"/>
                      </a:solidFill>
                      <a:prstDash val="solid"/>
                      <a:round/>
                      <a:headEnd type="none" w="med" len="med"/>
                      <a:tailEnd type="none" w="med" len="med"/>
                    </a:lnB>
                  </a:tcPr>
                </a:tc>
                <a:tc>
                  <a:txBody>
                    <a:bodyPr/>
                    <a:lstStyle/>
                    <a:p>
                      <a:pPr algn="ctr"/>
                      <a:r>
                        <a:rPr kumimoji="1" lang="ja-JP" altLang="en-US" sz="1400" dirty="0" smtClean="0"/>
                        <a:t>居室</a:t>
                      </a:r>
                      <a:endParaRPr kumimoji="1" lang="ja-JP" altLang="en-US" sz="1400" dirty="0"/>
                    </a:p>
                  </a:txBody>
                  <a:tcPr marL="39000" marR="39000">
                    <a:lnB w="28575" cap="flat" cmpd="sng" algn="ctr">
                      <a:solidFill>
                        <a:schemeClr val="tx1"/>
                      </a:solidFill>
                      <a:prstDash val="solid"/>
                      <a:round/>
                      <a:headEnd type="none" w="med" len="med"/>
                      <a:tailEnd type="none" w="med" len="med"/>
                    </a:lnB>
                  </a:tcPr>
                </a:tc>
                <a:tc>
                  <a:txBody>
                    <a:bodyPr/>
                    <a:lstStyle/>
                    <a:p>
                      <a:pPr algn="ctr"/>
                      <a:r>
                        <a:rPr kumimoji="1" lang="ja-JP" altLang="en-US" sz="1400" dirty="0" smtClean="0"/>
                        <a:t>居室</a:t>
                      </a:r>
                      <a:endParaRPr kumimoji="1" lang="ja-JP" altLang="en-US" sz="1400" dirty="0"/>
                    </a:p>
                  </a:txBody>
                  <a:tcPr marL="39000" marR="39000">
                    <a:lnB w="28575" cap="flat" cmpd="sng" algn="ctr">
                      <a:solidFill>
                        <a:schemeClr val="tx1"/>
                      </a:solidFill>
                      <a:prstDash val="solid"/>
                      <a:round/>
                      <a:headEnd type="none" w="med" len="med"/>
                      <a:tailEnd type="none" w="med" len="med"/>
                    </a:lnB>
                  </a:tcPr>
                </a:tc>
                <a:tc>
                  <a:txBody>
                    <a:bodyPr/>
                    <a:lstStyle/>
                    <a:p>
                      <a:pPr algn="ctr"/>
                      <a:r>
                        <a:rPr kumimoji="1" lang="ja-JP" altLang="en-US" sz="1400" dirty="0" smtClean="0"/>
                        <a:t>２</a:t>
                      </a:r>
                      <a:r>
                        <a:rPr kumimoji="1" lang="en-US" altLang="ja-JP" sz="1400" dirty="0" smtClean="0"/>
                        <a:t>F</a:t>
                      </a:r>
                      <a:r>
                        <a:rPr kumimoji="1" lang="ja-JP" altLang="en-US" sz="1400" dirty="0" smtClean="0"/>
                        <a:t>（避難階）</a:t>
                      </a:r>
                      <a:endParaRPr kumimoji="1" lang="ja-JP" altLang="en-US" sz="1400" dirty="0"/>
                    </a:p>
                  </a:txBody>
                  <a:tcPr marL="39000" marR="39000">
                    <a:lnR w="12700" cmpd="sng">
                      <a:noFill/>
                    </a:lnR>
                    <a:lnT w="12700" cmpd="sng">
                      <a:noFill/>
                    </a:lnT>
                    <a:lnB w="28575" cap="flat" cmpd="sng" algn="ctr">
                      <a:solidFill>
                        <a:schemeClr val="tx1"/>
                      </a:solidFill>
                      <a:prstDash val="solid"/>
                      <a:round/>
                      <a:headEnd type="none" w="med" len="med"/>
                      <a:tailEnd type="none" w="med" len="med"/>
                    </a:lnB>
                  </a:tcPr>
                </a:tc>
              </a:tr>
              <a:tr h="216024">
                <a:tc vMerge="1">
                  <a:txBody>
                    <a:bodyPr/>
                    <a:lstStyle/>
                    <a:p>
                      <a:endParaRPr kumimoji="1" lang="ja-JP" altLang="en-US" sz="1200" dirty="0"/>
                    </a:p>
                  </a:txBody>
                  <a:tcPr/>
                </a:tc>
                <a:tc>
                  <a:txBody>
                    <a:bodyPr/>
                    <a:lstStyle/>
                    <a:p>
                      <a:pPr algn="ctr"/>
                      <a:r>
                        <a:rPr kumimoji="1" lang="ja-JP" altLang="en-US" sz="1400" dirty="0" smtClean="0"/>
                        <a:t>共用室</a:t>
                      </a:r>
                      <a:endParaRPr kumimoji="1" lang="ja-JP" altLang="en-US" sz="1400" dirty="0"/>
                    </a:p>
                  </a:txBody>
                  <a:tcPr marL="39000" marR="39000">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400" dirty="0" smtClean="0"/>
                        <a:t>従業員室</a:t>
                      </a:r>
                      <a:endParaRPr kumimoji="1" lang="ja-JP" altLang="en-US" sz="1400" dirty="0"/>
                    </a:p>
                  </a:txBody>
                  <a:tcPr marL="39000" marR="39000">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endParaRPr kumimoji="1" lang="ja-JP" altLang="en-US" sz="1400" dirty="0"/>
                    </a:p>
                  </a:txBody>
                  <a:tcPr marL="39000" marR="39000">
                    <a:lnR w="12700" cmpd="sng">
                      <a:noFill/>
                    </a:lnR>
                    <a:lnT w="28575" cap="flat" cmpd="sng" algn="ctr">
                      <a:solidFill>
                        <a:schemeClr val="tx1"/>
                      </a:solidFill>
                      <a:prstDash val="solid"/>
                      <a:round/>
                      <a:headEnd type="none" w="med" len="med"/>
                      <a:tailEnd type="none" w="med" len="med"/>
                    </a:lnT>
                    <a:lnB w="12700" cmpd="sng">
                      <a:noFill/>
                    </a:lnB>
                  </a:tcPr>
                </a:tc>
              </a:tr>
            </a:tbl>
          </a:graphicData>
        </a:graphic>
      </p:graphicFrame>
      <p:sp>
        <p:nvSpPr>
          <p:cNvPr id="6" name="テキスト ボックス 5"/>
          <p:cNvSpPr txBox="1"/>
          <p:nvPr/>
        </p:nvSpPr>
        <p:spPr>
          <a:xfrm>
            <a:off x="5029623" y="1045472"/>
            <a:ext cx="2500659" cy="261610"/>
          </a:xfrm>
          <a:prstGeom prst="rect">
            <a:avLst/>
          </a:prstGeom>
          <a:noFill/>
        </p:spPr>
        <p:txBody>
          <a:bodyPr wrap="square" rtlCol="0">
            <a:spAutoFit/>
          </a:bodyPr>
          <a:lstStyle/>
          <a:p>
            <a:r>
              <a:rPr lang="ja-JP" altLang="en-US" sz="1100" dirty="0" smtClean="0"/>
              <a:t>平屋</a:t>
            </a:r>
            <a:r>
              <a:rPr kumimoji="1" lang="ja-JP" altLang="en-US" sz="1100" dirty="0" smtClean="0"/>
              <a:t>建以外（傾斜地）</a:t>
            </a:r>
            <a:endParaRPr kumimoji="1" lang="ja-JP" altLang="en-US" sz="1100" dirty="0"/>
          </a:p>
        </p:txBody>
      </p:sp>
      <p:sp>
        <p:nvSpPr>
          <p:cNvPr id="8" name="フローチャート: 処理 7"/>
          <p:cNvSpPr/>
          <p:nvPr/>
        </p:nvSpPr>
        <p:spPr>
          <a:xfrm>
            <a:off x="902619" y="2147967"/>
            <a:ext cx="8814979" cy="956299"/>
          </a:xfrm>
          <a:prstGeom prst="flowChart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kumimoji="1" lang="en-US" altLang="ja-JP" sz="1600" u="sng" dirty="0" smtClean="0">
                <a:solidFill>
                  <a:schemeClr val="tx1"/>
                </a:solidFill>
              </a:rPr>
              <a:t>Ⅰ</a:t>
            </a:r>
            <a:r>
              <a:rPr kumimoji="1" lang="ja-JP" altLang="en-US" sz="1600" u="sng" dirty="0" smtClean="0">
                <a:solidFill>
                  <a:schemeClr val="tx1"/>
                </a:solidFill>
              </a:rPr>
              <a:t>　内装不燃化</a:t>
            </a:r>
            <a:endParaRPr kumimoji="1" lang="en-US" altLang="ja-JP" sz="1600" u="sng" dirty="0" smtClean="0">
              <a:solidFill>
                <a:schemeClr val="tx1"/>
              </a:solidFill>
            </a:endParaRPr>
          </a:p>
          <a:p>
            <a:r>
              <a:rPr lang="ja-JP" altLang="en-US" sz="1600" dirty="0" smtClean="0">
                <a:solidFill>
                  <a:schemeClr val="tx1"/>
                </a:solidFill>
              </a:rPr>
              <a:t>○避難経路を準不燃材料</a:t>
            </a:r>
            <a:endParaRPr lang="en-US" altLang="ja-JP" sz="1600" dirty="0" smtClean="0">
              <a:solidFill>
                <a:schemeClr val="tx1"/>
              </a:solidFill>
            </a:endParaRPr>
          </a:p>
          <a:p>
            <a:r>
              <a:rPr lang="ja-JP" altLang="en-US" sz="1600" dirty="0" smtClean="0">
                <a:solidFill>
                  <a:schemeClr val="tx1"/>
                </a:solidFill>
              </a:rPr>
              <a:t>○</a:t>
            </a:r>
            <a:r>
              <a:rPr lang="ja-JP" altLang="en-US" sz="1600" dirty="0">
                <a:solidFill>
                  <a:schemeClr val="tx1"/>
                </a:solidFill>
              </a:rPr>
              <a:t>その他</a:t>
            </a:r>
            <a:r>
              <a:rPr lang="ja-JP" altLang="en-US" sz="1600" dirty="0" smtClean="0">
                <a:solidFill>
                  <a:schemeClr val="tx1"/>
                </a:solidFill>
              </a:rPr>
              <a:t>の部分を</a:t>
            </a:r>
            <a:r>
              <a:rPr lang="ja-JP" altLang="en-US" sz="1600" dirty="0">
                <a:solidFill>
                  <a:schemeClr val="tx1"/>
                </a:solidFill>
              </a:rPr>
              <a:t>難燃</a:t>
            </a:r>
            <a:r>
              <a:rPr lang="ja-JP" altLang="en-US" sz="1600" dirty="0" smtClean="0">
                <a:solidFill>
                  <a:schemeClr val="tx1"/>
                </a:solidFill>
              </a:rPr>
              <a:t>材料</a:t>
            </a:r>
            <a:endParaRPr lang="en-US" altLang="ja-JP" sz="1600" dirty="0">
              <a:solidFill>
                <a:schemeClr val="tx1"/>
              </a:solidFill>
            </a:endParaRPr>
          </a:p>
        </p:txBody>
      </p:sp>
      <p:graphicFrame>
        <p:nvGraphicFramePr>
          <p:cNvPr id="9" name="表 8"/>
          <p:cNvGraphicFramePr>
            <a:graphicFrameLocks noGrp="1"/>
          </p:cNvGraphicFramePr>
          <p:nvPr>
            <p:extLst>
              <p:ext uri="{D42A27DB-BD31-4B8C-83A1-F6EECF244321}">
                <p14:modId xmlns:p14="http://schemas.microsoft.com/office/powerpoint/2010/main" val="3241411798"/>
              </p:ext>
            </p:extLst>
          </p:nvPr>
        </p:nvGraphicFramePr>
        <p:xfrm>
          <a:off x="6010475" y="2186690"/>
          <a:ext cx="3198356" cy="781146"/>
        </p:xfrm>
        <a:graphic>
          <a:graphicData uri="http://schemas.openxmlformats.org/drawingml/2006/table">
            <a:tbl>
              <a:tblPr firstRow="1" bandRow="1">
                <a:tableStyleId>{5940675A-B579-460E-94D1-54222C63F5DA}</a:tableStyleId>
              </a:tblPr>
              <a:tblGrid>
                <a:gridCol w="586091"/>
                <a:gridCol w="586091"/>
                <a:gridCol w="607852"/>
                <a:gridCol w="810470"/>
                <a:gridCol w="607852"/>
              </a:tblGrid>
              <a:tr h="328904">
                <a:tc gridSpan="5">
                  <a:txBody>
                    <a:bodyPr/>
                    <a:lstStyle/>
                    <a:p>
                      <a:pPr algn="ctr"/>
                      <a:r>
                        <a:rPr kumimoji="1" lang="ja-JP" altLang="en-US" sz="1600" dirty="0" smtClean="0"/>
                        <a:t>廊下</a:t>
                      </a:r>
                      <a:endParaRPr kumimoji="1" lang="ja-JP" altLang="en-US" sz="900" dirty="0"/>
                    </a:p>
                  </a:txBody>
                  <a:tcPr marL="39000" marR="39000" marT="0" marB="0" anchor="ctr"/>
                </a:tc>
                <a:tc hMerge="1">
                  <a:txBody>
                    <a:bodyPr/>
                    <a:lstStyle/>
                    <a:p>
                      <a:endParaRPr lang="ja-JP" altLang="en-US" dirty="0"/>
                    </a:p>
                  </a:txBody>
                  <a:tcPr marL="36000" marR="36000" marT="0" marB="0" anchor="ctr"/>
                </a:tc>
                <a:tc hMerge="1">
                  <a:txBody>
                    <a:bodyPr/>
                    <a:lstStyle/>
                    <a:p>
                      <a:endParaRPr kumimoji="1" lang="ja-JP" altLang="en-US" sz="100" dirty="0"/>
                    </a:p>
                  </a:txBody>
                  <a:tcPr marL="36000" marR="36000"/>
                </a:tc>
                <a:tc hMerge="1">
                  <a:txBody>
                    <a:bodyPr/>
                    <a:lstStyle/>
                    <a:p>
                      <a:endParaRPr kumimoji="1" lang="ja-JP" altLang="en-US" sz="100" dirty="0"/>
                    </a:p>
                  </a:txBody>
                  <a:tcPr marL="36000" marR="36000"/>
                </a:tc>
                <a:tc hMerge="1">
                  <a:txBody>
                    <a:bodyPr/>
                    <a:lstStyle/>
                    <a:p>
                      <a:endParaRPr kumimoji="1" lang="ja-JP" altLang="en-US" sz="100" dirty="0"/>
                    </a:p>
                  </a:txBody>
                  <a:tcPr marL="36000" marR="36000"/>
                </a:tc>
              </a:tr>
              <a:tr h="452242">
                <a:tc>
                  <a:txBody>
                    <a:bodyPr/>
                    <a:lstStyle/>
                    <a:p>
                      <a:pPr algn="ctr"/>
                      <a:r>
                        <a:rPr kumimoji="1" lang="ja-JP" altLang="en-US" sz="1600" dirty="0" smtClean="0"/>
                        <a:t>居室</a:t>
                      </a:r>
                      <a:endParaRPr kumimoji="1" lang="ja-JP" altLang="en-US" sz="1600" dirty="0"/>
                    </a:p>
                  </a:txBody>
                  <a:tcPr marL="39000" marR="39000" anchor="ctr"/>
                </a:tc>
                <a:tc>
                  <a:txBody>
                    <a:bodyPr/>
                    <a:lstStyle/>
                    <a:p>
                      <a:pPr algn="ctr"/>
                      <a:r>
                        <a:rPr kumimoji="1" lang="ja-JP" altLang="en-US" sz="1600" dirty="0" smtClean="0"/>
                        <a:t>居室</a:t>
                      </a:r>
                      <a:endParaRPr kumimoji="1" lang="ja-JP" altLang="en-US" sz="1600" dirty="0"/>
                    </a:p>
                  </a:txBody>
                  <a:tcPr marL="39000" marR="39000" anchor="ctr"/>
                </a:tc>
                <a:tc>
                  <a:txBody>
                    <a:bodyPr/>
                    <a:lstStyle/>
                    <a:p>
                      <a:pPr algn="ctr"/>
                      <a:r>
                        <a:rPr kumimoji="1" lang="ja-JP" altLang="en-US" sz="1600" dirty="0" smtClean="0"/>
                        <a:t>居室</a:t>
                      </a:r>
                      <a:endParaRPr kumimoji="1" lang="ja-JP" altLang="en-US" sz="1600" dirty="0"/>
                    </a:p>
                  </a:txBody>
                  <a:tcPr marL="39000" marR="39000" anchor="ctr"/>
                </a:tc>
                <a:tc>
                  <a:txBody>
                    <a:bodyPr/>
                    <a:lstStyle/>
                    <a:p>
                      <a:pPr algn="ctr"/>
                      <a:r>
                        <a:rPr kumimoji="1" lang="ja-JP" altLang="en-US" sz="1600" dirty="0" smtClean="0"/>
                        <a:t>共用室</a:t>
                      </a:r>
                      <a:endParaRPr kumimoji="1" lang="ja-JP" altLang="en-US" sz="1600" dirty="0"/>
                    </a:p>
                  </a:txBody>
                  <a:tcPr marL="39000" marR="39000" anchor="ctr"/>
                </a:tc>
                <a:tc>
                  <a:txBody>
                    <a:bodyPr/>
                    <a:lstStyle/>
                    <a:p>
                      <a:pPr algn="ctr"/>
                      <a:r>
                        <a:rPr kumimoji="1" lang="ja-JP" altLang="en-US" sz="1600" dirty="0" smtClean="0"/>
                        <a:t>倉庫</a:t>
                      </a:r>
                      <a:endParaRPr kumimoji="1" lang="ja-JP" altLang="en-US" sz="1600" dirty="0"/>
                    </a:p>
                  </a:txBody>
                  <a:tcPr marL="39000" marR="39000" anchor="ctr"/>
                </a:tc>
              </a:tr>
            </a:tbl>
          </a:graphicData>
        </a:graphic>
      </p:graphicFrame>
      <p:grpSp>
        <p:nvGrpSpPr>
          <p:cNvPr id="10" name="グループ化 9"/>
          <p:cNvGrpSpPr/>
          <p:nvPr/>
        </p:nvGrpSpPr>
        <p:grpSpPr>
          <a:xfrm>
            <a:off x="2448590" y="2724448"/>
            <a:ext cx="1063462" cy="260229"/>
            <a:chOff x="6012160" y="1340768"/>
            <a:chExt cx="981656" cy="286251"/>
          </a:xfrm>
        </p:grpSpPr>
        <p:sp>
          <p:nvSpPr>
            <p:cNvPr id="11" name="角丸四角形 10"/>
            <p:cNvSpPr/>
            <p:nvPr/>
          </p:nvSpPr>
          <p:spPr>
            <a:xfrm>
              <a:off x="6012160" y="1340768"/>
              <a:ext cx="981656" cy="286251"/>
            </a:xfrm>
            <a:prstGeom prst="roundRect">
              <a:avLst/>
            </a:prstGeom>
            <a:noFill/>
            <a:ln w="3175" cmpd="sng">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2" name="角丸四角形 11"/>
            <p:cNvSpPr/>
            <p:nvPr/>
          </p:nvSpPr>
          <p:spPr>
            <a:xfrm>
              <a:off x="6056781" y="1368971"/>
              <a:ext cx="892415" cy="236571"/>
            </a:xfrm>
            <a:prstGeom prst="roundRect">
              <a:avLst/>
            </a:prstGeom>
            <a:noFill/>
            <a:ln w="3175" cmpd="sng">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grpSp>
      <p:sp>
        <p:nvSpPr>
          <p:cNvPr id="13" name="角丸四角形 12"/>
          <p:cNvSpPr/>
          <p:nvPr/>
        </p:nvSpPr>
        <p:spPr>
          <a:xfrm>
            <a:off x="2153797" y="2484700"/>
            <a:ext cx="1247969" cy="260228"/>
          </a:xfrm>
          <a:prstGeom prst="roundRect">
            <a:avLst/>
          </a:prstGeom>
          <a:noFill/>
          <a:ln w="50800" cmpd="tri">
            <a:solidFill>
              <a:schemeClr val="accent1">
                <a:shade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4" name="角丸四角形 13"/>
          <p:cNvSpPr/>
          <p:nvPr/>
        </p:nvSpPr>
        <p:spPr>
          <a:xfrm>
            <a:off x="6028537" y="2224916"/>
            <a:ext cx="3137272" cy="246646"/>
          </a:xfrm>
          <a:prstGeom prst="roundRect">
            <a:avLst/>
          </a:prstGeom>
          <a:noFill/>
          <a:ln w="50800" cmpd="tri">
            <a:solidFill>
              <a:schemeClr val="accent1">
                <a:shade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grpSp>
        <p:nvGrpSpPr>
          <p:cNvPr id="15" name="グループ化 14"/>
          <p:cNvGrpSpPr/>
          <p:nvPr/>
        </p:nvGrpSpPr>
        <p:grpSpPr>
          <a:xfrm>
            <a:off x="6604296" y="2526410"/>
            <a:ext cx="566267" cy="421106"/>
            <a:chOff x="6012160" y="1340768"/>
            <a:chExt cx="981656" cy="286251"/>
          </a:xfrm>
        </p:grpSpPr>
        <p:sp>
          <p:nvSpPr>
            <p:cNvPr id="16" name="角丸四角形 15"/>
            <p:cNvSpPr/>
            <p:nvPr/>
          </p:nvSpPr>
          <p:spPr>
            <a:xfrm>
              <a:off x="6012160" y="1340768"/>
              <a:ext cx="981656" cy="286251"/>
            </a:xfrm>
            <a:prstGeom prst="roundRect">
              <a:avLst/>
            </a:prstGeom>
            <a:noFill/>
            <a:ln w="3175" cmpd="sng">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7" name="角丸四角形 16"/>
            <p:cNvSpPr/>
            <p:nvPr/>
          </p:nvSpPr>
          <p:spPr>
            <a:xfrm>
              <a:off x="6056781" y="1368971"/>
              <a:ext cx="892415" cy="236571"/>
            </a:xfrm>
            <a:prstGeom prst="roundRect">
              <a:avLst/>
            </a:prstGeom>
            <a:noFill/>
            <a:ln w="3175" cmpd="sng">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grpSp>
      <p:grpSp>
        <p:nvGrpSpPr>
          <p:cNvPr id="18" name="グループ化 17"/>
          <p:cNvGrpSpPr/>
          <p:nvPr/>
        </p:nvGrpSpPr>
        <p:grpSpPr>
          <a:xfrm>
            <a:off x="7201120" y="2524930"/>
            <a:ext cx="577708" cy="418537"/>
            <a:chOff x="6012160" y="1340768"/>
            <a:chExt cx="981656" cy="286251"/>
          </a:xfrm>
        </p:grpSpPr>
        <p:sp>
          <p:nvSpPr>
            <p:cNvPr id="19" name="角丸四角形 18"/>
            <p:cNvSpPr/>
            <p:nvPr/>
          </p:nvSpPr>
          <p:spPr>
            <a:xfrm>
              <a:off x="6012160" y="1340768"/>
              <a:ext cx="981656" cy="286251"/>
            </a:xfrm>
            <a:prstGeom prst="roundRect">
              <a:avLst/>
            </a:prstGeom>
            <a:noFill/>
            <a:ln w="3175" cmpd="sng">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20" name="角丸四角形 19"/>
            <p:cNvSpPr/>
            <p:nvPr/>
          </p:nvSpPr>
          <p:spPr>
            <a:xfrm>
              <a:off x="6056781" y="1368971"/>
              <a:ext cx="892415" cy="236571"/>
            </a:xfrm>
            <a:prstGeom prst="roundRect">
              <a:avLst/>
            </a:prstGeom>
            <a:noFill/>
            <a:ln w="3175" cmpd="sng">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grpSp>
      <p:grpSp>
        <p:nvGrpSpPr>
          <p:cNvPr id="21" name="グループ化 20"/>
          <p:cNvGrpSpPr/>
          <p:nvPr/>
        </p:nvGrpSpPr>
        <p:grpSpPr>
          <a:xfrm>
            <a:off x="7803885" y="2526263"/>
            <a:ext cx="793580" cy="429501"/>
            <a:chOff x="6012160" y="1340768"/>
            <a:chExt cx="981656" cy="286251"/>
          </a:xfrm>
        </p:grpSpPr>
        <p:sp>
          <p:nvSpPr>
            <p:cNvPr id="22" name="角丸四角形 21"/>
            <p:cNvSpPr/>
            <p:nvPr/>
          </p:nvSpPr>
          <p:spPr>
            <a:xfrm>
              <a:off x="6012160" y="1340768"/>
              <a:ext cx="981656" cy="286251"/>
            </a:xfrm>
            <a:prstGeom prst="roundRect">
              <a:avLst/>
            </a:prstGeom>
            <a:noFill/>
            <a:ln w="3175" cmpd="sng">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23" name="角丸四角形 22"/>
            <p:cNvSpPr/>
            <p:nvPr/>
          </p:nvSpPr>
          <p:spPr>
            <a:xfrm>
              <a:off x="6056781" y="1368971"/>
              <a:ext cx="892415" cy="236571"/>
            </a:xfrm>
            <a:prstGeom prst="roundRect">
              <a:avLst/>
            </a:prstGeom>
            <a:noFill/>
            <a:ln w="3175" cmpd="sng">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grpSp>
      <p:sp>
        <p:nvSpPr>
          <p:cNvPr id="24" name="フローチャート: 処理 23"/>
          <p:cNvSpPr/>
          <p:nvPr/>
        </p:nvSpPr>
        <p:spPr>
          <a:xfrm>
            <a:off x="902619" y="3147065"/>
            <a:ext cx="8814979" cy="2582746"/>
          </a:xfrm>
          <a:prstGeom prst="flowChart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kumimoji="1" lang="en-US" altLang="ja-JP" sz="1600" u="sng" dirty="0" smtClean="0">
                <a:solidFill>
                  <a:schemeClr val="tx1"/>
                </a:solidFill>
              </a:rPr>
              <a:t>Ⅱ</a:t>
            </a:r>
            <a:r>
              <a:rPr kumimoji="1" lang="ja-JP" altLang="en-US" sz="1600" u="sng" dirty="0" smtClean="0">
                <a:solidFill>
                  <a:schemeClr val="tx1"/>
                </a:solidFill>
              </a:rPr>
              <a:t>　内装不燃化を要しない</a:t>
            </a:r>
            <a:endParaRPr kumimoji="1" lang="en-US" altLang="ja-JP" sz="1600" u="sng" dirty="0" smtClean="0">
              <a:solidFill>
                <a:schemeClr val="tx1"/>
              </a:solidFill>
            </a:endParaRPr>
          </a:p>
          <a:p>
            <a:r>
              <a:rPr lang="ja-JP" altLang="en-US" sz="1600" dirty="0" smtClean="0">
                <a:solidFill>
                  <a:schemeClr val="tx1"/>
                </a:solidFill>
              </a:rPr>
              <a:t>①居室区画（扉は自動閉鎖）</a:t>
            </a:r>
            <a:endParaRPr lang="en-US" altLang="ja-JP" sz="1600" dirty="0" smtClean="0">
              <a:solidFill>
                <a:schemeClr val="tx1"/>
              </a:solidFill>
            </a:endParaRPr>
          </a:p>
          <a:p>
            <a:r>
              <a:rPr lang="ja-JP" altLang="en-US" sz="1600" dirty="0">
                <a:solidFill>
                  <a:schemeClr val="tx1"/>
                </a:solidFill>
              </a:rPr>
              <a:t>②</a:t>
            </a:r>
            <a:r>
              <a:rPr kumimoji="1" lang="ja-JP" altLang="en-US" sz="1600" dirty="0" smtClean="0">
                <a:solidFill>
                  <a:schemeClr val="tx1"/>
                </a:solidFill>
              </a:rPr>
              <a:t>煙感知器</a:t>
            </a:r>
            <a:endParaRPr kumimoji="1" lang="en-US" altLang="ja-JP" sz="1600" dirty="0" smtClean="0">
              <a:solidFill>
                <a:schemeClr val="tx1"/>
              </a:solidFill>
            </a:endParaRPr>
          </a:p>
          <a:p>
            <a:r>
              <a:rPr lang="ja-JP" altLang="en-US" sz="1600" dirty="0">
                <a:solidFill>
                  <a:schemeClr val="tx1"/>
                </a:solidFill>
              </a:rPr>
              <a:t>③</a:t>
            </a:r>
            <a:r>
              <a:rPr lang="ja-JP" altLang="en-US" sz="1600" dirty="0" smtClean="0">
                <a:solidFill>
                  <a:schemeClr val="tx1"/>
                </a:solidFill>
              </a:rPr>
              <a:t>各居室の開口部</a:t>
            </a:r>
            <a:endParaRPr lang="en-US" altLang="ja-JP" sz="1600" dirty="0" smtClean="0">
              <a:solidFill>
                <a:schemeClr val="tx1"/>
              </a:solidFill>
            </a:endParaRPr>
          </a:p>
          <a:p>
            <a:pPr marL="182563"/>
            <a:r>
              <a:rPr lang="ja-JP" altLang="en-US" sz="1600" dirty="0">
                <a:solidFill>
                  <a:schemeClr val="tx1"/>
                </a:solidFill>
              </a:rPr>
              <a:t>・</a:t>
            </a:r>
            <a:r>
              <a:rPr lang="ja-JP" altLang="en-US" sz="1600" dirty="0" smtClean="0">
                <a:solidFill>
                  <a:schemeClr val="tx1"/>
                </a:solidFill>
              </a:rPr>
              <a:t>屋内外から容易に開放</a:t>
            </a:r>
            <a:endParaRPr lang="en-US" altLang="ja-JP" sz="1600" dirty="0" smtClean="0">
              <a:solidFill>
                <a:schemeClr val="tx1"/>
              </a:solidFill>
            </a:endParaRPr>
          </a:p>
          <a:p>
            <a:pPr marL="182563"/>
            <a:r>
              <a:rPr lang="ja-JP" altLang="en-US" sz="1600" dirty="0">
                <a:solidFill>
                  <a:schemeClr val="tx1"/>
                </a:solidFill>
              </a:rPr>
              <a:t>・</a:t>
            </a:r>
            <a:r>
              <a:rPr kumimoji="1" lang="ja-JP" altLang="en-US" sz="1600" dirty="0" smtClean="0">
                <a:solidFill>
                  <a:schemeClr val="tx1"/>
                </a:solidFill>
              </a:rPr>
              <a:t>幅員１㍍以上の空地に面する</a:t>
            </a:r>
            <a:endParaRPr kumimoji="1" lang="en-US" altLang="ja-JP" sz="1600" dirty="0" smtClean="0">
              <a:solidFill>
                <a:schemeClr val="tx1"/>
              </a:solidFill>
            </a:endParaRPr>
          </a:p>
          <a:p>
            <a:pPr marL="182563"/>
            <a:r>
              <a:rPr lang="ja-JP" altLang="en-US" sz="1600" dirty="0" smtClean="0">
                <a:solidFill>
                  <a:schemeClr val="tx1"/>
                </a:solidFill>
              </a:rPr>
              <a:t>・避難できる大きさ等</a:t>
            </a:r>
            <a:endParaRPr lang="en-US" altLang="ja-JP" sz="1600" dirty="0" smtClean="0">
              <a:solidFill>
                <a:schemeClr val="tx1"/>
              </a:solidFill>
            </a:endParaRPr>
          </a:p>
          <a:p>
            <a:r>
              <a:rPr lang="ja-JP" altLang="en-US" sz="1600" dirty="0">
                <a:solidFill>
                  <a:schemeClr val="tx1"/>
                </a:solidFill>
              </a:rPr>
              <a:t>④</a:t>
            </a:r>
            <a:r>
              <a:rPr lang="ja-JP" altLang="en-US" sz="1600" dirty="0" smtClean="0">
                <a:solidFill>
                  <a:schemeClr val="tx1"/>
                </a:solidFill>
              </a:rPr>
              <a:t>２方向避難が確保されている</a:t>
            </a:r>
            <a:endParaRPr lang="en-US" altLang="ja-JP" sz="1600" dirty="0" smtClean="0">
              <a:solidFill>
                <a:schemeClr val="tx1"/>
              </a:solidFill>
            </a:endParaRPr>
          </a:p>
          <a:p>
            <a:r>
              <a:rPr lang="ja-JP" altLang="en-US" b="1" u="sng" dirty="0">
                <a:solidFill>
                  <a:schemeClr val="tx1"/>
                </a:solidFill>
              </a:rPr>
              <a:t>⑤</a:t>
            </a:r>
            <a:r>
              <a:rPr kumimoji="1" lang="ja-JP" altLang="en-US" b="1" u="sng" dirty="0" smtClean="0">
                <a:solidFill>
                  <a:schemeClr val="tx1"/>
                </a:solidFill>
              </a:rPr>
              <a:t>火災の影響の少ない時間内に</a:t>
            </a:r>
            <a:endParaRPr kumimoji="1" lang="en-US" altLang="ja-JP" b="1" u="sng" dirty="0" smtClean="0">
              <a:solidFill>
                <a:schemeClr val="tx1"/>
              </a:solidFill>
            </a:endParaRPr>
          </a:p>
          <a:p>
            <a:r>
              <a:rPr kumimoji="1" lang="ja-JP" altLang="en-US" b="1" u="sng" dirty="0" smtClean="0">
                <a:solidFill>
                  <a:schemeClr val="tx1"/>
                </a:solidFill>
              </a:rPr>
              <a:t>屋外へ避難できること</a:t>
            </a:r>
            <a:endParaRPr kumimoji="1" lang="en-US" altLang="ja-JP" b="1" u="sng" dirty="0" smtClean="0">
              <a:solidFill>
                <a:schemeClr val="tx1"/>
              </a:solidFill>
            </a:endParaRPr>
          </a:p>
        </p:txBody>
      </p:sp>
      <p:cxnSp>
        <p:nvCxnSpPr>
          <p:cNvPr id="33" name="カギ線コネクタ 32"/>
          <p:cNvCxnSpPr>
            <a:stCxn id="2" idx="1"/>
            <a:endCxn id="24" idx="1"/>
          </p:cNvCxnSpPr>
          <p:nvPr/>
        </p:nvCxnSpPr>
        <p:spPr>
          <a:xfrm rot="10800000" flipH="1" flipV="1">
            <a:off x="468099" y="1326883"/>
            <a:ext cx="434520" cy="3111555"/>
          </a:xfrm>
          <a:prstGeom prst="bentConnector3">
            <a:avLst>
              <a:gd name="adj1" fmla="val -56994"/>
            </a:avLst>
          </a:prstGeom>
          <a:ln w="12700">
            <a:tailEnd type="arrow"/>
          </a:ln>
        </p:spPr>
        <p:style>
          <a:lnRef idx="1">
            <a:schemeClr val="accent1"/>
          </a:lnRef>
          <a:fillRef idx="0">
            <a:schemeClr val="accent1"/>
          </a:fillRef>
          <a:effectRef idx="0">
            <a:schemeClr val="accent1"/>
          </a:effectRef>
          <a:fontRef idx="minor">
            <a:schemeClr val="tx1"/>
          </a:fontRef>
        </p:style>
      </p:cxnSp>
      <p:grpSp>
        <p:nvGrpSpPr>
          <p:cNvPr id="62" name="グループ化 61"/>
          <p:cNvGrpSpPr/>
          <p:nvPr/>
        </p:nvGrpSpPr>
        <p:grpSpPr>
          <a:xfrm>
            <a:off x="6010475" y="2521330"/>
            <a:ext cx="566267" cy="421106"/>
            <a:chOff x="6012160" y="1340768"/>
            <a:chExt cx="981656" cy="286251"/>
          </a:xfrm>
        </p:grpSpPr>
        <p:sp>
          <p:nvSpPr>
            <p:cNvPr id="63" name="角丸四角形 62"/>
            <p:cNvSpPr/>
            <p:nvPr/>
          </p:nvSpPr>
          <p:spPr>
            <a:xfrm>
              <a:off x="6012160" y="1340768"/>
              <a:ext cx="981656" cy="286251"/>
            </a:xfrm>
            <a:prstGeom prst="roundRect">
              <a:avLst/>
            </a:prstGeom>
            <a:noFill/>
            <a:ln w="3175" cmpd="sng">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64" name="角丸四角形 63"/>
            <p:cNvSpPr/>
            <p:nvPr/>
          </p:nvSpPr>
          <p:spPr>
            <a:xfrm>
              <a:off x="6056781" y="1368971"/>
              <a:ext cx="892415" cy="236571"/>
            </a:xfrm>
            <a:prstGeom prst="roundRect">
              <a:avLst/>
            </a:prstGeom>
            <a:noFill/>
            <a:ln w="3175" cmpd="sng">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grpSp>
      <p:graphicFrame>
        <p:nvGraphicFramePr>
          <p:cNvPr id="65" name="表 64"/>
          <p:cNvGraphicFramePr>
            <a:graphicFrameLocks noGrp="1"/>
          </p:cNvGraphicFramePr>
          <p:nvPr>
            <p:extLst>
              <p:ext uri="{D42A27DB-BD31-4B8C-83A1-F6EECF244321}">
                <p14:modId xmlns:p14="http://schemas.microsoft.com/office/powerpoint/2010/main" val="4048872294"/>
              </p:ext>
            </p:extLst>
          </p:nvPr>
        </p:nvGraphicFramePr>
        <p:xfrm>
          <a:off x="5073160" y="3663601"/>
          <a:ext cx="4496544" cy="1391576"/>
        </p:xfrm>
        <a:graphic>
          <a:graphicData uri="http://schemas.openxmlformats.org/drawingml/2006/table">
            <a:tbl>
              <a:tblPr firstRow="1" bandRow="1">
                <a:tableStyleId>{5940675A-B579-460E-94D1-54222C63F5DA}</a:tableStyleId>
              </a:tblPr>
              <a:tblGrid>
                <a:gridCol w="866865"/>
                <a:gridCol w="866865"/>
                <a:gridCol w="899050"/>
                <a:gridCol w="1198737"/>
                <a:gridCol w="665027"/>
              </a:tblGrid>
              <a:tr h="424778">
                <a:tc gridSpan="5">
                  <a:txBody>
                    <a:bodyPr/>
                    <a:lstStyle/>
                    <a:p>
                      <a:pPr algn="ctr"/>
                      <a:r>
                        <a:rPr kumimoji="1" lang="ja-JP" altLang="en-US" sz="1800" dirty="0" smtClean="0"/>
                        <a:t>廊下</a:t>
                      </a:r>
                      <a:endParaRPr kumimoji="1" lang="ja-JP" altLang="en-US" sz="1000" dirty="0"/>
                    </a:p>
                  </a:txBody>
                  <a:tcPr marL="39000" marR="39000" marT="0" marB="0" anchor="ctr"/>
                </a:tc>
                <a:tc hMerge="1">
                  <a:txBody>
                    <a:bodyPr/>
                    <a:lstStyle/>
                    <a:p>
                      <a:endParaRPr lang="ja-JP" altLang="en-US" dirty="0"/>
                    </a:p>
                  </a:txBody>
                  <a:tcPr marL="36000" marR="36000" marT="0" marB="0" anchor="ctr"/>
                </a:tc>
                <a:tc hMerge="1">
                  <a:txBody>
                    <a:bodyPr/>
                    <a:lstStyle/>
                    <a:p>
                      <a:endParaRPr kumimoji="1" lang="ja-JP" altLang="en-US" sz="100" dirty="0"/>
                    </a:p>
                  </a:txBody>
                  <a:tcPr marL="36000" marR="36000"/>
                </a:tc>
                <a:tc hMerge="1">
                  <a:txBody>
                    <a:bodyPr/>
                    <a:lstStyle/>
                    <a:p>
                      <a:endParaRPr kumimoji="1" lang="ja-JP" altLang="en-US" sz="100" dirty="0"/>
                    </a:p>
                  </a:txBody>
                  <a:tcPr marL="36000" marR="36000"/>
                </a:tc>
                <a:tc hMerge="1">
                  <a:txBody>
                    <a:bodyPr/>
                    <a:lstStyle/>
                    <a:p>
                      <a:endParaRPr kumimoji="1" lang="ja-JP" altLang="en-US" sz="100" dirty="0"/>
                    </a:p>
                  </a:txBody>
                  <a:tcPr marL="36000" marR="36000"/>
                </a:tc>
              </a:tr>
              <a:tr h="966798">
                <a:tc>
                  <a:txBody>
                    <a:bodyPr/>
                    <a:lstStyle/>
                    <a:p>
                      <a:pPr algn="ctr"/>
                      <a:r>
                        <a:rPr kumimoji="1" lang="ja-JP" altLang="en-US" sz="1800" dirty="0" smtClean="0"/>
                        <a:t>居室</a:t>
                      </a:r>
                      <a:endParaRPr kumimoji="1" lang="ja-JP" altLang="en-US" sz="1800" dirty="0"/>
                    </a:p>
                  </a:txBody>
                  <a:tcPr marL="39000" marR="39000" anchor="ctr"/>
                </a:tc>
                <a:tc>
                  <a:txBody>
                    <a:bodyPr/>
                    <a:lstStyle/>
                    <a:p>
                      <a:pPr algn="ctr"/>
                      <a:r>
                        <a:rPr kumimoji="1" lang="ja-JP" altLang="en-US" sz="1800" dirty="0" smtClean="0"/>
                        <a:t>居室</a:t>
                      </a:r>
                      <a:endParaRPr kumimoji="1" lang="ja-JP" altLang="en-US" sz="1800" dirty="0"/>
                    </a:p>
                  </a:txBody>
                  <a:tcPr marL="39000" marR="39000" anchor="ctr"/>
                </a:tc>
                <a:tc>
                  <a:txBody>
                    <a:bodyPr/>
                    <a:lstStyle/>
                    <a:p>
                      <a:pPr algn="ctr"/>
                      <a:r>
                        <a:rPr kumimoji="1" lang="ja-JP" altLang="en-US" sz="1800" dirty="0" smtClean="0"/>
                        <a:t>居室</a:t>
                      </a:r>
                      <a:endParaRPr kumimoji="1" lang="ja-JP" altLang="en-US" sz="1800" dirty="0"/>
                    </a:p>
                  </a:txBody>
                  <a:tcPr marL="39000" marR="39000" anchor="ctr"/>
                </a:tc>
                <a:tc>
                  <a:txBody>
                    <a:bodyPr/>
                    <a:lstStyle/>
                    <a:p>
                      <a:pPr algn="ctr"/>
                      <a:r>
                        <a:rPr kumimoji="1" lang="ja-JP" altLang="en-US" sz="1800" dirty="0" smtClean="0"/>
                        <a:t>共用室</a:t>
                      </a:r>
                      <a:endParaRPr kumimoji="1" lang="ja-JP" altLang="en-US" sz="1800" dirty="0"/>
                    </a:p>
                  </a:txBody>
                  <a:tcPr marL="39000" marR="39000" anchor="ctr"/>
                </a:tc>
                <a:tc>
                  <a:txBody>
                    <a:bodyPr/>
                    <a:lstStyle/>
                    <a:p>
                      <a:pPr algn="ctr"/>
                      <a:r>
                        <a:rPr kumimoji="1" lang="ja-JP" altLang="en-US" sz="1800" dirty="0" smtClean="0"/>
                        <a:t>倉庫</a:t>
                      </a:r>
                      <a:endParaRPr kumimoji="1" lang="ja-JP" altLang="en-US" sz="1800" dirty="0"/>
                    </a:p>
                  </a:txBody>
                  <a:tcPr marL="39000" marR="39000" anchor="ctr"/>
                </a:tc>
              </a:tr>
            </a:tbl>
          </a:graphicData>
        </a:graphic>
      </p:graphicFrame>
      <p:cxnSp>
        <p:nvCxnSpPr>
          <p:cNvPr id="140" name="カギ線コネクタ 139"/>
          <p:cNvCxnSpPr>
            <a:stCxn id="2" idx="1"/>
            <a:endCxn id="8" idx="1"/>
          </p:cNvCxnSpPr>
          <p:nvPr/>
        </p:nvCxnSpPr>
        <p:spPr>
          <a:xfrm rot="10800000" flipH="1" flipV="1">
            <a:off x="468099" y="1326883"/>
            <a:ext cx="434520" cy="1299233"/>
          </a:xfrm>
          <a:prstGeom prst="bentConnector3">
            <a:avLst>
              <a:gd name="adj1" fmla="val -56994"/>
            </a:avLst>
          </a:prstGeom>
          <a:ln>
            <a:tailEnd type="arrow"/>
          </a:ln>
        </p:spPr>
        <p:style>
          <a:lnRef idx="1">
            <a:schemeClr val="accent1"/>
          </a:lnRef>
          <a:fillRef idx="0">
            <a:schemeClr val="accent1"/>
          </a:fillRef>
          <a:effectRef idx="0">
            <a:schemeClr val="accent1"/>
          </a:effectRef>
          <a:fontRef idx="minor">
            <a:schemeClr val="tx1"/>
          </a:fontRef>
        </p:style>
      </p:cxnSp>
      <p:grpSp>
        <p:nvGrpSpPr>
          <p:cNvPr id="78" name="グループ化 77"/>
          <p:cNvGrpSpPr/>
          <p:nvPr/>
        </p:nvGrpSpPr>
        <p:grpSpPr>
          <a:xfrm>
            <a:off x="8607505" y="2524354"/>
            <a:ext cx="601325" cy="432541"/>
            <a:chOff x="6012160" y="1340768"/>
            <a:chExt cx="981656" cy="286251"/>
          </a:xfrm>
        </p:grpSpPr>
        <p:sp>
          <p:nvSpPr>
            <p:cNvPr id="83" name="角丸四角形 82"/>
            <p:cNvSpPr/>
            <p:nvPr/>
          </p:nvSpPr>
          <p:spPr>
            <a:xfrm>
              <a:off x="6012160" y="1340768"/>
              <a:ext cx="981656" cy="286251"/>
            </a:xfrm>
            <a:prstGeom prst="roundRect">
              <a:avLst/>
            </a:prstGeom>
            <a:noFill/>
            <a:ln w="3175" cmpd="sng">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85" name="角丸四角形 84"/>
            <p:cNvSpPr/>
            <p:nvPr/>
          </p:nvSpPr>
          <p:spPr>
            <a:xfrm>
              <a:off x="6056781" y="1368971"/>
              <a:ext cx="892415" cy="236571"/>
            </a:xfrm>
            <a:prstGeom prst="roundRect">
              <a:avLst/>
            </a:prstGeom>
            <a:noFill/>
            <a:ln w="3175" cmpd="sng">
              <a:solidFill>
                <a:schemeClr val="accent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grpSp>
      <p:sp>
        <p:nvSpPr>
          <p:cNvPr id="66" name="パイ 65"/>
          <p:cNvSpPr/>
          <p:nvPr/>
        </p:nvSpPr>
        <p:spPr>
          <a:xfrm>
            <a:off x="5421339" y="3798034"/>
            <a:ext cx="631045" cy="574288"/>
          </a:xfrm>
          <a:prstGeom prst="pie">
            <a:avLst>
              <a:gd name="adj1" fmla="val 10800000"/>
              <a:gd name="adj2" fmla="val 16200000"/>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67" name="パイ 66"/>
          <p:cNvSpPr/>
          <p:nvPr/>
        </p:nvSpPr>
        <p:spPr>
          <a:xfrm>
            <a:off x="6255221" y="3795935"/>
            <a:ext cx="631045" cy="574288"/>
          </a:xfrm>
          <a:prstGeom prst="pie">
            <a:avLst>
              <a:gd name="adj1" fmla="val 10800000"/>
              <a:gd name="adj2" fmla="val 16200000"/>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68" name="パイ 67"/>
          <p:cNvSpPr/>
          <p:nvPr/>
        </p:nvSpPr>
        <p:spPr>
          <a:xfrm>
            <a:off x="7173170" y="3795935"/>
            <a:ext cx="631045" cy="574288"/>
          </a:xfrm>
          <a:prstGeom prst="pie">
            <a:avLst>
              <a:gd name="adj1" fmla="val 10800000"/>
              <a:gd name="adj2" fmla="val 16200000"/>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69" name="パイ 68"/>
          <p:cNvSpPr/>
          <p:nvPr/>
        </p:nvSpPr>
        <p:spPr>
          <a:xfrm>
            <a:off x="8147613" y="3795935"/>
            <a:ext cx="631045" cy="574288"/>
          </a:xfrm>
          <a:prstGeom prst="pie">
            <a:avLst>
              <a:gd name="adj1" fmla="val 10800000"/>
              <a:gd name="adj2" fmla="val 16200000"/>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cxnSp>
        <p:nvCxnSpPr>
          <p:cNvPr id="71" name="直線矢印コネクタ 70"/>
          <p:cNvCxnSpPr/>
          <p:nvPr/>
        </p:nvCxnSpPr>
        <p:spPr>
          <a:xfrm>
            <a:off x="5138435" y="3836272"/>
            <a:ext cx="3220637" cy="0"/>
          </a:xfrm>
          <a:prstGeom prst="straightConnector1">
            <a:avLst/>
          </a:prstGeom>
          <a:ln w="76200">
            <a:solidFill>
              <a:schemeClr val="accent1">
                <a:shade val="95000"/>
                <a:satMod val="105000"/>
                <a:alpha val="35000"/>
              </a:schemeClr>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73" name="カギ線コネクタ 72"/>
          <p:cNvCxnSpPr/>
          <p:nvPr/>
        </p:nvCxnSpPr>
        <p:spPr>
          <a:xfrm rot="5400000" flipH="1" flipV="1">
            <a:off x="4981657" y="4149799"/>
            <a:ext cx="896297" cy="344187"/>
          </a:xfrm>
          <a:prstGeom prst="bentConnector3">
            <a:avLst/>
          </a:prstGeom>
          <a:ln w="76200">
            <a:solidFill>
              <a:schemeClr val="accent1">
                <a:shade val="95000"/>
                <a:satMod val="10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5" name="カギ線コネクタ 74"/>
          <p:cNvCxnSpPr/>
          <p:nvPr/>
        </p:nvCxnSpPr>
        <p:spPr>
          <a:xfrm rot="5400000" flipH="1" flipV="1">
            <a:off x="5824562" y="4151838"/>
            <a:ext cx="896297" cy="344187"/>
          </a:xfrm>
          <a:prstGeom prst="bentConnector3">
            <a:avLst/>
          </a:prstGeom>
          <a:ln w="76200">
            <a:solidFill>
              <a:schemeClr val="accent1">
                <a:shade val="95000"/>
                <a:satMod val="10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6" name="カギ線コネクタ 75"/>
          <p:cNvCxnSpPr/>
          <p:nvPr/>
        </p:nvCxnSpPr>
        <p:spPr>
          <a:xfrm rot="5400000" flipH="1" flipV="1">
            <a:off x="6690955" y="4151838"/>
            <a:ext cx="896297" cy="344187"/>
          </a:xfrm>
          <a:prstGeom prst="bentConnector3">
            <a:avLst/>
          </a:prstGeom>
          <a:ln w="76200">
            <a:solidFill>
              <a:schemeClr val="accent1">
                <a:shade val="95000"/>
                <a:satMod val="10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7" name="カギ線コネクタ 76"/>
          <p:cNvCxnSpPr/>
          <p:nvPr/>
        </p:nvCxnSpPr>
        <p:spPr>
          <a:xfrm rot="5400000" flipH="1" flipV="1">
            <a:off x="7605060" y="4063582"/>
            <a:ext cx="908791" cy="506296"/>
          </a:xfrm>
          <a:prstGeom prst="bentConnector3">
            <a:avLst/>
          </a:prstGeom>
          <a:ln w="76200">
            <a:solidFill>
              <a:schemeClr val="accent1">
                <a:shade val="95000"/>
                <a:satMod val="105000"/>
                <a:alpha val="35000"/>
              </a:schemeClr>
            </a:solidFill>
          </a:ln>
        </p:spPr>
        <p:style>
          <a:lnRef idx="1">
            <a:schemeClr val="accent1"/>
          </a:lnRef>
          <a:fillRef idx="0">
            <a:schemeClr val="accent1"/>
          </a:fillRef>
          <a:effectRef idx="0">
            <a:schemeClr val="accent1"/>
          </a:effectRef>
          <a:fontRef idx="minor">
            <a:schemeClr val="tx1"/>
          </a:fontRef>
        </p:style>
      </p:cxnSp>
      <p:sp>
        <p:nvSpPr>
          <p:cNvPr id="84" name="正方形/長方形 83"/>
          <p:cNvSpPr/>
          <p:nvPr/>
        </p:nvSpPr>
        <p:spPr>
          <a:xfrm>
            <a:off x="4794147" y="5069129"/>
            <a:ext cx="4845443" cy="505033"/>
          </a:xfrm>
          <a:prstGeom prst="rect">
            <a:avLst/>
          </a:prstGeom>
          <a:pattFill prst="pct20">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pic>
        <p:nvPicPr>
          <p:cNvPr id="79"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3320" t="84651" r="69014" b="9666"/>
          <a:stretch/>
        </p:blipFill>
        <p:spPr bwMode="auto">
          <a:xfrm>
            <a:off x="5190056" y="5005914"/>
            <a:ext cx="658754" cy="128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3320" t="84651" r="69014" b="9666"/>
          <a:stretch/>
        </p:blipFill>
        <p:spPr bwMode="auto">
          <a:xfrm>
            <a:off x="6057723" y="5005914"/>
            <a:ext cx="658754" cy="128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1"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3320" t="84651" r="69014" b="9666"/>
          <a:stretch/>
        </p:blipFill>
        <p:spPr bwMode="auto">
          <a:xfrm>
            <a:off x="6908612" y="5005914"/>
            <a:ext cx="658754" cy="128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2"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3320" t="84651" r="69014" b="9666"/>
          <a:stretch/>
        </p:blipFill>
        <p:spPr bwMode="auto">
          <a:xfrm>
            <a:off x="7935666" y="5005914"/>
            <a:ext cx="658754" cy="128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86" name="直線矢印コネクタ 85"/>
          <p:cNvCxnSpPr>
            <a:stCxn id="84" idx="0"/>
            <a:endCxn id="84" idx="2"/>
          </p:cNvCxnSpPr>
          <p:nvPr/>
        </p:nvCxnSpPr>
        <p:spPr>
          <a:xfrm>
            <a:off x="7216869" y="5069129"/>
            <a:ext cx="0" cy="505033"/>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87" name="テキスト ボックス 86"/>
          <p:cNvSpPr txBox="1"/>
          <p:nvPr/>
        </p:nvSpPr>
        <p:spPr>
          <a:xfrm>
            <a:off x="7236541" y="5221007"/>
            <a:ext cx="1213148" cy="276999"/>
          </a:xfrm>
          <a:prstGeom prst="rect">
            <a:avLst/>
          </a:prstGeom>
          <a:noFill/>
        </p:spPr>
        <p:txBody>
          <a:bodyPr wrap="square" rtlCol="0">
            <a:spAutoFit/>
          </a:bodyPr>
          <a:lstStyle/>
          <a:p>
            <a:r>
              <a:rPr kumimoji="1" lang="ja-JP" altLang="en-US" sz="1200" dirty="0" smtClean="0"/>
              <a:t>１ｍ以上</a:t>
            </a:r>
            <a:endParaRPr kumimoji="1" lang="ja-JP" altLang="en-US" sz="1200" dirty="0"/>
          </a:p>
        </p:txBody>
      </p:sp>
      <p:grpSp>
        <p:nvGrpSpPr>
          <p:cNvPr id="88" name="グループ化 87"/>
          <p:cNvGrpSpPr/>
          <p:nvPr/>
        </p:nvGrpSpPr>
        <p:grpSpPr>
          <a:xfrm>
            <a:off x="5633481" y="4113576"/>
            <a:ext cx="316307" cy="154400"/>
            <a:chOff x="5280660" y="3204210"/>
            <a:chExt cx="720090" cy="394335"/>
          </a:xfrm>
        </p:grpSpPr>
        <p:sp>
          <p:nvSpPr>
            <p:cNvPr id="89" name="正方形/長方形 88"/>
            <p:cNvSpPr/>
            <p:nvPr/>
          </p:nvSpPr>
          <p:spPr>
            <a:xfrm>
              <a:off x="5280660" y="3204210"/>
              <a:ext cx="720090" cy="19248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90" name="正方形/長方形 89"/>
            <p:cNvSpPr/>
            <p:nvPr/>
          </p:nvSpPr>
          <p:spPr>
            <a:xfrm>
              <a:off x="5393097" y="3396865"/>
              <a:ext cx="493954" cy="20168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cxnSp>
          <p:nvCxnSpPr>
            <p:cNvPr id="91" name="直線コネクタ 90"/>
            <p:cNvCxnSpPr/>
            <p:nvPr/>
          </p:nvCxnSpPr>
          <p:spPr>
            <a:xfrm>
              <a:off x="5471800" y="3505325"/>
              <a:ext cx="340837"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2" name="グループ化 91"/>
          <p:cNvGrpSpPr/>
          <p:nvPr/>
        </p:nvGrpSpPr>
        <p:grpSpPr>
          <a:xfrm>
            <a:off x="6461165" y="4126307"/>
            <a:ext cx="316307" cy="154400"/>
            <a:chOff x="5280660" y="3204210"/>
            <a:chExt cx="720090" cy="394335"/>
          </a:xfrm>
        </p:grpSpPr>
        <p:sp>
          <p:nvSpPr>
            <p:cNvPr id="93" name="正方形/長方形 92"/>
            <p:cNvSpPr/>
            <p:nvPr/>
          </p:nvSpPr>
          <p:spPr>
            <a:xfrm>
              <a:off x="5280660" y="3204210"/>
              <a:ext cx="720090" cy="19248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94" name="正方形/長方形 93"/>
            <p:cNvSpPr/>
            <p:nvPr/>
          </p:nvSpPr>
          <p:spPr>
            <a:xfrm>
              <a:off x="5393097" y="3396865"/>
              <a:ext cx="493954" cy="20168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cxnSp>
          <p:nvCxnSpPr>
            <p:cNvPr id="95" name="直線コネクタ 94"/>
            <p:cNvCxnSpPr/>
            <p:nvPr/>
          </p:nvCxnSpPr>
          <p:spPr>
            <a:xfrm>
              <a:off x="5471800" y="3505325"/>
              <a:ext cx="340837"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6" name="グループ化 95"/>
          <p:cNvGrpSpPr/>
          <p:nvPr/>
        </p:nvGrpSpPr>
        <p:grpSpPr>
          <a:xfrm>
            <a:off x="7340806" y="4126307"/>
            <a:ext cx="316307" cy="154400"/>
            <a:chOff x="5280660" y="3204210"/>
            <a:chExt cx="720090" cy="394335"/>
          </a:xfrm>
        </p:grpSpPr>
        <p:sp>
          <p:nvSpPr>
            <p:cNvPr id="97" name="正方形/長方形 96"/>
            <p:cNvSpPr/>
            <p:nvPr/>
          </p:nvSpPr>
          <p:spPr>
            <a:xfrm>
              <a:off x="5280660" y="3204210"/>
              <a:ext cx="720090" cy="19248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98" name="正方形/長方形 97"/>
            <p:cNvSpPr/>
            <p:nvPr/>
          </p:nvSpPr>
          <p:spPr>
            <a:xfrm>
              <a:off x="5393097" y="3396865"/>
              <a:ext cx="493954" cy="20168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cxnSp>
          <p:nvCxnSpPr>
            <p:cNvPr id="99" name="直線コネクタ 98"/>
            <p:cNvCxnSpPr/>
            <p:nvPr/>
          </p:nvCxnSpPr>
          <p:spPr>
            <a:xfrm>
              <a:off x="5471800" y="3505325"/>
              <a:ext cx="340837"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0" name="グループ化 99"/>
          <p:cNvGrpSpPr/>
          <p:nvPr/>
        </p:nvGrpSpPr>
        <p:grpSpPr>
          <a:xfrm>
            <a:off x="8489812" y="4118394"/>
            <a:ext cx="316307" cy="154400"/>
            <a:chOff x="5280660" y="3204210"/>
            <a:chExt cx="720090" cy="394335"/>
          </a:xfrm>
        </p:grpSpPr>
        <p:sp>
          <p:nvSpPr>
            <p:cNvPr id="101" name="正方形/長方形 100"/>
            <p:cNvSpPr/>
            <p:nvPr/>
          </p:nvSpPr>
          <p:spPr>
            <a:xfrm>
              <a:off x="5280660" y="3204210"/>
              <a:ext cx="720090" cy="19248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02" name="正方形/長方形 101"/>
            <p:cNvSpPr/>
            <p:nvPr/>
          </p:nvSpPr>
          <p:spPr>
            <a:xfrm>
              <a:off x="5393097" y="3396865"/>
              <a:ext cx="493954" cy="20168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cxnSp>
          <p:nvCxnSpPr>
            <p:cNvPr id="103" name="直線コネクタ 102"/>
            <p:cNvCxnSpPr/>
            <p:nvPr/>
          </p:nvCxnSpPr>
          <p:spPr>
            <a:xfrm>
              <a:off x="5471800" y="3505325"/>
              <a:ext cx="340837"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04" name="パイ 103"/>
          <p:cNvSpPr/>
          <p:nvPr/>
        </p:nvSpPr>
        <p:spPr>
          <a:xfrm>
            <a:off x="4689515" y="3694505"/>
            <a:ext cx="763565" cy="694888"/>
          </a:xfrm>
          <a:prstGeom prst="pie">
            <a:avLst>
              <a:gd name="adj1" fmla="val 10800000"/>
              <a:gd name="adj2" fmla="val 16200000"/>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cxnSp>
        <p:nvCxnSpPr>
          <p:cNvPr id="109" name="直線矢印コネクタ 108"/>
          <p:cNvCxnSpPr/>
          <p:nvPr/>
        </p:nvCxnSpPr>
        <p:spPr>
          <a:xfrm>
            <a:off x="5417551" y="4614556"/>
            <a:ext cx="0" cy="881244"/>
          </a:xfrm>
          <a:prstGeom prst="straightConnector1">
            <a:avLst/>
          </a:prstGeom>
          <a:ln w="76200">
            <a:solidFill>
              <a:schemeClr val="accent1">
                <a:shade val="95000"/>
                <a:satMod val="105000"/>
                <a:alpha val="3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0" name="直線矢印コネクタ 109"/>
          <p:cNvCxnSpPr/>
          <p:nvPr/>
        </p:nvCxnSpPr>
        <p:spPr>
          <a:xfrm>
            <a:off x="6275657" y="4636362"/>
            <a:ext cx="0" cy="881244"/>
          </a:xfrm>
          <a:prstGeom prst="straightConnector1">
            <a:avLst/>
          </a:prstGeom>
          <a:ln w="76200">
            <a:solidFill>
              <a:schemeClr val="accent1">
                <a:shade val="95000"/>
                <a:satMod val="105000"/>
                <a:alpha val="3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1" name="直線矢印コネクタ 110"/>
          <p:cNvCxnSpPr/>
          <p:nvPr/>
        </p:nvCxnSpPr>
        <p:spPr>
          <a:xfrm>
            <a:off x="7129878" y="4636362"/>
            <a:ext cx="0" cy="881244"/>
          </a:xfrm>
          <a:prstGeom prst="straightConnector1">
            <a:avLst/>
          </a:prstGeom>
          <a:ln w="76200">
            <a:solidFill>
              <a:schemeClr val="accent1">
                <a:shade val="95000"/>
                <a:satMod val="105000"/>
                <a:alpha val="3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2" name="直線矢印コネクタ 111"/>
          <p:cNvCxnSpPr/>
          <p:nvPr/>
        </p:nvCxnSpPr>
        <p:spPr>
          <a:xfrm>
            <a:off x="8411209" y="4636362"/>
            <a:ext cx="0" cy="881244"/>
          </a:xfrm>
          <a:prstGeom prst="straightConnector1">
            <a:avLst/>
          </a:prstGeom>
          <a:ln w="76200">
            <a:solidFill>
              <a:schemeClr val="accent1">
                <a:shade val="95000"/>
                <a:satMod val="105000"/>
                <a:alpha val="3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3" name="テキスト ボックス 112"/>
          <p:cNvSpPr txBox="1"/>
          <p:nvPr/>
        </p:nvSpPr>
        <p:spPr>
          <a:xfrm>
            <a:off x="8321901" y="3690557"/>
            <a:ext cx="498707" cy="338554"/>
          </a:xfrm>
          <a:prstGeom prst="rect">
            <a:avLst/>
          </a:prstGeom>
          <a:noFill/>
        </p:spPr>
        <p:txBody>
          <a:bodyPr wrap="square" rtlCol="0">
            <a:spAutoFit/>
          </a:bodyPr>
          <a:lstStyle/>
          <a:p>
            <a:r>
              <a:rPr kumimoji="1" lang="ja-JP" altLang="en-US" sz="1600" dirty="0" smtClean="0"/>
              <a:t>①</a:t>
            </a:r>
            <a:endParaRPr kumimoji="1" lang="ja-JP" altLang="en-US" sz="1600" dirty="0"/>
          </a:p>
        </p:txBody>
      </p:sp>
      <p:sp>
        <p:nvSpPr>
          <p:cNvPr id="115" name="テキスト ボックス 114"/>
          <p:cNvSpPr txBox="1"/>
          <p:nvPr/>
        </p:nvSpPr>
        <p:spPr>
          <a:xfrm>
            <a:off x="6442615" y="4168875"/>
            <a:ext cx="443430" cy="338554"/>
          </a:xfrm>
          <a:prstGeom prst="rect">
            <a:avLst/>
          </a:prstGeom>
          <a:noFill/>
        </p:spPr>
        <p:txBody>
          <a:bodyPr wrap="square" rtlCol="0">
            <a:spAutoFit/>
          </a:bodyPr>
          <a:lstStyle/>
          <a:p>
            <a:r>
              <a:rPr kumimoji="1" lang="ja-JP" altLang="en-US" sz="1600" dirty="0" smtClean="0"/>
              <a:t>②</a:t>
            </a:r>
            <a:endParaRPr kumimoji="1" lang="ja-JP" altLang="en-US" sz="1600" dirty="0"/>
          </a:p>
        </p:txBody>
      </p:sp>
      <p:sp>
        <p:nvSpPr>
          <p:cNvPr id="116" name="テキスト ボックス 115"/>
          <p:cNvSpPr txBox="1"/>
          <p:nvPr/>
        </p:nvSpPr>
        <p:spPr>
          <a:xfrm>
            <a:off x="5028174" y="3654309"/>
            <a:ext cx="443430" cy="338554"/>
          </a:xfrm>
          <a:prstGeom prst="rect">
            <a:avLst/>
          </a:prstGeom>
          <a:noFill/>
        </p:spPr>
        <p:txBody>
          <a:bodyPr wrap="square" rtlCol="0">
            <a:spAutoFit/>
          </a:bodyPr>
          <a:lstStyle/>
          <a:p>
            <a:r>
              <a:rPr kumimoji="1" lang="ja-JP" altLang="en-US" sz="1600" dirty="0" smtClean="0"/>
              <a:t>④</a:t>
            </a:r>
            <a:endParaRPr kumimoji="1" lang="ja-JP" altLang="en-US" sz="1600" dirty="0"/>
          </a:p>
        </p:txBody>
      </p:sp>
      <p:sp>
        <p:nvSpPr>
          <p:cNvPr id="117" name="テキスト ボックス 116"/>
          <p:cNvSpPr txBox="1"/>
          <p:nvPr/>
        </p:nvSpPr>
        <p:spPr>
          <a:xfrm>
            <a:off x="7847458" y="4898134"/>
            <a:ext cx="559865" cy="338554"/>
          </a:xfrm>
          <a:prstGeom prst="rect">
            <a:avLst/>
          </a:prstGeom>
          <a:noFill/>
        </p:spPr>
        <p:txBody>
          <a:bodyPr wrap="square" rtlCol="0">
            <a:spAutoFit/>
          </a:bodyPr>
          <a:lstStyle/>
          <a:p>
            <a:r>
              <a:rPr kumimoji="1" lang="ja-JP" altLang="en-US" sz="1600" dirty="0" smtClean="0"/>
              <a:t>③</a:t>
            </a:r>
            <a:endParaRPr kumimoji="1" lang="ja-JP" altLang="en-US" sz="1600" dirty="0"/>
          </a:p>
        </p:txBody>
      </p:sp>
      <p:sp>
        <p:nvSpPr>
          <p:cNvPr id="118" name="テキスト ボックス 117"/>
          <p:cNvSpPr txBox="1"/>
          <p:nvPr/>
        </p:nvSpPr>
        <p:spPr>
          <a:xfrm>
            <a:off x="8151056" y="4664917"/>
            <a:ext cx="443430" cy="338554"/>
          </a:xfrm>
          <a:prstGeom prst="rect">
            <a:avLst/>
          </a:prstGeom>
          <a:noFill/>
        </p:spPr>
        <p:txBody>
          <a:bodyPr wrap="square" rtlCol="0">
            <a:spAutoFit/>
          </a:bodyPr>
          <a:lstStyle/>
          <a:p>
            <a:r>
              <a:rPr kumimoji="1" lang="ja-JP" altLang="en-US" sz="1600" dirty="0" smtClean="0"/>
              <a:t>④</a:t>
            </a:r>
            <a:endParaRPr kumimoji="1" lang="ja-JP" altLang="en-US" sz="1600" dirty="0"/>
          </a:p>
        </p:txBody>
      </p:sp>
      <p:sp>
        <p:nvSpPr>
          <p:cNvPr id="105" name="テキスト ボックス 104"/>
          <p:cNvSpPr txBox="1"/>
          <p:nvPr/>
        </p:nvSpPr>
        <p:spPr>
          <a:xfrm>
            <a:off x="8492745" y="4189854"/>
            <a:ext cx="443430" cy="338554"/>
          </a:xfrm>
          <a:prstGeom prst="rect">
            <a:avLst/>
          </a:prstGeom>
          <a:noFill/>
        </p:spPr>
        <p:txBody>
          <a:bodyPr wrap="square" rtlCol="0">
            <a:spAutoFit/>
          </a:bodyPr>
          <a:lstStyle/>
          <a:p>
            <a:r>
              <a:rPr kumimoji="1" lang="ja-JP" altLang="en-US" sz="1600" dirty="0" smtClean="0"/>
              <a:t>②</a:t>
            </a:r>
            <a:endParaRPr kumimoji="1" lang="ja-JP" altLang="en-US" sz="1600" dirty="0"/>
          </a:p>
        </p:txBody>
      </p:sp>
      <p:sp>
        <p:nvSpPr>
          <p:cNvPr id="106" name="テキスト ボックス 105"/>
          <p:cNvSpPr txBox="1"/>
          <p:nvPr/>
        </p:nvSpPr>
        <p:spPr>
          <a:xfrm>
            <a:off x="5588395" y="4189854"/>
            <a:ext cx="443430" cy="338554"/>
          </a:xfrm>
          <a:prstGeom prst="rect">
            <a:avLst/>
          </a:prstGeom>
          <a:noFill/>
        </p:spPr>
        <p:txBody>
          <a:bodyPr wrap="square" rtlCol="0">
            <a:spAutoFit/>
          </a:bodyPr>
          <a:lstStyle/>
          <a:p>
            <a:r>
              <a:rPr kumimoji="1" lang="ja-JP" altLang="en-US" sz="1600" dirty="0" smtClean="0"/>
              <a:t>②</a:t>
            </a:r>
            <a:endParaRPr kumimoji="1" lang="ja-JP" altLang="en-US" sz="1600" dirty="0"/>
          </a:p>
        </p:txBody>
      </p:sp>
      <p:sp>
        <p:nvSpPr>
          <p:cNvPr id="107" name="テキスト ボックス 106"/>
          <p:cNvSpPr txBox="1"/>
          <p:nvPr/>
        </p:nvSpPr>
        <p:spPr>
          <a:xfrm>
            <a:off x="7296836" y="4158843"/>
            <a:ext cx="443430" cy="338554"/>
          </a:xfrm>
          <a:prstGeom prst="rect">
            <a:avLst/>
          </a:prstGeom>
          <a:noFill/>
        </p:spPr>
        <p:txBody>
          <a:bodyPr wrap="square" rtlCol="0">
            <a:spAutoFit/>
          </a:bodyPr>
          <a:lstStyle/>
          <a:p>
            <a:r>
              <a:rPr kumimoji="1" lang="ja-JP" altLang="en-US" sz="1600" dirty="0" smtClean="0"/>
              <a:t>②</a:t>
            </a:r>
            <a:endParaRPr kumimoji="1" lang="ja-JP" altLang="en-US" sz="1600" dirty="0"/>
          </a:p>
        </p:txBody>
      </p:sp>
      <p:sp>
        <p:nvSpPr>
          <p:cNvPr id="108" name="テキスト ボックス 107"/>
          <p:cNvSpPr txBox="1"/>
          <p:nvPr/>
        </p:nvSpPr>
        <p:spPr>
          <a:xfrm>
            <a:off x="5560602" y="3807617"/>
            <a:ext cx="498707" cy="338554"/>
          </a:xfrm>
          <a:prstGeom prst="rect">
            <a:avLst/>
          </a:prstGeom>
          <a:noFill/>
        </p:spPr>
        <p:txBody>
          <a:bodyPr wrap="square" rtlCol="0">
            <a:spAutoFit/>
          </a:bodyPr>
          <a:lstStyle/>
          <a:p>
            <a:r>
              <a:rPr kumimoji="1" lang="ja-JP" altLang="en-US" sz="1600" dirty="0" smtClean="0"/>
              <a:t>①</a:t>
            </a:r>
            <a:endParaRPr kumimoji="1" lang="ja-JP" altLang="en-US" sz="1600" dirty="0"/>
          </a:p>
        </p:txBody>
      </p:sp>
      <p:sp>
        <p:nvSpPr>
          <p:cNvPr id="114" name="テキスト ボックス 113"/>
          <p:cNvSpPr txBox="1"/>
          <p:nvPr/>
        </p:nvSpPr>
        <p:spPr>
          <a:xfrm>
            <a:off x="6414976" y="3805178"/>
            <a:ext cx="498707" cy="338554"/>
          </a:xfrm>
          <a:prstGeom prst="rect">
            <a:avLst/>
          </a:prstGeom>
          <a:noFill/>
        </p:spPr>
        <p:txBody>
          <a:bodyPr wrap="square" rtlCol="0">
            <a:spAutoFit/>
          </a:bodyPr>
          <a:lstStyle/>
          <a:p>
            <a:r>
              <a:rPr kumimoji="1" lang="ja-JP" altLang="en-US" sz="1600" dirty="0" smtClean="0"/>
              <a:t>①</a:t>
            </a:r>
            <a:endParaRPr kumimoji="1" lang="ja-JP" altLang="en-US" sz="1600" dirty="0"/>
          </a:p>
        </p:txBody>
      </p:sp>
      <p:sp>
        <p:nvSpPr>
          <p:cNvPr id="119" name="テキスト ボックス 118"/>
          <p:cNvSpPr txBox="1"/>
          <p:nvPr/>
        </p:nvSpPr>
        <p:spPr>
          <a:xfrm>
            <a:off x="6944349" y="3884688"/>
            <a:ext cx="498707" cy="338554"/>
          </a:xfrm>
          <a:prstGeom prst="rect">
            <a:avLst/>
          </a:prstGeom>
          <a:noFill/>
        </p:spPr>
        <p:txBody>
          <a:bodyPr wrap="square" rtlCol="0">
            <a:spAutoFit/>
          </a:bodyPr>
          <a:lstStyle/>
          <a:p>
            <a:r>
              <a:rPr kumimoji="1" lang="ja-JP" altLang="en-US" sz="1600" dirty="0" smtClean="0"/>
              <a:t>①</a:t>
            </a:r>
            <a:endParaRPr kumimoji="1" lang="ja-JP" altLang="en-US" sz="1600" dirty="0"/>
          </a:p>
        </p:txBody>
      </p:sp>
      <p:sp>
        <p:nvSpPr>
          <p:cNvPr id="120" name="パイ 119"/>
          <p:cNvSpPr/>
          <p:nvPr/>
        </p:nvSpPr>
        <p:spPr>
          <a:xfrm>
            <a:off x="9116199" y="3797458"/>
            <a:ext cx="631045" cy="574287"/>
          </a:xfrm>
          <a:prstGeom prst="pie">
            <a:avLst>
              <a:gd name="adj1" fmla="val 10800000"/>
              <a:gd name="adj2" fmla="val 16200000"/>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122" name="テキスト ボックス 121"/>
          <p:cNvSpPr txBox="1"/>
          <p:nvPr/>
        </p:nvSpPr>
        <p:spPr>
          <a:xfrm>
            <a:off x="6911716" y="4681080"/>
            <a:ext cx="443430" cy="338554"/>
          </a:xfrm>
          <a:prstGeom prst="rect">
            <a:avLst/>
          </a:prstGeom>
          <a:noFill/>
        </p:spPr>
        <p:txBody>
          <a:bodyPr wrap="square" rtlCol="0">
            <a:spAutoFit/>
          </a:bodyPr>
          <a:lstStyle/>
          <a:p>
            <a:r>
              <a:rPr kumimoji="1" lang="ja-JP" altLang="en-US" sz="1600" dirty="0" smtClean="0"/>
              <a:t>④</a:t>
            </a:r>
            <a:endParaRPr kumimoji="1" lang="ja-JP" altLang="en-US" sz="1600" dirty="0"/>
          </a:p>
        </p:txBody>
      </p:sp>
      <p:sp>
        <p:nvSpPr>
          <p:cNvPr id="123" name="テキスト ボックス 122"/>
          <p:cNvSpPr txBox="1"/>
          <p:nvPr/>
        </p:nvSpPr>
        <p:spPr>
          <a:xfrm>
            <a:off x="6067124" y="4671713"/>
            <a:ext cx="443430" cy="338554"/>
          </a:xfrm>
          <a:prstGeom prst="rect">
            <a:avLst/>
          </a:prstGeom>
          <a:noFill/>
        </p:spPr>
        <p:txBody>
          <a:bodyPr wrap="square" rtlCol="0">
            <a:spAutoFit/>
          </a:bodyPr>
          <a:lstStyle/>
          <a:p>
            <a:r>
              <a:rPr kumimoji="1" lang="ja-JP" altLang="en-US" sz="1600" dirty="0" smtClean="0"/>
              <a:t>④</a:t>
            </a:r>
            <a:endParaRPr kumimoji="1" lang="ja-JP" altLang="en-US" sz="1600" dirty="0"/>
          </a:p>
        </p:txBody>
      </p:sp>
      <p:sp>
        <p:nvSpPr>
          <p:cNvPr id="124" name="テキスト ボックス 123"/>
          <p:cNvSpPr txBox="1"/>
          <p:nvPr/>
        </p:nvSpPr>
        <p:spPr>
          <a:xfrm>
            <a:off x="5201213" y="4690895"/>
            <a:ext cx="443430" cy="338554"/>
          </a:xfrm>
          <a:prstGeom prst="rect">
            <a:avLst/>
          </a:prstGeom>
          <a:noFill/>
        </p:spPr>
        <p:txBody>
          <a:bodyPr wrap="square" rtlCol="0">
            <a:spAutoFit/>
          </a:bodyPr>
          <a:lstStyle/>
          <a:p>
            <a:r>
              <a:rPr kumimoji="1" lang="ja-JP" altLang="en-US" sz="1600" dirty="0" smtClean="0"/>
              <a:t>④</a:t>
            </a:r>
            <a:endParaRPr kumimoji="1" lang="ja-JP" altLang="en-US" sz="1600" dirty="0"/>
          </a:p>
        </p:txBody>
      </p:sp>
      <p:sp>
        <p:nvSpPr>
          <p:cNvPr id="125" name="テキスト ボックス 124"/>
          <p:cNvSpPr txBox="1"/>
          <p:nvPr/>
        </p:nvSpPr>
        <p:spPr>
          <a:xfrm>
            <a:off x="7121238" y="4935079"/>
            <a:ext cx="559863" cy="338554"/>
          </a:xfrm>
          <a:prstGeom prst="rect">
            <a:avLst/>
          </a:prstGeom>
          <a:noFill/>
        </p:spPr>
        <p:txBody>
          <a:bodyPr wrap="square" rtlCol="0">
            <a:spAutoFit/>
          </a:bodyPr>
          <a:lstStyle/>
          <a:p>
            <a:r>
              <a:rPr kumimoji="1" lang="ja-JP" altLang="en-US" sz="1600" dirty="0" smtClean="0"/>
              <a:t>③</a:t>
            </a:r>
            <a:endParaRPr kumimoji="1" lang="ja-JP" altLang="en-US" sz="1600" dirty="0"/>
          </a:p>
        </p:txBody>
      </p:sp>
      <p:sp>
        <p:nvSpPr>
          <p:cNvPr id="126" name="テキスト ボックス 125"/>
          <p:cNvSpPr txBox="1"/>
          <p:nvPr/>
        </p:nvSpPr>
        <p:spPr>
          <a:xfrm>
            <a:off x="6339387" y="4915927"/>
            <a:ext cx="559863" cy="338554"/>
          </a:xfrm>
          <a:prstGeom prst="rect">
            <a:avLst/>
          </a:prstGeom>
          <a:noFill/>
        </p:spPr>
        <p:txBody>
          <a:bodyPr wrap="square" rtlCol="0">
            <a:spAutoFit/>
          </a:bodyPr>
          <a:lstStyle/>
          <a:p>
            <a:r>
              <a:rPr kumimoji="1" lang="ja-JP" altLang="en-US" sz="1600" dirty="0" smtClean="0"/>
              <a:t>③</a:t>
            </a:r>
            <a:endParaRPr kumimoji="1" lang="ja-JP" altLang="en-US" sz="1600" dirty="0"/>
          </a:p>
        </p:txBody>
      </p:sp>
      <p:sp>
        <p:nvSpPr>
          <p:cNvPr id="127" name="テキスト ボックス 126"/>
          <p:cNvSpPr txBox="1"/>
          <p:nvPr/>
        </p:nvSpPr>
        <p:spPr>
          <a:xfrm>
            <a:off x="5457331" y="4926127"/>
            <a:ext cx="559863" cy="338554"/>
          </a:xfrm>
          <a:prstGeom prst="rect">
            <a:avLst/>
          </a:prstGeom>
          <a:noFill/>
        </p:spPr>
        <p:txBody>
          <a:bodyPr wrap="square" rtlCol="0">
            <a:spAutoFit/>
          </a:bodyPr>
          <a:lstStyle/>
          <a:p>
            <a:r>
              <a:rPr kumimoji="1" lang="ja-JP" altLang="en-US" sz="1600" dirty="0" smtClean="0"/>
              <a:t>③</a:t>
            </a:r>
            <a:endParaRPr kumimoji="1" lang="ja-JP" altLang="en-US" sz="1600" dirty="0"/>
          </a:p>
        </p:txBody>
      </p:sp>
      <p:sp>
        <p:nvSpPr>
          <p:cNvPr id="26" name="テキスト ボックス 25"/>
          <p:cNvSpPr txBox="1"/>
          <p:nvPr/>
        </p:nvSpPr>
        <p:spPr>
          <a:xfrm>
            <a:off x="4448299" y="3694505"/>
            <a:ext cx="652805" cy="338554"/>
          </a:xfrm>
          <a:prstGeom prst="rect">
            <a:avLst/>
          </a:prstGeom>
          <a:noFill/>
        </p:spPr>
        <p:txBody>
          <a:bodyPr wrap="square" rtlCol="0">
            <a:spAutoFit/>
          </a:bodyPr>
          <a:lstStyle/>
          <a:p>
            <a:r>
              <a:rPr kumimoji="1" lang="ja-JP" altLang="en-US" sz="1600" dirty="0" smtClean="0"/>
              <a:t>屋外</a:t>
            </a:r>
            <a:endParaRPr kumimoji="1" lang="ja-JP" altLang="en-US" sz="1600" dirty="0"/>
          </a:p>
        </p:txBody>
      </p:sp>
      <p:sp>
        <p:nvSpPr>
          <p:cNvPr id="30" name="下矢印吹き出し 29"/>
          <p:cNvSpPr/>
          <p:nvPr/>
        </p:nvSpPr>
        <p:spPr>
          <a:xfrm>
            <a:off x="741979" y="640080"/>
            <a:ext cx="4071607" cy="1132158"/>
          </a:xfrm>
          <a:prstGeom prst="downArrowCallout">
            <a:avLst>
              <a:gd name="adj1" fmla="val 22792"/>
              <a:gd name="adj2" fmla="val 25000"/>
              <a:gd name="adj3" fmla="val 5124"/>
              <a:gd name="adj4" fmla="val 8904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36000" tIns="0" rIns="0" bIns="0" rtlCol="0" anchor="ctr"/>
          <a:lstStyle/>
          <a:p>
            <a:pPr>
              <a:tabLst>
                <a:tab pos="3763963" algn="l"/>
              </a:tabLst>
            </a:pPr>
            <a:r>
              <a:rPr lang="ja-JP" altLang="en-US" sz="1600" dirty="0" smtClean="0">
                <a:solidFill>
                  <a:schemeClr val="tx1"/>
                </a:solidFill>
              </a:rPr>
              <a:t>○１００㎡</a:t>
            </a:r>
            <a:r>
              <a:rPr lang="ja-JP" altLang="en-US" sz="1600" dirty="0">
                <a:solidFill>
                  <a:schemeClr val="tx1"/>
                </a:solidFill>
              </a:rPr>
              <a:t>未満であること</a:t>
            </a:r>
            <a:endParaRPr lang="en-US" altLang="ja-JP" sz="1600" dirty="0">
              <a:solidFill>
                <a:schemeClr val="tx1"/>
              </a:solidFill>
            </a:endParaRPr>
          </a:p>
          <a:p>
            <a:pPr>
              <a:tabLst>
                <a:tab pos="3763963" algn="l"/>
              </a:tabLst>
            </a:pPr>
            <a:r>
              <a:rPr lang="ja-JP" altLang="en-US" sz="1600" dirty="0" smtClean="0">
                <a:solidFill>
                  <a:schemeClr val="tx1"/>
                </a:solidFill>
              </a:rPr>
              <a:t>○入所者が利用する居室</a:t>
            </a:r>
            <a:r>
              <a:rPr lang="ja-JP" altLang="en-US" sz="1600" dirty="0">
                <a:solidFill>
                  <a:schemeClr val="tx1"/>
                </a:solidFill>
              </a:rPr>
              <a:t>が</a:t>
            </a:r>
            <a:r>
              <a:rPr lang="ja-JP" altLang="en-US" b="1" u="sng" dirty="0" smtClean="0">
                <a:solidFill>
                  <a:schemeClr val="tx1"/>
                </a:solidFill>
              </a:rPr>
              <a:t>避難</a:t>
            </a:r>
            <a:r>
              <a:rPr lang="ja-JP" altLang="en-US" b="1" u="sng" dirty="0">
                <a:solidFill>
                  <a:schemeClr val="tx1"/>
                </a:solidFill>
              </a:rPr>
              <a:t>階</a:t>
            </a:r>
            <a:r>
              <a:rPr lang="ja-JP" altLang="en-US" sz="1600" dirty="0">
                <a:solidFill>
                  <a:schemeClr val="tx1"/>
                </a:solidFill>
              </a:rPr>
              <a:t>のみ</a:t>
            </a:r>
            <a:endParaRPr lang="en-US" altLang="ja-JP" sz="1600" dirty="0">
              <a:solidFill>
                <a:schemeClr val="tx1"/>
              </a:solidFill>
            </a:endParaRPr>
          </a:p>
          <a:p>
            <a:pPr>
              <a:tabLst>
                <a:tab pos="3763963" algn="l"/>
              </a:tabLst>
            </a:pPr>
            <a:r>
              <a:rPr lang="ja-JP" altLang="en-US" sz="1600" dirty="0">
                <a:solidFill>
                  <a:schemeClr val="tx1"/>
                </a:solidFill>
              </a:rPr>
              <a:t>○</a:t>
            </a:r>
            <a:r>
              <a:rPr lang="ja-JP" altLang="en-US" dirty="0">
                <a:solidFill>
                  <a:schemeClr val="tx1"/>
                </a:solidFill>
              </a:rPr>
              <a:t>単一</a:t>
            </a:r>
            <a:r>
              <a:rPr lang="ja-JP" altLang="en-US" dirty="0" smtClean="0">
                <a:solidFill>
                  <a:schemeClr val="tx1"/>
                </a:solidFill>
              </a:rPr>
              <a:t>用途</a:t>
            </a:r>
            <a:endParaRPr lang="ja-JP" altLang="en-US" dirty="0">
              <a:solidFill>
                <a:schemeClr val="tx1"/>
              </a:solidFill>
            </a:endParaRPr>
          </a:p>
        </p:txBody>
      </p:sp>
      <p:sp>
        <p:nvSpPr>
          <p:cNvPr id="129" name="テキスト ボックス 128"/>
          <p:cNvSpPr txBox="1"/>
          <p:nvPr/>
        </p:nvSpPr>
        <p:spPr>
          <a:xfrm>
            <a:off x="0" y="-1405"/>
            <a:ext cx="9906000" cy="369332"/>
          </a:xfrm>
          <a:prstGeom prst="rect">
            <a:avLst/>
          </a:prstGeom>
          <a:solidFill>
            <a:schemeClr val="accent5">
              <a:lumMod val="20000"/>
              <a:lumOff val="80000"/>
            </a:schemeClr>
          </a:solidFill>
        </p:spPr>
        <p:txBody>
          <a:bodyPr wrap="square" rtlCol="0">
            <a:spAutoFit/>
          </a:bodyPr>
          <a:lstStyle/>
          <a:p>
            <a:r>
              <a:rPr lang="ja-JP" altLang="en-US" dirty="0" smtClean="0"/>
              <a:t>　　　　改正案消防法施行規則第１２条の２「第２項第１号、第２号」（１００㎡未満）の構造</a:t>
            </a:r>
            <a:endParaRPr lang="en-US" altLang="ja-JP" dirty="0" smtClean="0"/>
          </a:p>
        </p:txBody>
      </p:sp>
      <p:sp>
        <p:nvSpPr>
          <p:cNvPr id="130" name="円/楕円 129"/>
          <p:cNvSpPr/>
          <p:nvPr/>
        </p:nvSpPr>
        <p:spPr>
          <a:xfrm>
            <a:off x="132973" y="-1675"/>
            <a:ext cx="351655" cy="32460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t>イ</a:t>
            </a:r>
            <a:endParaRPr kumimoji="1" lang="ja-JP" altLang="en-US" sz="1600" dirty="0"/>
          </a:p>
        </p:txBody>
      </p:sp>
      <p:sp>
        <p:nvSpPr>
          <p:cNvPr id="132" name="テキスト ボックス 131"/>
          <p:cNvSpPr txBox="1"/>
          <p:nvPr/>
        </p:nvSpPr>
        <p:spPr>
          <a:xfrm>
            <a:off x="9222126" y="4178330"/>
            <a:ext cx="443430" cy="338554"/>
          </a:xfrm>
          <a:prstGeom prst="rect">
            <a:avLst/>
          </a:prstGeom>
          <a:noFill/>
        </p:spPr>
        <p:txBody>
          <a:bodyPr wrap="square" rtlCol="0">
            <a:spAutoFit/>
          </a:bodyPr>
          <a:lstStyle/>
          <a:p>
            <a:r>
              <a:rPr kumimoji="1" lang="ja-JP" altLang="en-US" sz="1600" dirty="0" smtClean="0"/>
              <a:t>②</a:t>
            </a:r>
            <a:endParaRPr kumimoji="1" lang="ja-JP" altLang="en-US" sz="1600" dirty="0"/>
          </a:p>
        </p:txBody>
      </p:sp>
      <p:grpSp>
        <p:nvGrpSpPr>
          <p:cNvPr id="133" name="グループ化 132"/>
          <p:cNvGrpSpPr/>
          <p:nvPr/>
        </p:nvGrpSpPr>
        <p:grpSpPr>
          <a:xfrm>
            <a:off x="9194114" y="4121646"/>
            <a:ext cx="316307" cy="154400"/>
            <a:chOff x="5280660" y="3204210"/>
            <a:chExt cx="720090" cy="394335"/>
          </a:xfrm>
        </p:grpSpPr>
        <p:sp>
          <p:nvSpPr>
            <p:cNvPr id="134" name="正方形/長方形 133"/>
            <p:cNvSpPr/>
            <p:nvPr/>
          </p:nvSpPr>
          <p:spPr>
            <a:xfrm>
              <a:off x="5280660" y="3204210"/>
              <a:ext cx="720090" cy="19248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35" name="正方形/長方形 134"/>
            <p:cNvSpPr/>
            <p:nvPr/>
          </p:nvSpPr>
          <p:spPr>
            <a:xfrm>
              <a:off x="5393097" y="3396865"/>
              <a:ext cx="493954" cy="20168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cxnSp>
          <p:nvCxnSpPr>
            <p:cNvPr id="136" name="直線コネクタ 135"/>
            <p:cNvCxnSpPr/>
            <p:nvPr/>
          </p:nvCxnSpPr>
          <p:spPr>
            <a:xfrm>
              <a:off x="5471800" y="3505325"/>
              <a:ext cx="340837"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1" name="正方形/長方形 40"/>
          <p:cNvSpPr/>
          <p:nvPr/>
        </p:nvSpPr>
        <p:spPr>
          <a:xfrm>
            <a:off x="248456" y="2393939"/>
            <a:ext cx="598241" cy="461665"/>
          </a:xfrm>
          <a:prstGeom prst="rect">
            <a:avLst/>
          </a:prstGeom>
        </p:spPr>
        <p:txBody>
          <a:bodyPr wrap="none">
            <a:spAutoFit/>
          </a:bodyPr>
          <a:lstStyle/>
          <a:p>
            <a:r>
              <a:rPr lang="ja-JP" altLang="en-US" sz="1200" dirty="0" smtClean="0"/>
              <a:t>第２項</a:t>
            </a:r>
            <a:endParaRPr lang="en-US" altLang="ja-JP" sz="1200" dirty="0" smtClean="0"/>
          </a:p>
          <a:p>
            <a:r>
              <a:rPr lang="ja-JP" altLang="en-US" sz="1200" dirty="0" smtClean="0"/>
              <a:t>第１号</a:t>
            </a:r>
            <a:endParaRPr lang="ja-JP" altLang="en-US" sz="1200" dirty="0"/>
          </a:p>
        </p:txBody>
      </p:sp>
      <p:sp>
        <p:nvSpPr>
          <p:cNvPr id="137" name="正方形/長方形 136"/>
          <p:cNvSpPr/>
          <p:nvPr/>
        </p:nvSpPr>
        <p:spPr>
          <a:xfrm>
            <a:off x="250541" y="4252889"/>
            <a:ext cx="598241" cy="461665"/>
          </a:xfrm>
          <a:prstGeom prst="rect">
            <a:avLst/>
          </a:prstGeom>
        </p:spPr>
        <p:txBody>
          <a:bodyPr wrap="none">
            <a:spAutoFit/>
          </a:bodyPr>
          <a:lstStyle/>
          <a:p>
            <a:r>
              <a:rPr lang="ja-JP" altLang="en-US" sz="1200" dirty="0" smtClean="0"/>
              <a:t>第２項</a:t>
            </a:r>
            <a:endParaRPr lang="en-US" altLang="ja-JP" sz="1200" dirty="0" smtClean="0"/>
          </a:p>
          <a:p>
            <a:r>
              <a:rPr lang="ja-JP" altLang="en-US" sz="1200" dirty="0" smtClean="0"/>
              <a:t>第２号</a:t>
            </a:r>
            <a:endParaRPr lang="ja-JP" altLang="en-US" sz="1200" dirty="0"/>
          </a:p>
        </p:txBody>
      </p:sp>
      <p:sp>
        <p:nvSpPr>
          <p:cNvPr id="138" name="正方形/長方形 137"/>
          <p:cNvSpPr/>
          <p:nvPr/>
        </p:nvSpPr>
        <p:spPr>
          <a:xfrm>
            <a:off x="-80097" y="517885"/>
            <a:ext cx="598241" cy="461665"/>
          </a:xfrm>
          <a:prstGeom prst="rect">
            <a:avLst/>
          </a:prstGeom>
        </p:spPr>
        <p:txBody>
          <a:bodyPr wrap="none">
            <a:spAutoFit/>
          </a:bodyPr>
          <a:lstStyle/>
          <a:p>
            <a:pPr algn="ctr"/>
            <a:r>
              <a:rPr lang="ja-JP" altLang="en-US" sz="1200" dirty="0" smtClean="0"/>
              <a:t>第２項</a:t>
            </a:r>
            <a:endParaRPr lang="en-US" altLang="ja-JP" sz="1200" dirty="0" smtClean="0"/>
          </a:p>
          <a:p>
            <a:pPr algn="ctr"/>
            <a:r>
              <a:rPr lang="ja-JP" altLang="en-US" sz="1200" dirty="0" smtClean="0"/>
              <a:t>柱書</a:t>
            </a:r>
            <a:endParaRPr lang="ja-JP" altLang="en-US" sz="1200" dirty="0"/>
          </a:p>
        </p:txBody>
      </p:sp>
      <p:sp>
        <p:nvSpPr>
          <p:cNvPr id="25" name="正方形/長方形 24"/>
          <p:cNvSpPr/>
          <p:nvPr/>
        </p:nvSpPr>
        <p:spPr>
          <a:xfrm>
            <a:off x="3956214" y="4575853"/>
            <a:ext cx="914400" cy="516681"/>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告示</a:t>
            </a:r>
            <a:endParaRPr kumimoji="1" lang="ja-JP" altLang="en-US" b="1" dirty="0">
              <a:solidFill>
                <a:schemeClr val="tx1"/>
              </a:solidFill>
            </a:endParaRPr>
          </a:p>
        </p:txBody>
      </p:sp>
      <p:cxnSp>
        <p:nvCxnSpPr>
          <p:cNvPr id="28" name="カギ線コネクタ 27"/>
          <p:cNvCxnSpPr/>
          <p:nvPr/>
        </p:nvCxnSpPr>
        <p:spPr>
          <a:xfrm rot="10800000" flipV="1">
            <a:off x="4130041" y="5104354"/>
            <a:ext cx="559477" cy="413251"/>
          </a:xfrm>
          <a:prstGeom prst="bentConnector3">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442192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6153" y="0"/>
            <a:ext cx="9922153" cy="369332"/>
          </a:xfrm>
          <a:prstGeom prst="rect">
            <a:avLst/>
          </a:prstGeom>
          <a:solidFill>
            <a:schemeClr val="accent5">
              <a:lumMod val="20000"/>
              <a:lumOff val="80000"/>
            </a:schemeClr>
          </a:solidFill>
        </p:spPr>
        <p:txBody>
          <a:bodyPr wrap="square" rtlCol="0">
            <a:spAutoFit/>
          </a:bodyPr>
          <a:lstStyle/>
          <a:p>
            <a:r>
              <a:rPr lang="ja-JP" altLang="en-US" dirty="0" smtClean="0"/>
              <a:t>　　</a:t>
            </a:r>
            <a:r>
              <a:rPr lang="ja-JP" altLang="en-US" dirty="0"/>
              <a:t>　改正案消防法施行規則第１２条の</a:t>
            </a:r>
            <a:r>
              <a:rPr lang="ja-JP" altLang="en-US" dirty="0" smtClean="0"/>
              <a:t>２第３項の</a:t>
            </a:r>
            <a:r>
              <a:rPr lang="ja-JP" altLang="en-US" dirty="0"/>
              <a:t>構造</a:t>
            </a:r>
            <a:endParaRPr lang="en-US" altLang="ja-JP" dirty="0"/>
          </a:p>
        </p:txBody>
      </p:sp>
      <p:graphicFrame>
        <p:nvGraphicFramePr>
          <p:cNvPr id="5" name="表 4"/>
          <p:cNvGraphicFramePr>
            <a:graphicFrameLocks noGrp="1"/>
          </p:cNvGraphicFramePr>
          <p:nvPr>
            <p:extLst>
              <p:ext uri="{D42A27DB-BD31-4B8C-83A1-F6EECF244321}">
                <p14:modId xmlns:p14="http://schemas.microsoft.com/office/powerpoint/2010/main" val="1318447160"/>
              </p:ext>
            </p:extLst>
          </p:nvPr>
        </p:nvGraphicFramePr>
        <p:xfrm>
          <a:off x="4718974" y="2132856"/>
          <a:ext cx="4836538" cy="3269188"/>
        </p:xfrm>
        <a:graphic>
          <a:graphicData uri="http://schemas.openxmlformats.org/drawingml/2006/table">
            <a:tbl>
              <a:tblPr firstRow="1" bandRow="1">
                <a:tableStyleId>{5940675A-B579-460E-94D1-54222C63F5DA}</a:tableStyleId>
              </a:tblPr>
              <a:tblGrid>
                <a:gridCol w="613672"/>
                <a:gridCol w="1939819"/>
                <a:gridCol w="609421"/>
                <a:gridCol w="1049557"/>
                <a:gridCol w="624069"/>
              </a:tblGrid>
              <a:tr h="674138">
                <a:tc rowSpan="6">
                  <a:txBody>
                    <a:bodyPr/>
                    <a:lstStyle/>
                    <a:p>
                      <a:endParaRPr kumimoji="1" lang="ja-JP" altLang="en-US" dirty="0"/>
                    </a:p>
                  </a:txBody>
                  <a:tcPr marL="99060" marR="9906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endParaRPr kumimoji="1" lang="ja-JP" altLang="en-US" dirty="0"/>
                    </a:p>
                  </a:txBody>
                  <a:tcPr marL="99060" marR="99060">
                    <a:lnT w="76200" cap="flat" cmpd="sng" algn="ctr">
                      <a:solidFill>
                        <a:schemeClr val="tx1"/>
                      </a:solidFill>
                      <a:prstDash val="solid"/>
                      <a:round/>
                      <a:headEnd type="none" w="med" len="med"/>
                      <a:tailEnd type="none" w="med" len="med"/>
                    </a:lnT>
                    <a:solidFill>
                      <a:schemeClr val="accent1">
                        <a:lumMod val="20000"/>
                        <a:lumOff val="80000"/>
                      </a:schemeClr>
                    </a:solidFill>
                  </a:tcPr>
                </a:tc>
                <a:tc>
                  <a:txBody>
                    <a:bodyPr/>
                    <a:lstStyle/>
                    <a:p>
                      <a:r>
                        <a:rPr kumimoji="1" lang="ja-JP" altLang="en-US" sz="1400" dirty="0" smtClean="0"/>
                        <a:t>洗面</a:t>
                      </a:r>
                      <a:endParaRPr kumimoji="1" lang="en-US" altLang="ja-JP" sz="1400" dirty="0" smtClean="0"/>
                    </a:p>
                    <a:p>
                      <a:pPr algn="ctr"/>
                      <a:r>
                        <a:rPr kumimoji="1" lang="ja-JP" altLang="en-US" sz="1400" dirty="0" smtClean="0"/>
                        <a:t>・</a:t>
                      </a:r>
                      <a:endParaRPr kumimoji="1" lang="en-US" altLang="ja-JP" sz="1400" dirty="0" smtClean="0"/>
                    </a:p>
                    <a:p>
                      <a:r>
                        <a:rPr kumimoji="1" lang="ja-JP" altLang="en-US" sz="1400" dirty="0" smtClean="0"/>
                        <a:t>脱衣</a:t>
                      </a:r>
                      <a:endParaRPr kumimoji="1" lang="ja-JP" altLang="en-US" sz="1400" dirty="0"/>
                    </a:p>
                  </a:txBody>
                  <a:tcPr marL="99060" marR="99060">
                    <a:lnT w="762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r>
                        <a:rPr kumimoji="1" lang="ja-JP" altLang="en-US" dirty="0" smtClean="0"/>
                        <a:t>風呂</a:t>
                      </a:r>
                      <a:endParaRPr kumimoji="1" lang="ja-JP" altLang="en-US" dirty="0"/>
                    </a:p>
                  </a:txBody>
                  <a:tcPr marL="99060" marR="99060">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solidFill>
                      <a:schemeClr val="accent5">
                        <a:lumMod val="20000"/>
                        <a:lumOff val="80000"/>
                      </a:schemeClr>
                    </a:solidFill>
                  </a:tcPr>
                </a:tc>
                <a:tc rowSpan="6">
                  <a:txBody>
                    <a:bodyPr/>
                    <a:lstStyle/>
                    <a:p>
                      <a:endParaRPr kumimoji="1" lang="ja-JP" altLang="en-US" dirty="0"/>
                    </a:p>
                  </a:txBody>
                  <a:tcPr marL="99060" marR="99060">
                    <a:lnL w="76200" cap="flat" cmpd="sng" algn="ctr">
                      <a:solidFill>
                        <a:schemeClr val="tx1"/>
                      </a:solidFill>
                      <a:prstDash val="solid"/>
                      <a:round/>
                      <a:headEnd type="none" w="med" len="med"/>
                      <a:tailEnd type="none" w="med" len="med"/>
                    </a:lnL>
                  </a:tcPr>
                </a:tc>
              </a:tr>
              <a:tr h="576064">
                <a:tc vMerge="1">
                  <a:txBody>
                    <a:bodyPr/>
                    <a:lstStyle/>
                    <a:p>
                      <a:endParaRPr kumimoji="1" lang="ja-JP" altLang="en-US"/>
                    </a:p>
                  </a:txBody>
                  <a:tcPr/>
                </a:tc>
                <a:tc vMerge="1">
                  <a:txBody>
                    <a:bodyPr/>
                    <a:lstStyle/>
                    <a:p>
                      <a:endParaRPr kumimoji="1" lang="ja-JP" altLang="en-US" dirty="0"/>
                    </a:p>
                  </a:txBody>
                  <a:tcPr/>
                </a:tc>
                <a:tc gridSpan="2">
                  <a:txBody>
                    <a:bodyPr/>
                    <a:lstStyle/>
                    <a:p>
                      <a:endParaRPr kumimoji="1" lang="ja-JP" altLang="en-US" dirty="0"/>
                    </a:p>
                  </a:txBody>
                  <a:tcPr marL="99060" marR="99060">
                    <a:lnR w="76200" cap="flat" cmpd="sng" algn="ctr">
                      <a:solidFill>
                        <a:schemeClr val="tx1"/>
                      </a:solidFill>
                      <a:prstDash val="solid"/>
                      <a:round/>
                      <a:headEnd type="none" w="med" len="med"/>
                      <a:tailEnd type="none" w="med" len="med"/>
                    </a:lnR>
                    <a:lnB w="12700" cmpd="sng">
                      <a:noFill/>
                    </a:lnB>
                    <a:solidFill>
                      <a:schemeClr val="bg1">
                        <a:lumMod val="95000"/>
                      </a:schemeClr>
                    </a:solidFill>
                  </a:tcPr>
                </a:tc>
                <a:tc hMerge="1">
                  <a:txBody>
                    <a:bodyPr/>
                    <a:lstStyle/>
                    <a:p>
                      <a:endParaRPr kumimoji="1" lang="ja-JP" altLang="en-US" dirty="0"/>
                    </a:p>
                  </a:txBody>
                  <a:tcPr/>
                </a:tc>
                <a:tc vMerge="1">
                  <a:txBody>
                    <a:bodyPr/>
                    <a:lstStyle/>
                    <a:p>
                      <a:endParaRPr kumimoji="1" lang="ja-JP" altLang="en-US"/>
                    </a:p>
                  </a:txBody>
                  <a:tcPr/>
                </a:tc>
              </a:tr>
              <a:tr h="0">
                <a:tc vMerge="1">
                  <a:txBody>
                    <a:bodyPr/>
                    <a:lstStyle/>
                    <a:p>
                      <a:endParaRPr kumimoji="1" lang="ja-JP" altLang="en-US"/>
                    </a:p>
                  </a:txBody>
                  <a:tcPr/>
                </a:tc>
                <a:tc vMerge="1">
                  <a:txBody>
                    <a:bodyPr/>
                    <a:lstStyle/>
                    <a:p>
                      <a:endParaRPr kumimoji="1" lang="ja-JP" altLang="en-US"/>
                    </a:p>
                  </a:txBody>
                  <a:tcPr/>
                </a:tc>
                <a:tc rowSpan="2">
                  <a:txBody>
                    <a:bodyPr/>
                    <a:lstStyle/>
                    <a:p>
                      <a:endParaRPr kumimoji="1" lang="ja-JP" altLang="en-US" dirty="0"/>
                    </a:p>
                  </a:txBody>
                  <a:tcPr marL="99060" marR="99060">
                    <a:lnT w="12700" cmpd="sng">
                      <a:noFill/>
                    </a:lnT>
                    <a:lnB w="12700" cmpd="sng">
                      <a:noFill/>
                    </a:lnB>
                    <a:solidFill>
                      <a:schemeClr val="bg1">
                        <a:lumMod val="95000"/>
                      </a:schemeClr>
                    </a:solidFill>
                  </a:tcPr>
                </a:tc>
                <a:tc rowSpan="2">
                  <a:txBody>
                    <a:bodyPr/>
                    <a:lstStyle/>
                    <a:p>
                      <a:endParaRPr kumimoji="1" lang="ja-JP" altLang="en-US" dirty="0"/>
                    </a:p>
                  </a:txBody>
                  <a:tcPr marL="99060" marR="99060">
                    <a:lnR w="762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dirty="0"/>
                    </a:p>
                  </a:txBody>
                  <a:tcPr/>
                </a:tc>
              </a:tr>
              <a:tr h="457174">
                <a:tc vMerge="1">
                  <a:txBody>
                    <a:bodyPr/>
                    <a:lstStyle/>
                    <a:p>
                      <a:endParaRPr kumimoji="1" lang="ja-JP" altLang="en-US"/>
                    </a:p>
                  </a:txBody>
                  <a:tcPr/>
                </a:tc>
                <a:tc rowSpan="3">
                  <a:txBody>
                    <a:bodyPr/>
                    <a:lstStyle/>
                    <a:p>
                      <a:endParaRPr kumimoji="1" lang="ja-JP" altLang="en-US" sz="1800" kern="1200" dirty="0">
                        <a:solidFill>
                          <a:schemeClr val="tx1"/>
                        </a:solidFill>
                        <a:latin typeface="+mn-lt"/>
                        <a:ea typeface="+mn-ea"/>
                        <a:cs typeface="+mn-cs"/>
                      </a:endParaRPr>
                    </a:p>
                  </a:txBody>
                  <a:tcPr marL="99060" marR="99060">
                    <a:lnB w="76200" cap="flat" cmpd="sng" algn="ctr">
                      <a:solidFill>
                        <a:schemeClr val="tx1"/>
                      </a:solidFill>
                      <a:prstDash val="solid"/>
                      <a:round/>
                      <a:headEnd type="none" w="med" len="med"/>
                      <a:tailEnd type="none" w="med" len="med"/>
                    </a:lnB>
                    <a:solidFill>
                      <a:schemeClr val="tx2">
                        <a:lumMod val="20000"/>
                        <a:lumOff val="80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652662">
                <a:tc vMerge="1">
                  <a:txBody>
                    <a:bodyPr/>
                    <a:lstStyle/>
                    <a:p>
                      <a:endParaRPr kumimoji="1" lang="ja-JP" altLang="en-US"/>
                    </a:p>
                  </a:txBody>
                  <a:tcPr/>
                </a:tc>
                <a:tc vMerge="1">
                  <a:txBody>
                    <a:bodyPr/>
                    <a:lstStyle/>
                    <a:p>
                      <a:endParaRPr kumimoji="1" lang="ja-JP" altLang="en-US"/>
                    </a:p>
                  </a:txBody>
                  <a:tcPr/>
                </a:tc>
                <a:tc>
                  <a:txBody>
                    <a:bodyPr/>
                    <a:lstStyle/>
                    <a:p>
                      <a:endParaRPr kumimoji="1" lang="ja-JP" altLang="en-US" dirty="0"/>
                    </a:p>
                  </a:txBody>
                  <a:tcPr marL="99060" marR="99060">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solidFill>
                      <a:schemeClr val="bg1">
                        <a:lumMod val="95000"/>
                      </a:schemeClr>
                    </a:solidFill>
                  </a:tcPr>
                </a:tc>
                <a:tc rowSpan="2">
                  <a:txBody>
                    <a:bodyPr/>
                    <a:lstStyle/>
                    <a:p>
                      <a:endParaRPr kumimoji="1" lang="ja-JP" altLang="en-US" dirty="0"/>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accent1">
                        <a:lumMod val="20000"/>
                        <a:lumOff val="80000"/>
                      </a:schemeClr>
                    </a:solidFill>
                  </a:tcPr>
                </a:tc>
                <a:tc vMerge="1">
                  <a:txBody>
                    <a:bodyPr/>
                    <a:lstStyle/>
                    <a:p>
                      <a:endParaRPr kumimoji="1" lang="ja-JP" altLang="en-US" dirty="0"/>
                    </a:p>
                  </a:txBody>
                  <a:tcPr/>
                </a:tc>
              </a:tr>
              <a:tr h="780648">
                <a:tc vMerge="1">
                  <a:txBody>
                    <a:bodyPr/>
                    <a:lstStyle/>
                    <a:p>
                      <a:endParaRPr kumimoji="1" lang="ja-JP" altLang="en-US" dirty="0"/>
                    </a:p>
                  </a:txBody>
                  <a:tcPr>
                    <a:lnL w="762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accent1">
                        <a:lumMod val="20000"/>
                        <a:lumOff val="80000"/>
                      </a:schemeClr>
                    </a:solidFill>
                  </a:tcPr>
                </a:tc>
                <a:tc vMerge="1">
                  <a:txBody>
                    <a:bodyPr/>
                    <a:lstStyle/>
                    <a:p>
                      <a:endParaRPr kumimoji="1" lang="ja-JP" altLang="en-US" dirty="0"/>
                    </a:p>
                  </a:txBody>
                  <a:tcPr marL="99060" marR="99060">
                    <a:lnT w="127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dirty="0"/>
                    </a:p>
                  </a:txBody>
                  <a:tcPr marL="99060" marR="99060">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accent1">
                        <a:lumMod val="20000"/>
                        <a:lumOff val="80000"/>
                      </a:schemeClr>
                    </a:solidFill>
                  </a:tcPr>
                </a:tc>
                <a:tc vMerge="1">
                  <a:txBody>
                    <a:bodyPr/>
                    <a:lstStyle/>
                    <a:p>
                      <a:endParaRPr kumimoji="1" lang="ja-JP" altLang="en-US" dirty="0"/>
                    </a:p>
                  </a:txBody>
                  <a:tcPr/>
                </a:tc>
                <a:tc vMerge="1">
                  <a:txBody>
                    <a:bodyPr/>
                    <a:lstStyle/>
                    <a:p>
                      <a:endParaRPr kumimoji="1" lang="ja-JP" altLang="en-US" dirty="0"/>
                    </a:p>
                  </a:txBody>
                  <a:tcPr/>
                </a:tc>
              </a:tr>
            </a:tbl>
          </a:graphicData>
        </a:graphic>
      </p:graphicFrame>
      <p:sp>
        <p:nvSpPr>
          <p:cNvPr id="9" name="パイ 8"/>
          <p:cNvSpPr/>
          <p:nvPr/>
        </p:nvSpPr>
        <p:spPr>
          <a:xfrm>
            <a:off x="7427446" y="4005065"/>
            <a:ext cx="865758" cy="799161"/>
          </a:xfrm>
          <a:prstGeom prst="pie">
            <a:avLst>
              <a:gd name="adj1" fmla="val 10800000"/>
              <a:gd name="adj2" fmla="val 16200000"/>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0" name="パイ 29"/>
          <p:cNvSpPr/>
          <p:nvPr/>
        </p:nvSpPr>
        <p:spPr>
          <a:xfrm rot="16200000">
            <a:off x="6884459" y="3254132"/>
            <a:ext cx="799161" cy="865758"/>
          </a:xfrm>
          <a:prstGeom prst="pie">
            <a:avLst>
              <a:gd name="adj1" fmla="val 10800000"/>
              <a:gd name="adj2" fmla="val 16200000"/>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1" name="パイ 30"/>
          <p:cNvSpPr/>
          <p:nvPr/>
        </p:nvSpPr>
        <p:spPr>
          <a:xfrm rot="5400000">
            <a:off x="6848360" y="2820219"/>
            <a:ext cx="799161" cy="865758"/>
          </a:xfrm>
          <a:prstGeom prst="pie">
            <a:avLst>
              <a:gd name="adj1" fmla="val 10800000"/>
              <a:gd name="adj2" fmla="val 16200000"/>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3" name="テキスト ボックス 32"/>
          <p:cNvSpPr txBox="1"/>
          <p:nvPr/>
        </p:nvSpPr>
        <p:spPr>
          <a:xfrm>
            <a:off x="8073347" y="3536934"/>
            <a:ext cx="869958" cy="338554"/>
          </a:xfrm>
          <a:prstGeom prst="rect">
            <a:avLst/>
          </a:prstGeom>
          <a:noFill/>
        </p:spPr>
        <p:txBody>
          <a:bodyPr wrap="square" rtlCol="0">
            <a:spAutoFit/>
          </a:bodyPr>
          <a:lstStyle/>
          <a:p>
            <a:r>
              <a:rPr kumimoji="1" lang="ja-JP" altLang="en-US" sz="1600" dirty="0" smtClean="0"/>
              <a:t>トイレ</a:t>
            </a:r>
            <a:endParaRPr kumimoji="1" lang="ja-JP" altLang="en-US" sz="1600" dirty="0"/>
          </a:p>
        </p:txBody>
      </p:sp>
      <p:sp>
        <p:nvSpPr>
          <p:cNvPr id="34" name="テキスト ボックス 33"/>
          <p:cNvSpPr txBox="1"/>
          <p:nvPr/>
        </p:nvSpPr>
        <p:spPr>
          <a:xfrm>
            <a:off x="5421052" y="2302939"/>
            <a:ext cx="1560173" cy="584775"/>
          </a:xfrm>
          <a:prstGeom prst="rect">
            <a:avLst/>
          </a:prstGeom>
          <a:noFill/>
        </p:spPr>
        <p:txBody>
          <a:bodyPr wrap="square" rtlCol="0">
            <a:spAutoFit/>
          </a:bodyPr>
          <a:lstStyle/>
          <a:p>
            <a:r>
              <a:rPr kumimoji="1" lang="ja-JP" altLang="en-US" sz="1600" dirty="0" smtClean="0"/>
              <a:t>寝室（個室）</a:t>
            </a:r>
            <a:endParaRPr kumimoji="1" lang="en-US" altLang="ja-JP" sz="1600" dirty="0" smtClean="0"/>
          </a:p>
          <a:p>
            <a:r>
              <a:rPr lang="ja-JP" altLang="en-US" sz="1600" dirty="0" smtClean="0"/>
              <a:t>内装難燃</a:t>
            </a:r>
            <a:endParaRPr kumimoji="1" lang="ja-JP" altLang="en-US" sz="1600" dirty="0"/>
          </a:p>
        </p:txBody>
      </p:sp>
      <p:sp>
        <p:nvSpPr>
          <p:cNvPr id="35" name="テキスト ボックス 34"/>
          <p:cNvSpPr txBox="1"/>
          <p:nvPr/>
        </p:nvSpPr>
        <p:spPr>
          <a:xfrm>
            <a:off x="5500260" y="4748416"/>
            <a:ext cx="1560173" cy="584775"/>
          </a:xfrm>
          <a:prstGeom prst="rect">
            <a:avLst/>
          </a:prstGeom>
          <a:noFill/>
        </p:spPr>
        <p:txBody>
          <a:bodyPr wrap="square" rtlCol="0">
            <a:spAutoFit/>
          </a:bodyPr>
          <a:lstStyle/>
          <a:p>
            <a:r>
              <a:rPr kumimoji="1" lang="ja-JP" altLang="en-US" sz="1600" dirty="0" smtClean="0"/>
              <a:t>寝室（個室）</a:t>
            </a:r>
            <a:endParaRPr kumimoji="1" lang="en-US" altLang="ja-JP" sz="1600" dirty="0" smtClean="0"/>
          </a:p>
          <a:p>
            <a:r>
              <a:rPr lang="ja-JP" altLang="en-US" sz="1600" dirty="0" smtClean="0"/>
              <a:t>内装難燃</a:t>
            </a:r>
            <a:endParaRPr kumimoji="1" lang="ja-JP" altLang="en-US" sz="1600" dirty="0"/>
          </a:p>
        </p:txBody>
      </p:sp>
      <p:sp>
        <p:nvSpPr>
          <p:cNvPr id="36" name="テキスト ボックス 35"/>
          <p:cNvSpPr txBox="1"/>
          <p:nvPr/>
        </p:nvSpPr>
        <p:spPr>
          <a:xfrm>
            <a:off x="7338538" y="4762369"/>
            <a:ext cx="1576697" cy="584775"/>
          </a:xfrm>
          <a:prstGeom prst="rect">
            <a:avLst/>
          </a:prstGeom>
          <a:noFill/>
        </p:spPr>
        <p:txBody>
          <a:bodyPr wrap="square" rtlCol="0">
            <a:spAutoFit/>
          </a:bodyPr>
          <a:lstStyle/>
          <a:p>
            <a:r>
              <a:rPr kumimoji="1" lang="ja-JP" altLang="en-US" sz="1600" dirty="0" smtClean="0"/>
              <a:t>寝室（個室）</a:t>
            </a:r>
            <a:endParaRPr kumimoji="1" lang="en-US" altLang="ja-JP" sz="1600" dirty="0" smtClean="0"/>
          </a:p>
          <a:p>
            <a:r>
              <a:rPr lang="ja-JP" altLang="en-US" sz="1600" dirty="0" smtClean="0"/>
              <a:t>内装難燃</a:t>
            </a:r>
            <a:endParaRPr kumimoji="1" lang="ja-JP" altLang="en-US" sz="1600" dirty="0"/>
          </a:p>
        </p:txBody>
      </p:sp>
      <p:sp>
        <p:nvSpPr>
          <p:cNvPr id="38" name="パイ 37"/>
          <p:cNvSpPr/>
          <p:nvPr/>
        </p:nvSpPr>
        <p:spPr>
          <a:xfrm rot="5400000">
            <a:off x="8570215" y="2901347"/>
            <a:ext cx="799161" cy="865758"/>
          </a:xfrm>
          <a:prstGeom prst="pie">
            <a:avLst>
              <a:gd name="adj1" fmla="val 10800000"/>
              <a:gd name="adj2" fmla="val 16200000"/>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9" name="円/楕円 38"/>
          <p:cNvSpPr/>
          <p:nvPr/>
        </p:nvSpPr>
        <p:spPr>
          <a:xfrm>
            <a:off x="8976537" y="2933235"/>
            <a:ext cx="468052" cy="43204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dirty="0" smtClean="0">
                <a:solidFill>
                  <a:schemeClr val="tx1"/>
                </a:solidFill>
              </a:rPr>
              <a:t>防</a:t>
            </a:r>
            <a:endParaRPr kumimoji="1" lang="ja-JP" altLang="en-US" dirty="0">
              <a:solidFill>
                <a:schemeClr val="tx1"/>
              </a:solidFill>
            </a:endParaRPr>
          </a:p>
        </p:txBody>
      </p:sp>
      <p:sp>
        <p:nvSpPr>
          <p:cNvPr id="46" name="円/楕円 45"/>
          <p:cNvSpPr/>
          <p:nvPr/>
        </p:nvSpPr>
        <p:spPr>
          <a:xfrm>
            <a:off x="5114755" y="5445224"/>
            <a:ext cx="468052" cy="43204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dirty="0" smtClean="0">
                <a:solidFill>
                  <a:schemeClr val="tx1"/>
                </a:solidFill>
              </a:rPr>
              <a:t>防</a:t>
            </a:r>
            <a:endParaRPr kumimoji="1" lang="ja-JP" altLang="en-US" dirty="0">
              <a:solidFill>
                <a:schemeClr val="tx1"/>
              </a:solidFill>
            </a:endParaRPr>
          </a:p>
        </p:txBody>
      </p:sp>
      <p:sp>
        <p:nvSpPr>
          <p:cNvPr id="47" name="テキスト ボックス 46"/>
          <p:cNvSpPr txBox="1"/>
          <p:nvPr/>
        </p:nvSpPr>
        <p:spPr>
          <a:xfrm>
            <a:off x="5733087" y="5500584"/>
            <a:ext cx="1638182" cy="369332"/>
          </a:xfrm>
          <a:prstGeom prst="rect">
            <a:avLst/>
          </a:prstGeom>
          <a:noFill/>
        </p:spPr>
        <p:txBody>
          <a:bodyPr wrap="square" rtlCol="0">
            <a:spAutoFit/>
          </a:bodyPr>
          <a:lstStyle/>
          <a:p>
            <a:r>
              <a:rPr kumimoji="1" lang="ja-JP" altLang="en-US" dirty="0" smtClean="0"/>
              <a:t>防火設備</a:t>
            </a:r>
            <a:endParaRPr kumimoji="1" lang="ja-JP" altLang="en-US" dirty="0"/>
          </a:p>
        </p:txBody>
      </p:sp>
      <p:sp>
        <p:nvSpPr>
          <p:cNvPr id="48" name="テキスト ボックス 47"/>
          <p:cNvSpPr txBox="1"/>
          <p:nvPr/>
        </p:nvSpPr>
        <p:spPr>
          <a:xfrm>
            <a:off x="8967350" y="3536934"/>
            <a:ext cx="430887" cy="2457622"/>
          </a:xfrm>
          <a:prstGeom prst="rect">
            <a:avLst/>
          </a:prstGeom>
          <a:noFill/>
        </p:spPr>
        <p:txBody>
          <a:bodyPr vert="eaVert" wrap="square" rtlCol="0">
            <a:spAutoFit/>
          </a:bodyPr>
          <a:lstStyle/>
          <a:p>
            <a:r>
              <a:rPr lang="ja-JP" altLang="en-US" sz="1600" dirty="0" smtClean="0"/>
              <a:t>マンション共用</a:t>
            </a:r>
            <a:r>
              <a:rPr kumimoji="1" lang="ja-JP" altLang="en-US" sz="1600" dirty="0" smtClean="0"/>
              <a:t>廊下</a:t>
            </a:r>
            <a:endParaRPr kumimoji="1" lang="ja-JP" altLang="en-US" sz="1600" dirty="0"/>
          </a:p>
        </p:txBody>
      </p:sp>
      <p:sp>
        <p:nvSpPr>
          <p:cNvPr id="8" name="テキスト ボックス 7"/>
          <p:cNvSpPr txBox="1"/>
          <p:nvPr/>
        </p:nvSpPr>
        <p:spPr>
          <a:xfrm>
            <a:off x="66982" y="496991"/>
            <a:ext cx="9555989" cy="923330"/>
          </a:xfrm>
          <a:prstGeom prst="rect">
            <a:avLst/>
          </a:prstGeom>
          <a:noFill/>
        </p:spPr>
        <p:txBody>
          <a:bodyPr wrap="square" rtlCol="0">
            <a:spAutoFit/>
          </a:bodyPr>
          <a:lstStyle/>
          <a:p>
            <a:r>
              <a:rPr lang="ja-JP" altLang="en-US" dirty="0" smtClean="0"/>
              <a:t>共同</a:t>
            </a:r>
            <a:r>
              <a:rPr lang="ja-JP" altLang="en-US" dirty="0"/>
              <a:t>住宅の住戸を令別表第１</a:t>
            </a:r>
            <a:r>
              <a:rPr lang="en-US" altLang="ja-JP" dirty="0"/>
              <a:t>(</a:t>
            </a:r>
            <a:r>
              <a:rPr lang="ja-JP" altLang="en-US" dirty="0"/>
              <a:t>６</a:t>
            </a:r>
            <a:r>
              <a:rPr lang="en-US" altLang="ja-JP" dirty="0"/>
              <a:t>)</a:t>
            </a:r>
            <a:r>
              <a:rPr lang="ja-JP" altLang="en-US" dirty="0"/>
              <a:t>項ロの用途に供する場合において、</a:t>
            </a:r>
            <a:r>
              <a:rPr lang="en-US" altLang="ja-JP" dirty="0"/>
              <a:t>(</a:t>
            </a:r>
            <a:r>
              <a:rPr lang="ja-JP" altLang="en-US" dirty="0"/>
              <a:t>６</a:t>
            </a:r>
            <a:r>
              <a:rPr lang="en-US" altLang="ja-JP" dirty="0"/>
              <a:t>)</a:t>
            </a:r>
            <a:r>
              <a:rPr lang="ja-JP" altLang="en-US" dirty="0"/>
              <a:t>項ロ</a:t>
            </a:r>
            <a:r>
              <a:rPr lang="ja-JP" altLang="en-US" dirty="0" smtClean="0"/>
              <a:t>の用途</a:t>
            </a:r>
            <a:r>
              <a:rPr lang="ja-JP" altLang="en-US" dirty="0"/>
              <a:t>に供する住戸全体の延べ面積が</a:t>
            </a:r>
            <a:r>
              <a:rPr lang="en-US" altLang="ja-JP" dirty="0"/>
              <a:t>275㎡</a:t>
            </a:r>
            <a:r>
              <a:rPr lang="ja-JP" altLang="en-US" dirty="0"/>
              <a:t>未満のもののうち、次の第１号から</a:t>
            </a:r>
            <a:r>
              <a:rPr lang="ja-JP" altLang="en-US" dirty="0" smtClean="0"/>
              <a:t>第７号まで</a:t>
            </a:r>
            <a:r>
              <a:rPr lang="ja-JP" altLang="en-US" dirty="0"/>
              <a:t>に定めるところにより区画を設けたものには、スプリンクラー設備の設置を</a:t>
            </a:r>
            <a:r>
              <a:rPr lang="ja-JP" altLang="en-US" dirty="0" smtClean="0"/>
              <a:t>要しない</a:t>
            </a:r>
            <a:endParaRPr kumimoji="1" lang="ja-JP" altLang="en-US" dirty="0"/>
          </a:p>
        </p:txBody>
      </p:sp>
      <p:sp>
        <p:nvSpPr>
          <p:cNvPr id="12" name="テキスト ボックス 11"/>
          <p:cNvSpPr txBox="1"/>
          <p:nvPr/>
        </p:nvSpPr>
        <p:spPr>
          <a:xfrm>
            <a:off x="7683303" y="2917477"/>
            <a:ext cx="1638182" cy="338554"/>
          </a:xfrm>
          <a:prstGeom prst="rect">
            <a:avLst/>
          </a:prstGeom>
          <a:noFill/>
        </p:spPr>
        <p:txBody>
          <a:bodyPr wrap="square" rtlCol="0">
            <a:spAutoFit/>
          </a:bodyPr>
          <a:lstStyle/>
          <a:p>
            <a:r>
              <a:rPr kumimoji="1" lang="ja-JP" altLang="en-US" sz="1600" dirty="0" smtClean="0"/>
              <a:t>内装準不燃</a:t>
            </a:r>
            <a:endParaRPr kumimoji="1" lang="ja-JP" altLang="en-US" sz="1600" dirty="0"/>
          </a:p>
        </p:txBody>
      </p:sp>
      <p:pic>
        <p:nvPicPr>
          <p:cNvPr id="2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3320" t="84651" r="69014" b="9666"/>
          <a:stretch/>
        </p:blipFill>
        <p:spPr bwMode="auto">
          <a:xfrm rot="5400000" flipV="1">
            <a:off x="4720879" y="3897860"/>
            <a:ext cx="1191666" cy="1780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9"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3320" t="84651" r="69014" b="9666"/>
          <a:stretch/>
        </p:blipFill>
        <p:spPr bwMode="auto">
          <a:xfrm rot="5400000" flipV="1">
            <a:off x="4830172" y="2641975"/>
            <a:ext cx="944109" cy="1410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テキスト ボックス 1"/>
          <p:cNvSpPr txBox="1"/>
          <p:nvPr/>
        </p:nvSpPr>
        <p:spPr>
          <a:xfrm>
            <a:off x="4796795" y="2595325"/>
            <a:ext cx="430887" cy="2764518"/>
          </a:xfrm>
          <a:prstGeom prst="rect">
            <a:avLst/>
          </a:prstGeom>
          <a:noFill/>
        </p:spPr>
        <p:txBody>
          <a:bodyPr vert="eaVert" wrap="square" rtlCol="0">
            <a:spAutoFit/>
          </a:bodyPr>
          <a:lstStyle/>
          <a:p>
            <a:r>
              <a:rPr kumimoji="1" lang="ja-JP" altLang="en-US" sz="1600" dirty="0" smtClean="0"/>
              <a:t>　　　バルコニー</a:t>
            </a:r>
            <a:endParaRPr kumimoji="1" lang="ja-JP" altLang="en-US" sz="1600" dirty="0"/>
          </a:p>
        </p:txBody>
      </p:sp>
      <p:sp>
        <p:nvSpPr>
          <p:cNvPr id="42" name="円/楕円 41"/>
          <p:cNvSpPr/>
          <p:nvPr/>
        </p:nvSpPr>
        <p:spPr>
          <a:xfrm>
            <a:off x="66982" y="22364"/>
            <a:ext cx="351655" cy="324605"/>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t>ウ</a:t>
            </a:r>
            <a:endParaRPr kumimoji="1" lang="ja-JP" altLang="en-US" sz="1600" dirty="0"/>
          </a:p>
        </p:txBody>
      </p:sp>
      <p:sp>
        <p:nvSpPr>
          <p:cNvPr id="6" name="正方形/長方形 5"/>
          <p:cNvSpPr/>
          <p:nvPr/>
        </p:nvSpPr>
        <p:spPr>
          <a:xfrm>
            <a:off x="174455" y="1482457"/>
            <a:ext cx="4372145" cy="3539430"/>
          </a:xfrm>
          <a:prstGeom prst="rect">
            <a:avLst/>
          </a:prstGeom>
        </p:spPr>
        <p:txBody>
          <a:bodyPr wrap="square">
            <a:spAutoFit/>
          </a:bodyPr>
          <a:lstStyle/>
          <a:p>
            <a:pPr marL="180975" indent="-180975">
              <a:tabLst>
                <a:tab pos="180975" algn="l"/>
              </a:tabLst>
            </a:pPr>
            <a:r>
              <a:rPr lang="ja-JP" altLang="en-US" sz="1400" dirty="0" smtClean="0"/>
              <a:t>一　令</a:t>
            </a:r>
            <a:r>
              <a:rPr lang="ja-JP" altLang="en-US" sz="1400" dirty="0"/>
              <a:t>別表第１</a:t>
            </a:r>
            <a:r>
              <a:rPr lang="en-US" altLang="ja-JP" sz="1400" dirty="0"/>
              <a:t>(</a:t>
            </a:r>
            <a:r>
              <a:rPr lang="ja-JP" altLang="en-US" sz="1400" dirty="0"/>
              <a:t>６</a:t>
            </a:r>
            <a:r>
              <a:rPr lang="en-US" altLang="ja-JP" sz="1400" dirty="0"/>
              <a:t>)</a:t>
            </a:r>
            <a:r>
              <a:rPr lang="ja-JP" altLang="en-US" sz="1400" dirty="0"/>
              <a:t>項ロの用途に供する各住戸を</a:t>
            </a:r>
            <a:r>
              <a:rPr lang="ja-JP" altLang="en-US" sz="1400" b="1" dirty="0">
                <a:solidFill>
                  <a:srgbClr val="FF0000"/>
                </a:solidFill>
              </a:rPr>
              <a:t>準耐火構造の壁及び床で区画</a:t>
            </a:r>
            <a:r>
              <a:rPr lang="ja-JP" altLang="en-US" sz="1400" dirty="0" smtClean="0"/>
              <a:t>すること</a:t>
            </a:r>
            <a:r>
              <a:rPr lang="ja-JP" altLang="en-US" sz="1400" dirty="0"/>
              <a:t>。</a:t>
            </a:r>
          </a:p>
          <a:p>
            <a:pPr marL="180975" indent="-180975"/>
            <a:r>
              <a:rPr lang="ja-JP" altLang="en-US" sz="1400" dirty="0" smtClean="0"/>
              <a:t>二　令</a:t>
            </a:r>
            <a:r>
              <a:rPr lang="ja-JP" altLang="en-US" sz="1400" dirty="0"/>
              <a:t>別表第１</a:t>
            </a:r>
            <a:r>
              <a:rPr lang="en-US" altLang="ja-JP" sz="1400" dirty="0"/>
              <a:t>(</a:t>
            </a:r>
            <a:r>
              <a:rPr lang="ja-JP" altLang="en-US" sz="1400" dirty="0"/>
              <a:t>６</a:t>
            </a:r>
            <a:r>
              <a:rPr lang="en-US" altLang="ja-JP" sz="1400" dirty="0"/>
              <a:t>)</a:t>
            </a:r>
            <a:r>
              <a:rPr lang="ja-JP" altLang="en-US" sz="1400" dirty="0"/>
              <a:t>項ロの用途に供する各住戸の</a:t>
            </a:r>
            <a:r>
              <a:rPr lang="ja-JP" altLang="en-US" sz="1400" b="1" dirty="0">
                <a:solidFill>
                  <a:srgbClr val="FF0000"/>
                </a:solidFill>
              </a:rPr>
              <a:t>主</a:t>
            </a:r>
            <a:r>
              <a:rPr lang="ja-JP" altLang="en-US" sz="1400" b="1" dirty="0" smtClean="0">
                <a:solidFill>
                  <a:srgbClr val="FF0000"/>
                </a:solidFill>
              </a:rPr>
              <a:t>たる　出入口</a:t>
            </a:r>
            <a:r>
              <a:rPr lang="ja-JP" altLang="en-US" sz="1400" b="1" dirty="0">
                <a:solidFill>
                  <a:srgbClr val="FF0000"/>
                </a:solidFill>
              </a:rPr>
              <a:t>が、直接外気に</a:t>
            </a:r>
            <a:r>
              <a:rPr lang="ja-JP" altLang="en-US" sz="1400" b="1" dirty="0" smtClean="0">
                <a:solidFill>
                  <a:srgbClr val="FF0000"/>
                </a:solidFill>
              </a:rPr>
              <a:t>開放され</a:t>
            </a:r>
            <a:r>
              <a:rPr lang="ja-JP" altLang="en-US" sz="1400" b="1" dirty="0">
                <a:solidFill>
                  <a:srgbClr val="FF0000"/>
                </a:solidFill>
              </a:rPr>
              <a:t>、かつ、当該部分における火災時に生ずる煙を有効に排出することが</a:t>
            </a:r>
            <a:r>
              <a:rPr lang="ja-JP" altLang="en-US" sz="1400" b="1" dirty="0" smtClean="0">
                <a:solidFill>
                  <a:srgbClr val="FF0000"/>
                </a:solidFill>
              </a:rPr>
              <a:t>できる廊下</a:t>
            </a:r>
            <a:r>
              <a:rPr lang="ja-JP" altLang="en-US" sz="1400" b="1" dirty="0">
                <a:solidFill>
                  <a:srgbClr val="FF0000"/>
                </a:solidFill>
              </a:rPr>
              <a:t>に面している</a:t>
            </a:r>
            <a:r>
              <a:rPr lang="ja-JP" altLang="en-US" sz="1400" dirty="0"/>
              <a:t>こと。</a:t>
            </a:r>
          </a:p>
          <a:p>
            <a:pPr marL="180975" indent="-180975"/>
            <a:r>
              <a:rPr lang="ja-JP" altLang="en-US" sz="1400" dirty="0" smtClean="0"/>
              <a:t>三　二</a:t>
            </a:r>
            <a:r>
              <a:rPr lang="ja-JP" altLang="en-US" sz="1400" dirty="0"/>
              <a:t>の</a:t>
            </a:r>
            <a:r>
              <a:rPr lang="ja-JP" altLang="en-US" sz="1400" b="1" dirty="0">
                <a:solidFill>
                  <a:srgbClr val="FF0000"/>
                </a:solidFill>
              </a:rPr>
              <a:t>主たる出入口には、防火戸</a:t>
            </a:r>
            <a:r>
              <a:rPr lang="ja-JP" altLang="en-US" sz="1400" dirty="0"/>
              <a:t>等を設けたものであること。</a:t>
            </a:r>
          </a:p>
          <a:p>
            <a:pPr marL="180975" indent="-180975"/>
            <a:r>
              <a:rPr lang="ja-JP" altLang="en-US" sz="1400" dirty="0" smtClean="0"/>
              <a:t>四　壁</a:t>
            </a:r>
            <a:r>
              <a:rPr lang="ja-JP" altLang="en-US" sz="1400" dirty="0"/>
              <a:t>及び天井の室内に面する部分の仕上げを、二の</a:t>
            </a:r>
            <a:r>
              <a:rPr lang="ja-JP" altLang="en-US" sz="1400" b="1" dirty="0">
                <a:solidFill>
                  <a:srgbClr val="FF0000"/>
                </a:solidFill>
              </a:rPr>
              <a:t>廊下に通ずる通路には</a:t>
            </a:r>
            <a:r>
              <a:rPr lang="ja-JP" altLang="en-US" sz="1400" b="1" dirty="0" smtClean="0">
                <a:solidFill>
                  <a:srgbClr val="FF0000"/>
                </a:solidFill>
              </a:rPr>
              <a:t>準不燃材料</a:t>
            </a:r>
            <a:r>
              <a:rPr lang="ja-JP" altLang="en-US" sz="1400" dirty="0"/>
              <a:t>で、</a:t>
            </a:r>
            <a:r>
              <a:rPr lang="ja-JP" altLang="en-US" sz="1400" b="1" dirty="0">
                <a:solidFill>
                  <a:srgbClr val="FF0000"/>
                </a:solidFill>
              </a:rPr>
              <a:t>その他の部分には難燃材料</a:t>
            </a:r>
            <a:r>
              <a:rPr lang="ja-JP" altLang="en-US" sz="1400" dirty="0"/>
              <a:t>でしたものであること。</a:t>
            </a:r>
          </a:p>
          <a:p>
            <a:pPr marL="180975" indent="-180975"/>
            <a:r>
              <a:rPr lang="ja-JP" altLang="en-US" sz="1400" dirty="0" smtClean="0"/>
              <a:t>五　二</a:t>
            </a:r>
            <a:r>
              <a:rPr lang="ja-JP" altLang="en-US" sz="1400" dirty="0"/>
              <a:t>の</a:t>
            </a:r>
            <a:r>
              <a:rPr lang="ja-JP" altLang="en-US" sz="1400" b="1" dirty="0">
                <a:solidFill>
                  <a:srgbClr val="FF0000"/>
                </a:solidFill>
              </a:rPr>
              <a:t>廊下に通ずる通路を消防庁長官が定める</a:t>
            </a:r>
            <a:r>
              <a:rPr lang="ja-JP" altLang="en-US" sz="1400" b="1" dirty="0" smtClean="0">
                <a:solidFill>
                  <a:srgbClr val="FF0000"/>
                </a:solidFill>
              </a:rPr>
              <a:t>とこ　</a:t>
            </a:r>
            <a:r>
              <a:rPr lang="ja-JP" altLang="en-US" sz="1400" b="1" dirty="0" err="1" smtClean="0">
                <a:solidFill>
                  <a:srgbClr val="FF0000"/>
                </a:solidFill>
              </a:rPr>
              <a:t>ろに</a:t>
            </a:r>
            <a:r>
              <a:rPr lang="ja-JP" altLang="en-US" sz="1400" b="1" dirty="0">
                <a:solidFill>
                  <a:srgbClr val="FF0000"/>
                </a:solidFill>
              </a:rPr>
              <a:t>より設けたもの</a:t>
            </a:r>
            <a:r>
              <a:rPr lang="ja-JP" altLang="en-US" sz="1400" dirty="0"/>
              <a:t>である</a:t>
            </a:r>
            <a:r>
              <a:rPr lang="ja-JP" altLang="en-US" sz="1400" dirty="0" smtClean="0"/>
              <a:t>こと</a:t>
            </a:r>
            <a:r>
              <a:rPr lang="ja-JP" altLang="en-US" sz="1400" dirty="0"/>
              <a:t>。</a:t>
            </a:r>
          </a:p>
          <a:p>
            <a:r>
              <a:rPr lang="ja-JP" altLang="en-US" sz="1400" dirty="0" smtClean="0"/>
              <a:t>六　居室</a:t>
            </a:r>
            <a:r>
              <a:rPr lang="ja-JP" altLang="en-US" sz="1400" dirty="0"/>
              <a:t>及び通路に</a:t>
            </a:r>
            <a:r>
              <a:rPr lang="ja-JP" altLang="en-US" sz="1400" b="1" dirty="0">
                <a:solidFill>
                  <a:srgbClr val="FF0000"/>
                </a:solidFill>
              </a:rPr>
              <a:t>煙感知器</a:t>
            </a:r>
            <a:r>
              <a:rPr lang="ja-JP" altLang="en-US" sz="1400" dirty="0"/>
              <a:t>を設けたものであること。</a:t>
            </a:r>
          </a:p>
          <a:p>
            <a:pPr marL="180975" indent="-180975"/>
            <a:r>
              <a:rPr lang="ja-JP" altLang="en-US" sz="1400" dirty="0" smtClean="0"/>
              <a:t>七　令</a:t>
            </a:r>
            <a:r>
              <a:rPr lang="ja-JP" altLang="en-US" sz="1400" dirty="0"/>
              <a:t>別表第１</a:t>
            </a:r>
            <a:r>
              <a:rPr lang="en-US" altLang="ja-JP" sz="1400" dirty="0"/>
              <a:t>(</a:t>
            </a:r>
            <a:r>
              <a:rPr lang="ja-JP" altLang="en-US" sz="1400" dirty="0"/>
              <a:t>６</a:t>
            </a:r>
            <a:r>
              <a:rPr lang="en-US" altLang="ja-JP" sz="1400" dirty="0"/>
              <a:t>)</a:t>
            </a:r>
            <a:r>
              <a:rPr lang="ja-JP" altLang="en-US" sz="1400" dirty="0"/>
              <a:t>項ロの用途に供する各住戸の床の</a:t>
            </a:r>
            <a:r>
              <a:rPr lang="ja-JP" altLang="en-US" sz="1400" b="1" dirty="0">
                <a:solidFill>
                  <a:srgbClr val="FF0000"/>
                </a:solidFill>
              </a:rPr>
              <a:t>面積が</a:t>
            </a:r>
            <a:r>
              <a:rPr lang="en-US" altLang="ja-JP" sz="1400" b="1" dirty="0">
                <a:solidFill>
                  <a:srgbClr val="FF0000"/>
                </a:solidFill>
              </a:rPr>
              <a:t>100㎡</a:t>
            </a:r>
            <a:r>
              <a:rPr lang="ja-JP" altLang="en-US" sz="1400" b="1" dirty="0">
                <a:solidFill>
                  <a:srgbClr val="FF0000"/>
                </a:solidFill>
              </a:rPr>
              <a:t>以下</a:t>
            </a:r>
            <a:r>
              <a:rPr lang="ja-JP" altLang="en-US" sz="1400" dirty="0"/>
              <a:t>であること。</a:t>
            </a:r>
          </a:p>
        </p:txBody>
      </p:sp>
      <p:sp>
        <p:nvSpPr>
          <p:cNvPr id="11" name="線吹き出し 2 (枠付き) 10"/>
          <p:cNvSpPr/>
          <p:nvPr/>
        </p:nvSpPr>
        <p:spPr>
          <a:xfrm>
            <a:off x="2755900" y="5443686"/>
            <a:ext cx="1282700" cy="714276"/>
          </a:xfrm>
          <a:prstGeom prst="borderCallout2">
            <a:avLst>
              <a:gd name="adj1" fmla="val 20528"/>
              <a:gd name="adj2" fmla="val -1402"/>
              <a:gd name="adj3" fmla="val 18750"/>
              <a:gd name="adj4" fmla="val -16667"/>
              <a:gd name="adj5" fmla="val -193320"/>
              <a:gd name="adj6" fmla="val 45412"/>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t>告示</a:t>
            </a:r>
            <a:endParaRPr kumimoji="1" lang="ja-JP" altLang="en-US" dirty="0"/>
          </a:p>
        </p:txBody>
      </p:sp>
    </p:spTree>
    <p:extLst>
      <p:ext uri="{BB962C8B-B14F-4D97-AF65-F5344CB8AC3E}">
        <p14:creationId xmlns:p14="http://schemas.microsoft.com/office/powerpoint/2010/main" val="29714073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0" y="965836"/>
            <a:ext cx="9906000" cy="1340484"/>
          </a:xfrm>
          <a:prstGeom prst="rect">
            <a:avLst/>
          </a:prstGeom>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13500000" scaled="0"/>
            <a:tileRect/>
          </a:gradFill>
        </p:spPr>
        <p:txBody>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eaLnBrk="1" hangingPunct="1">
              <a:defRPr/>
            </a:pPr>
            <a:r>
              <a:rPr lang="ja-JP" altLang="en-US" dirty="0" smtClean="0">
                <a:solidFill>
                  <a:schemeClr val="bg1"/>
                </a:solidFill>
                <a:effectLst>
                  <a:outerShdw blurRad="38100" dist="38100" dir="2700000" algn="tl">
                    <a:srgbClr val="000000">
                      <a:alpha val="43137"/>
                    </a:srgbClr>
                  </a:outerShdw>
                </a:effectLst>
                <a:latin typeface="AR Pゴシック体S" pitchFamily="50" charset="-128"/>
                <a:ea typeface="AR Pゴシック体S" pitchFamily="50" charset="-128"/>
              </a:rPr>
              <a:t>１</a:t>
            </a:r>
            <a:r>
              <a:rPr lang="ja-JP" altLang="en-US" dirty="0">
                <a:solidFill>
                  <a:schemeClr val="bg1"/>
                </a:solidFill>
                <a:effectLst>
                  <a:outerShdw blurRad="38100" dist="38100" dir="2700000" algn="tl">
                    <a:srgbClr val="000000">
                      <a:alpha val="43137"/>
                    </a:srgbClr>
                  </a:outerShdw>
                </a:effectLst>
                <a:latin typeface="AR Pゴシック体S" pitchFamily="50" charset="-128"/>
                <a:ea typeface="AR Pゴシック体S" pitchFamily="50" charset="-128"/>
              </a:rPr>
              <a:t>　消防法施行令等の一部</a:t>
            </a:r>
            <a:r>
              <a:rPr lang="ja-JP" altLang="en-US" dirty="0" smtClean="0">
                <a:solidFill>
                  <a:schemeClr val="bg1"/>
                </a:solidFill>
                <a:effectLst>
                  <a:outerShdw blurRad="38100" dist="38100" dir="2700000" algn="tl">
                    <a:srgbClr val="000000">
                      <a:alpha val="43137"/>
                    </a:srgbClr>
                  </a:outerShdw>
                </a:effectLst>
                <a:latin typeface="AR Pゴシック体S" pitchFamily="50" charset="-128"/>
                <a:ea typeface="AR Pゴシック体S" pitchFamily="50" charset="-128"/>
              </a:rPr>
              <a:t>改正</a:t>
            </a:r>
            <a:endParaRPr lang="en-US" altLang="ja-JP" dirty="0" smtClean="0">
              <a:solidFill>
                <a:schemeClr val="bg1"/>
              </a:solidFill>
              <a:effectLst>
                <a:outerShdw blurRad="38100" dist="38100" dir="2700000" algn="tl">
                  <a:srgbClr val="000000">
                    <a:alpha val="43137"/>
                  </a:srgbClr>
                </a:outerShdw>
              </a:effectLst>
              <a:latin typeface="AR Pゴシック体S" pitchFamily="50" charset="-128"/>
              <a:ea typeface="AR Pゴシック体S" pitchFamily="50" charset="-128"/>
            </a:endParaRPr>
          </a:p>
          <a:p>
            <a:pPr eaLnBrk="1" hangingPunct="1">
              <a:defRPr/>
            </a:pPr>
            <a:r>
              <a:rPr lang="ja-JP" altLang="en-US" sz="2800" dirty="0" smtClean="0">
                <a:solidFill>
                  <a:schemeClr val="bg1"/>
                </a:solidFill>
                <a:effectLst>
                  <a:outerShdw blurRad="38100" dist="38100" dir="2700000" algn="tl">
                    <a:srgbClr val="000000">
                      <a:alpha val="43137"/>
                    </a:srgbClr>
                  </a:outerShdw>
                </a:effectLst>
                <a:latin typeface="AR Pゴシック体S" pitchFamily="50" charset="-128"/>
                <a:ea typeface="AR Pゴシック体S" pitchFamily="50" charset="-128"/>
              </a:rPr>
              <a:t>（平成２５年３月２７日公布）</a:t>
            </a:r>
            <a:endParaRPr lang="en-US" altLang="ja-JP" sz="2800" dirty="0" smtClean="0">
              <a:solidFill>
                <a:schemeClr val="bg1"/>
              </a:solidFill>
              <a:effectLst>
                <a:outerShdw blurRad="38100" dist="38100" dir="2700000" algn="tl">
                  <a:srgbClr val="000000">
                    <a:alpha val="43137"/>
                  </a:srgbClr>
                </a:outerShdw>
              </a:effectLst>
              <a:latin typeface="AR Pゴシック体S" pitchFamily="50" charset="-128"/>
              <a:ea typeface="AR Pゴシック体S" pitchFamily="50" charset="-128"/>
            </a:endParaRPr>
          </a:p>
          <a:p>
            <a:pPr eaLnBrk="1" hangingPunct="1">
              <a:defRPr/>
            </a:pPr>
            <a:endParaRPr lang="ja-JP" altLang="en-US" dirty="0">
              <a:solidFill>
                <a:schemeClr val="bg1"/>
              </a:solidFill>
              <a:effectLst>
                <a:outerShdw blurRad="38100" dist="38100" dir="2700000" algn="tl">
                  <a:srgbClr val="000000">
                    <a:alpha val="43137"/>
                  </a:srgbClr>
                </a:outerShdw>
              </a:effectLst>
              <a:latin typeface="AR Pゴシック体S" pitchFamily="50" charset="-128"/>
              <a:ea typeface="AR Pゴシック体S" pitchFamily="50" charset="-128"/>
            </a:endParaRPr>
          </a:p>
        </p:txBody>
      </p:sp>
      <p:sp>
        <p:nvSpPr>
          <p:cNvPr id="2" name="正方形/長方形 1"/>
          <p:cNvSpPr/>
          <p:nvPr/>
        </p:nvSpPr>
        <p:spPr>
          <a:xfrm>
            <a:off x="0" y="3254594"/>
            <a:ext cx="9905999" cy="384849"/>
          </a:xfrm>
          <a:prstGeom prst="rect">
            <a:avLst/>
          </a:prstGeom>
        </p:spPr>
        <p:txBody>
          <a:bodyPr wrap="square">
            <a:spAutoFit/>
          </a:bodyPr>
          <a:lstStyle/>
          <a:p>
            <a:pPr algn="ctr" eaLnBrk="1" hangingPunct="1">
              <a:lnSpc>
                <a:spcPts val="2000"/>
              </a:lnSpc>
              <a:spcBef>
                <a:spcPts val="600"/>
              </a:spcBef>
              <a:spcAft>
                <a:spcPts val="1200"/>
              </a:spcAft>
              <a:buFont typeface="Arial" pitchFamily="34" charset="0"/>
              <a:buNone/>
              <a:defRPr/>
            </a:pPr>
            <a:r>
              <a:rPr lang="ja-JP" altLang="en-US" sz="3600" dirty="0"/>
              <a:t>別表第１（６）項改正</a:t>
            </a:r>
            <a:endParaRPr lang="en-US" altLang="ja-JP" sz="3600"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15061" y="633304"/>
            <a:ext cx="4836319" cy="2011695"/>
          </a:xfrm>
          <a:prstGeom prst="rect">
            <a:avLst/>
          </a:prstGeom>
          <a:solidFill>
            <a:schemeClr val="bg1">
              <a:lumMod val="95000"/>
            </a:schemeClr>
          </a:solidFill>
          <a:ln w="25400">
            <a:solidFill>
              <a:srgbClr val="00B0F0"/>
            </a:solidFill>
          </a:ln>
        </p:spPr>
        <p:txBody>
          <a:bodyPr wrap="square" lIns="36000" tIns="36000" rIns="36000" bIns="36000">
            <a:spAutoFit/>
          </a:bodyPr>
          <a:lstStyle/>
          <a:p>
            <a:r>
              <a:rPr lang="ja-JP" altLang="en-US" dirty="0">
                <a:solidFill>
                  <a:srgbClr val="FF0000"/>
                </a:solidFill>
              </a:rPr>
              <a:t>スプリンクラー設備を設置しなければならない防火</a:t>
            </a:r>
            <a:r>
              <a:rPr lang="ja-JP" altLang="en-US" dirty="0" smtClean="0">
                <a:solidFill>
                  <a:srgbClr val="FF0000"/>
                </a:solidFill>
              </a:rPr>
              <a:t>対象物</a:t>
            </a:r>
            <a:r>
              <a:rPr lang="zh-TW" altLang="en-US" sz="1600" dirty="0" smtClean="0">
                <a:solidFill>
                  <a:srgbClr val="FF0000"/>
                </a:solidFill>
              </a:rPr>
              <a:t>（令</a:t>
            </a:r>
            <a:r>
              <a:rPr lang="zh-TW" altLang="en-US" sz="1600" dirty="0">
                <a:solidFill>
                  <a:srgbClr val="FF0000"/>
                </a:solidFill>
              </a:rPr>
              <a:t>第１２条第１項関係</a:t>
            </a:r>
            <a:r>
              <a:rPr lang="zh-TW" altLang="en-US" sz="1600" dirty="0" smtClean="0">
                <a:solidFill>
                  <a:srgbClr val="FF0000"/>
                </a:solidFill>
              </a:rPr>
              <a:t>）</a:t>
            </a:r>
            <a:endParaRPr lang="zh-TW" altLang="en-US" sz="1600" dirty="0">
              <a:solidFill>
                <a:srgbClr val="FF0000"/>
              </a:solidFill>
            </a:endParaRPr>
          </a:p>
          <a:p>
            <a:r>
              <a:rPr lang="en-US" altLang="ja-JP" dirty="0"/>
              <a:t>(1)</a:t>
            </a:r>
            <a:r>
              <a:rPr lang="ja-JP" altLang="en-US" dirty="0"/>
              <a:t>令別表第１（６）項ロ（１）及び（３）に掲げる防火対象物</a:t>
            </a:r>
          </a:p>
          <a:p>
            <a:r>
              <a:rPr lang="en-US" altLang="ja-JP" dirty="0"/>
              <a:t>(2)</a:t>
            </a:r>
            <a:r>
              <a:rPr lang="ja-JP" altLang="en-US" dirty="0"/>
              <a:t>令別表第１（６）項ロ（２）、（４）及び（５）に掲げる防火対象物</a:t>
            </a:r>
            <a:r>
              <a:rPr lang="ja-JP" altLang="en-US" sz="1400" b="1" dirty="0">
                <a:solidFill>
                  <a:srgbClr val="FF0000"/>
                </a:solidFill>
              </a:rPr>
              <a:t>（介助がなければ避難できない者として総務省令で定める者を主として入所させるものに限る。）</a:t>
            </a:r>
            <a:r>
              <a:rPr lang="ja-JP" altLang="en-US" dirty="0"/>
              <a:t>。</a:t>
            </a:r>
          </a:p>
        </p:txBody>
      </p:sp>
      <p:sp>
        <p:nvSpPr>
          <p:cNvPr id="8" name="テキスト ボックス 7"/>
          <p:cNvSpPr txBox="1"/>
          <p:nvPr/>
        </p:nvSpPr>
        <p:spPr>
          <a:xfrm>
            <a:off x="0" y="0"/>
            <a:ext cx="9906000" cy="523875"/>
          </a:xfrm>
          <a:prstGeom prst="rect">
            <a:avLst/>
          </a:prstGeom>
          <a:solidFill>
            <a:schemeClr val="accent5">
              <a:lumMod val="20000"/>
              <a:lumOff val="80000"/>
            </a:schemeClr>
          </a:solidFill>
          <a:ln>
            <a:noFill/>
          </a:ln>
        </p:spPr>
        <p:txBody>
          <a:bodyPr>
            <a:spAutoFit/>
          </a:bodyPr>
          <a:lstStyle/>
          <a:p>
            <a:pPr>
              <a:defRPr/>
            </a:pPr>
            <a:r>
              <a:rPr lang="ja-JP" altLang="en-US" sz="2800" b="1" dirty="0" smtClean="0">
                <a:latin typeface="Arial" charset="0"/>
                <a:ea typeface="ＭＳ Ｐゴシック" charset="-128"/>
              </a:rPr>
              <a:t>①スプリンクラー設備の設置基準の見直し</a:t>
            </a:r>
            <a:endParaRPr lang="en-US" altLang="ja-JP" sz="2800" b="1" dirty="0">
              <a:latin typeface="Arial" charset="0"/>
              <a:ea typeface="ＭＳ Ｐゴシック" charset="-128"/>
            </a:endParaRPr>
          </a:p>
        </p:txBody>
      </p:sp>
      <p:sp>
        <p:nvSpPr>
          <p:cNvPr id="9" name="Text Box 8"/>
          <p:cNvSpPr txBox="1">
            <a:spLocks noChangeArrowheads="1"/>
          </p:cNvSpPr>
          <p:nvPr/>
        </p:nvSpPr>
        <p:spPr bwMode="auto">
          <a:xfrm>
            <a:off x="229520" y="5627244"/>
            <a:ext cx="9443720" cy="376237"/>
          </a:xfrm>
          <a:prstGeom prst="rect">
            <a:avLst/>
          </a:prstGeom>
          <a:solidFill>
            <a:srgbClr val="FF0000"/>
          </a:solidFill>
          <a:ln w="9525">
            <a:solidFill>
              <a:schemeClr val="tx1"/>
            </a:solidFill>
            <a:miter lim="800000"/>
            <a:headEnd/>
            <a:tailEnd/>
          </a:ln>
          <a:effectLst/>
          <a:extLst/>
        </p:spPr>
        <p:txBody>
          <a:bodyPr wrap="squar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b="1" dirty="0">
                <a:solidFill>
                  <a:schemeClr val="bg1"/>
                </a:solidFill>
              </a:rPr>
              <a:t>施行日：</a:t>
            </a:r>
            <a:r>
              <a:rPr lang="ja-JP" altLang="en-US" b="1" dirty="0" smtClean="0">
                <a:solidFill>
                  <a:schemeClr val="bg1"/>
                </a:solidFill>
              </a:rPr>
              <a:t>平成２７年</a:t>
            </a:r>
            <a:r>
              <a:rPr lang="ja-JP" altLang="en-US" b="1" dirty="0">
                <a:solidFill>
                  <a:schemeClr val="bg1"/>
                </a:solidFill>
              </a:rPr>
              <a:t>４</a:t>
            </a:r>
            <a:r>
              <a:rPr lang="ja-JP" altLang="en-US" b="1" dirty="0" smtClean="0">
                <a:solidFill>
                  <a:schemeClr val="bg1"/>
                </a:solidFill>
              </a:rPr>
              <a:t>月</a:t>
            </a:r>
            <a:r>
              <a:rPr lang="ja-JP" altLang="en-US" b="1" dirty="0">
                <a:solidFill>
                  <a:schemeClr val="bg1"/>
                </a:solidFill>
              </a:rPr>
              <a:t>１</a:t>
            </a:r>
            <a:r>
              <a:rPr lang="ja-JP" altLang="en-US" b="1" dirty="0" smtClean="0">
                <a:solidFill>
                  <a:schemeClr val="bg1"/>
                </a:solidFill>
              </a:rPr>
              <a:t>日</a:t>
            </a:r>
            <a:endParaRPr lang="ja-JP" altLang="en-US" b="1" dirty="0">
              <a:solidFill>
                <a:schemeClr val="bg1"/>
              </a:solidFill>
            </a:endParaRPr>
          </a:p>
        </p:txBody>
      </p:sp>
      <p:sp>
        <p:nvSpPr>
          <p:cNvPr id="10" name="Text Box 8"/>
          <p:cNvSpPr txBox="1">
            <a:spLocks noChangeArrowheads="1"/>
          </p:cNvSpPr>
          <p:nvPr/>
        </p:nvSpPr>
        <p:spPr bwMode="auto">
          <a:xfrm>
            <a:off x="234347" y="6013488"/>
            <a:ext cx="9438893" cy="338554"/>
          </a:xfrm>
          <a:prstGeom prst="rect">
            <a:avLst/>
          </a:prstGeom>
          <a:ln>
            <a:headEnd/>
            <a:tailEnd/>
          </a:ln>
          <a:extLst/>
        </p:spPr>
        <p:style>
          <a:lnRef idx="1">
            <a:schemeClr val="accent3"/>
          </a:lnRef>
          <a:fillRef idx="2">
            <a:schemeClr val="accent3"/>
          </a:fillRef>
          <a:effectRef idx="1">
            <a:schemeClr val="accent3"/>
          </a:effectRef>
          <a:fontRef idx="minor">
            <a:schemeClr val="dk1"/>
          </a:fontRef>
        </p:style>
        <p:txBody>
          <a:bodyPr wrap="squar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sz="1600" b="1" dirty="0" smtClean="0"/>
              <a:t>平成３０年３月３１日までの間は改正前基準でも可</a:t>
            </a:r>
            <a:endParaRPr lang="en-US" altLang="ja-JP" sz="1600" b="1" dirty="0" smtClean="0"/>
          </a:p>
        </p:txBody>
      </p:sp>
      <p:sp>
        <p:nvSpPr>
          <p:cNvPr id="11" name="AutoShape 86"/>
          <p:cNvSpPr>
            <a:spLocks noChangeArrowheads="1"/>
          </p:cNvSpPr>
          <p:nvPr/>
        </p:nvSpPr>
        <p:spPr bwMode="auto">
          <a:xfrm>
            <a:off x="8508032" y="614285"/>
            <a:ext cx="1068086" cy="299931"/>
          </a:xfrm>
          <a:prstGeom prst="roundRect">
            <a:avLst>
              <a:gd name="adj" fmla="val 16667"/>
            </a:avLst>
          </a:prstGeom>
          <a:noFill/>
          <a:ln>
            <a:solidFill>
              <a:srgbClr val="FF0000"/>
            </a:solidFill>
            <a:headEnd/>
            <a:tailEnd/>
          </a:ln>
          <a:extLst/>
        </p:spPr>
        <p:style>
          <a:lnRef idx="1">
            <a:schemeClr val="accent2"/>
          </a:lnRef>
          <a:fillRef idx="2">
            <a:schemeClr val="accent2"/>
          </a:fillRef>
          <a:effectRef idx="1">
            <a:schemeClr val="accent2"/>
          </a:effectRef>
          <a:fontRef idx="minor">
            <a:schemeClr val="dk1"/>
          </a:fontRef>
        </p:style>
        <p:txBody>
          <a:bodyPr wrap="none" anchor="ctr"/>
          <a:lstStyle/>
          <a:p>
            <a:pPr algn="ctr"/>
            <a:r>
              <a:rPr lang="ja-JP" altLang="en-US" sz="1400" b="1" dirty="0">
                <a:solidFill>
                  <a:srgbClr val="FF0000"/>
                </a:solidFill>
                <a:effectLst>
                  <a:outerShdw blurRad="38100" dist="38100" dir="2700000" algn="tl">
                    <a:srgbClr val="000000">
                      <a:alpha val="43137"/>
                    </a:srgbClr>
                  </a:outerShdw>
                </a:effectLst>
              </a:rPr>
              <a:t>（</a:t>
            </a:r>
            <a:r>
              <a:rPr lang="ja-JP" altLang="en-US" sz="1400" b="1" dirty="0">
                <a:solidFill>
                  <a:srgbClr val="FF0000"/>
                </a:solidFill>
              </a:rPr>
              <a:t>１）高齢者</a:t>
            </a:r>
          </a:p>
        </p:txBody>
      </p:sp>
      <p:sp>
        <p:nvSpPr>
          <p:cNvPr id="12" name="AutoShape 87"/>
          <p:cNvSpPr>
            <a:spLocks noChangeArrowheads="1"/>
          </p:cNvSpPr>
          <p:nvPr/>
        </p:nvSpPr>
        <p:spPr bwMode="auto">
          <a:xfrm>
            <a:off x="8477566" y="983844"/>
            <a:ext cx="1085850" cy="252413"/>
          </a:xfrm>
          <a:prstGeom prst="roundRect">
            <a:avLst>
              <a:gd name="adj" fmla="val 16667"/>
            </a:avLst>
          </a:prstGeom>
          <a:noFill/>
          <a:ln>
            <a:solidFill>
              <a:srgbClr val="00339A"/>
            </a:solidFill>
            <a:headEnd/>
            <a:tailEnd/>
          </a:ln>
          <a:extLst/>
        </p:spPr>
        <p:style>
          <a:lnRef idx="1">
            <a:schemeClr val="accent1"/>
          </a:lnRef>
          <a:fillRef idx="2">
            <a:schemeClr val="accent1"/>
          </a:fillRef>
          <a:effectRef idx="1">
            <a:schemeClr val="accent1"/>
          </a:effectRef>
          <a:fontRef idx="minor">
            <a:schemeClr val="dk1"/>
          </a:fontRef>
        </p:style>
        <p:txBody>
          <a:bodyPr wrap="none" anchor="ctr"/>
          <a:lstStyle/>
          <a:p>
            <a:pPr algn="ctr"/>
            <a:r>
              <a:rPr lang="ja-JP" altLang="en-US" sz="1200" b="1" dirty="0">
                <a:solidFill>
                  <a:srgbClr val="00B0F0"/>
                </a:solidFill>
              </a:rPr>
              <a:t>（２）生活保護者</a:t>
            </a:r>
          </a:p>
        </p:txBody>
      </p:sp>
      <p:sp>
        <p:nvSpPr>
          <p:cNvPr id="13" name="AutoShape 88"/>
          <p:cNvSpPr>
            <a:spLocks noChangeArrowheads="1"/>
          </p:cNvSpPr>
          <p:nvPr/>
        </p:nvSpPr>
        <p:spPr bwMode="auto">
          <a:xfrm>
            <a:off x="8477566" y="1379657"/>
            <a:ext cx="1085850" cy="252412"/>
          </a:xfrm>
          <a:prstGeom prst="roundRect">
            <a:avLst>
              <a:gd name="adj" fmla="val 16667"/>
            </a:avLst>
          </a:prstGeom>
          <a:noFill/>
          <a:ln>
            <a:solidFill>
              <a:srgbClr val="FF0000"/>
            </a:solidFill>
            <a:headEnd/>
            <a:tailEnd/>
          </a:ln>
          <a:extLst/>
        </p:spPr>
        <p:style>
          <a:lnRef idx="1">
            <a:schemeClr val="accent2"/>
          </a:lnRef>
          <a:fillRef idx="2">
            <a:schemeClr val="accent2"/>
          </a:fillRef>
          <a:effectRef idx="1">
            <a:schemeClr val="accent2"/>
          </a:effectRef>
          <a:fontRef idx="minor">
            <a:schemeClr val="dk1"/>
          </a:fontRef>
        </p:style>
        <p:txBody>
          <a:bodyPr wrap="none" anchor="ctr"/>
          <a:lstStyle/>
          <a:p>
            <a:pPr algn="ctr"/>
            <a:r>
              <a:rPr lang="ja-JP" altLang="en-US" sz="1400" b="1" dirty="0">
                <a:solidFill>
                  <a:srgbClr val="FF0000"/>
                </a:solidFill>
              </a:rPr>
              <a:t>（３）児童</a:t>
            </a:r>
          </a:p>
        </p:txBody>
      </p:sp>
      <p:sp>
        <p:nvSpPr>
          <p:cNvPr id="14" name="AutoShape 89"/>
          <p:cNvSpPr>
            <a:spLocks noChangeArrowheads="1"/>
          </p:cNvSpPr>
          <p:nvPr/>
        </p:nvSpPr>
        <p:spPr bwMode="auto">
          <a:xfrm>
            <a:off x="8477566" y="1724869"/>
            <a:ext cx="1085850" cy="252413"/>
          </a:xfrm>
          <a:prstGeom prst="roundRect">
            <a:avLst>
              <a:gd name="adj" fmla="val 16667"/>
            </a:avLst>
          </a:prstGeom>
          <a:noFill/>
          <a:ln>
            <a:solidFill>
              <a:srgbClr val="00339A"/>
            </a:solidFill>
            <a:headEnd/>
            <a:tailEnd/>
          </a:ln>
          <a:extLst/>
        </p:spPr>
        <p:style>
          <a:lnRef idx="1">
            <a:schemeClr val="accent1"/>
          </a:lnRef>
          <a:fillRef idx="2">
            <a:schemeClr val="accent1"/>
          </a:fillRef>
          <a:effectRef idx="1">
            <a:schemeClr val="accent1"/>
          </a:effectRef>
          <a:fontRef idx="minor">
            <a:schemeClr val="dk1"/>
          </a:fontRef>
        </p:style>
        <p:txBody>
          <a:bodyPr wrap="none" anchor="ctr"/>
          <a:lstStyle/>
          <a:p>
            <a:pPr algn="ctr"/>
            <a:r>
              <a:rPr lang="ja-JP" altLang="en-US" sz="1200" b="1" dirty="0">
                <a:solidFill>
                  <a:srgbClr val="00B0F0"/>
                </a:solidFill>
              </a:rPr>
              <a:t>（４）障害児</a:t>
            </a:r>
          </a:p>
        </p:txBody>
      </p:sp>
      <p:sp>
        <p:nvSpPr>
          <p:cNvPr id="15" name="正方形/長方形 20"/>
          <p:cNvSpPr>
            <a:spLocks noChangeArrowheads="1"/>
          </p:cNvSpPr>
          <p:nvPr/>
        </p:nvSpPr>
        <p:spPr bwMode="auto">
          <a:xfrm>
            <a:off x="5080213" y="579360"/>
            <a:ext cx="3397353" cy="334856"/>
          </a:xfrm>
          <a:prstGeom prst="rect">
            <a:avLst/>
          </a:prstGeom>
          <a:ln>
            <a:headEnd/>
            <a:tailEnd/>
          </a:ln>
        </p:spPr>
        <p:style>
          <a:lnRef idx="1">
            <a:schemeClr val="dk1"/>
          </a:lnRef>
          <a:fillRef idx="2">
            <a:schemeClr val="dk1"/>
          </a:fillRef>
          <a:effectRef idx="1">
            <a:schemeClr val="dk1"/>
          </a:effectRef>
          <a:fontRef idx="minor">
            <a:schemeClr val="dk1"/>
          </a:fontRef>
        </p:style>
        <p:txBody>
          <a:bodyPr anchor="ctr"/>
          <a:lstStyle/>
          <a:p>
            <a:pPr algn="ctr"/>
            <a:r>
              <a:rPr lang="ja-JP" altLang="en-US" sz="1400" dirty="0">
                <a:solidFill>
                  <a:srgbClr val="000000"/>
                </a:solidFill>
                <a:latin typeface="Calibri" pitchFamily="34" charset="0"/>
              </a:rPr>
              <a:t>老人短期入所</a:t>
            </a:r>
            <a:r>
              <a:rPr lang="ja-JP" altLang="en-US" sz="1400" dirty="0" smtClean="0">
                <a:solidFill>
                  <a:srgbClr val="000000"/>
                </a:solidFill>
                <a:latin typeface="Calibri" pitchFamily="34" charset="0"/>
              </a:rPr>
              <a:t>施設等</a:t>
            </a:r>
            <a:endParaRPr lang="ja-JP" altLang="en-US" sz="1400" dirty="0">
              <a:solidFill>
                <a:srgbClr val="000000"/>
              </a:solidFill>
              <a:latin typeface="Calibri" pitchFamily="34" charset="0"/>
            </a:endParaRPr>
          </a:p>
        </p:txBody>
      </p:sp>
      <p:sp>
        <p:nvSpPr>
          <p:cNvPr id="24" name="正方形/長方形 20"/>
          <p:cNvSpPr>
            <a:spLocks noChangeArrowheads="1"/>
          </p:cNvSpPr>
          <p:nvPr/>
        </p:nvSpPr>
        <p:spPr bwMode="auto">
          <a:xfrm>
            <a:off x="5067511" y="982519"/>
            <a:ext cx="3397353" cy="244475"/>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nchor="ctr"/>
          <a:lstStyle/>
          <a:p>
            <a:pPr algn="ctr"/>
            <a:r>
              <a:rPr lang="ja-JP" altLang="en-US" sz="1400">
                <a:solidFill>
                  <a:schemeClr val="bg1"/>
                </a:solidFill>
                <a:latin typeface="Calibri" pitchFamily="34" charset="0"/>
              </a:rPr>
              <a:t>救護施設</a:t>
            </a:r>
          </a:p>
        </p:txBody>
      </p:sp>
      <p:sp>
        <p:nvSpPr>
          <p:cNvPr id="25" name="正方形/長方形 20"/>
          <p:cNvSpPr>
            <a:spLocks noChangeArrowheads="1"/>
          </p:cNvSpPr>
          <p:nvPr/>
        </p:nvSpPr>
        <p:spPr bwMode="auto">
          <a:xfrm>
            <a:off x="5067511" y="1353594"/>
            <a:ext cx="3397353" cy="244475"/>
          </a:xfrm>
          <a:prstGeom prst="rect">
            <a:avLst/>
          </a:prstGeom>
          <a:ln>
            <a:headEnd/>
            <a:tailEnd/>
          </a:ln>
        </p:spPr>
        <p:style>
          <a:lnRef idx="1">
            <a:schemeClr val="dk1"/>
          </a:lnRef>
          <a:fillRef idx="2">
            <a:schemeClr val="dk1"/>
          </a:fillRef>
          <a:effectRef idx="1">
            <a:schemeClr val="dk1"/>
          </a:effectRef>
          <a:fontRef idx="minor">
            <a:schemeClr val="dk1"/>
          </a:fontRef>
        </p:style>
        <p:txBody>
          <a:bodyPr anchor="ctr"/>
          <a:lstStyle/>
          <a:p>
            <a:pPr algn="ctr"/>
            <a:r>
              <a:rPr lang="ja-JP" altLang="en-US" sz="1400">
                <a:solidFill>
                  <a:srgbClr val="000000"/>
                </a:solidFill>
                <a:latin typeface="Calibri" pitchFamily="34" charset="0"/>
              </a:rPr>
              <a:t>乳児院</a:t>
            </a:r>
          </a:p>
        </p:txBody>
      </p:sp>
      <p:sp>
        <p:nvSpPr>
          <p:cNvPr id="26" name="正方形/長方形 20"/>
          <p:cNvSpPr>
            <a:spLocks noChangeArrowheads="1"/>
          </p:cNvSpPr>
          <p:nvPr/>
        </p:nvSpPr>
        <p:spPr bwMode="auto">
          <a:xfrm>
            <a:off x="5067511" y="1723544"/>
            <a:ext cx="3397353" cy="244475"/>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nchor="ctr"/>
          <a:lstStyle/>
          <a:p>
            <a:pPr algn="ctr"/>
            <a:r>
              <a:rPr lang="ja-JP" altLang="en-US" sz="1400" dirty="0">
                <a:solidFill>
                  <a:schemeClr val="bg1"/>
                </a:solidFill>
                <a:latin typeface="Calibri" pitchFamily="34" charset="0"/>
              </a:rPr>
              <a:t>障害児入所施設</a:t>
            </a:r>
          </a:p>
        </p:txBody>
      </p:sp>
      <p:sp>
        <p:nvSpPr>
          <p:cNvPr id="27" name="正方形/長方形 20"/>
          <p:cNvSpPr>
            <a:spLocks noChangeArrowheads="1"/>
          </p:cNvSpPr>
          <p:nvPr/>
        </p:nvSpPr>
        <p:spPr bwMode="auto">
          <a:xfrm>
            <a:off x="5067512" y="2162482"/>
            <a:ext cx="3362904" cy="231775"/>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nchor="ctr"/>
          <a:lstStyle/>
          <a:p>
            <a:pPr algn="ctr"/>
            <a:r>
              <a:rPr lang="ja-JP" altLang="en-US" sz="1400">
                <a:solidFill>
                  <a:schemeClr val="bg1"/>
                </a:solidFill>
                <a:latin typeface="Calibri" pitchFamily="34" charset="0"/>
              </a:rPr>
              <a:t>障害者支援施設　</a:t>
            </a:r>
            <a:r>
              <a:rPr lang="en-US" altLang="ja-JP" sz="1400">
                <a:solidFill>
                  <a:schemeClr val="bg1"/>
                </a:solidFill>
                <a:latin typeface="Calibri" pitchFamily="34" charset="0"/>
              </a:rPr>
              <a:t>※</a:t>
            </a:r>
            <a:r>
              <a:rPr lang="ja-JP" altLang="en-US" sz="1400">
                <a:solidFill>
                  <a:schemeClr val="bg1"/>
                </a:solidFill>
                <a:latin typeface="Calibri" pitchFamily="34" charset="0"/>
              </a:rPr>
              <a:t>４</a:t>
            </a:r>
          </a:p>
        </p:txBody>
      </p:sp>
      <p:sp>
        <p:nvSpPr>
          <p:cNvPr id="31" name="正方形/長方形 20"/>
          <p:cNvSpPr>
            <a:spLocks noChangeArrowheads="1"/>
          </p:cNvSpPr>
          <p:nvPr/>
        </p:nvSpPr>
        <p:spPr bwMode="auto">
          <a:xfrm>
            <a:off x="5067511" y="2443553"/>
            <a:ext cx="3362904" cy="430212"/>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nchor="ctr"/>
          <a:lstStyle/>
          <a:p>
            <a:pPr algn="ctr"/>
            <a:r>
              <a:rPr lang="ja-JP" altLang="en-US" sz="1400" dirty="0">
                <a:solidFill>
                  <a:schemeClr val="bg1"/>
                </a:solidFill>
                <a:latin typeface="Calibri" pitchFamily="34" charset="0"/>
              </a:rPr>
              <a:t>短期入所施設・共同生活援助　</a:t>
            </a:r>
            <a:r>
              <a:rPr lang="en-US" altLang="ja-JP" sz="1400" dirty="0">
                <a:solidFill>
                  <a:schemeClr val="bg1"/>
                </a:solidFill>
                <a:latin typeface="Calibri" pitchFamily="34" charset="0"/>
              </a:rPr>
              <a:t>※</a:t>
            </a:r>
            <a:r>
              <a:rPr lang="ja-JP" altLang="en-US" sz="1400" dirty="0">
                <a:solidFill>
                  <a:schemeClr val="bg1"/>
                </a:solidFill>
                <a:latin typeface="Calibri" pitchFamily="34" charset="0"/>
              </a:rPr>
              <a:t>４</a:t>
            </a:r>
          </a:p>
          <a:p>
            <a:pPr algn="ctr"/>
            <a:r>
              <a:rPr lang="ja-JP" altLang="en-US" sz="1400" dirty="0">
                <a:solidFill>
                  <a:schemeClr val="bg1"/>
                </a:solidFill>
              </a:rPr>
              <a:t>（ハにおいて「短期入所等」）</a:t>
            </a:r>
            <a:endParaRPr lang="ja-JP" altLang="en-US" sz="1400" dirty="0">
              <a:solidFill>
                <a:schemeClr val="bg1"/>
              </a:solidFill>
              <a:latin typeface="Calibri" pitchFamily="34" charset="0"/>
            </a:endParaRPr>
          </a:p>
        </p:txBody>
      </p:sp>
      <p:sp>
        <p:nvSpPr>
          <p:cNvPr id="32" name="AutoShape 90"/>
          <p:cNvSpPr>
            <a:spLocks noChangeArrowheads="1"/>
          </p:cNvSpPr>
          <p:nvPr/>
        </p:nvSpPr>
        <p:spPr bwMode="auto">
          <a:xfrm>
            <a:off x="8464864" y="2162481"/>
            <a:ext cx="1085850" cy="682255"/>
          </a:xfrm>
          <a:prstGeom prst="roundRect">
            <a:avLst>
              <a:gd name="adj" fmla="val 16667"/>
            </a:avLst>
          </a:prstGeom>
          <a:noFill/>
          <a:ln>
            <a:solidFill>
              <a:srgbClr val="00339A"/>
            </a:solidFill>
            <a:headEnd/>
            <a:tailEnd/>
          </a:ln>
          <a:extLst/>
        </p:spPr>
        <p:style>
          <a:lnRef idx="1">
            <a:schemeClr val="accent1"/>
          </a:lnRef>
          <a:fillRef idx="2">
            <a:schemeClr val="accent1"/>
          </a:fillRef>
          <a:effectRef idx="1">
            <a:schemeClr val="accent1"/>
          </a:effectRef>
          <a:fontRef idx="minor">
            <a:schemeClr val="dk1"/>
          </a:fontRef>
        </p:style>
        <p:txBody>
          <a:bodyPr wrap="none" anchor="ctr"/>
          <a:lstStyle/>
          <a:p>
            <a:pPr algn="ctr"/>
            <a:r>
              <a:rPr lang="ja-JP" altLang="en-US" sz="1200" b="1" dirty="0">
                <a:solidFill>
                  <a:srgbClr val="00B0F0"/>
                </a:solidFill>
              </a:rPr>
              <a:t>（５）障害者</a:t>
            </a:r>
          </a:p>
        </p:txBody>
      </p:sp>
      <p:sp>
        <p:nvSpPr>
          <p:cNvPr id="2" name="正方形/長方形 1"/>
          <p:cNvSpPr/>
          <p:nvPr/>
        </p:nvSpPr>
        <p:spPr>
          <a:xfrm>
            <a:off x="127212" y="3210847"/>
            <a:ext cx="9423501" cy="1200329"/>
          </a:xfrm>
          <a:prstGeom prst="rect">
            <a:avLst/>
          </a:prstGeom>
        </p:spPr>
        <p:txBody>
          <a:bodyPr wrap="square">
            <a:spAutoFit/>
          </a:bodyPr>
          <a:lstStyle/>
          <a:p>
            <a:pPr hangingPunct="0"/>
            <a:r>
              <a:rPr lang="ja-JP" altLang="ja-JP" b="1" dirty="0" smtClean="0"/>
              <a:t>介助</a:t>
            </a:r>
            <a:r>
              <a:rPr lang="ja-JP" altLang="ja-JP" b="1" dirty="0"/>
              <a:t>がなければ避難できない者（第</a:t>
            </a:r>
            <a:r>
              <a:rPr lang="en-US" altLang="ja-JP" b="1" dirty="0"/>
              <a:t>12</a:t>
            </a:r>
            <a:r>
              <a:rPr lang="ja-JP" altLang="ja-JP" b="1" dirty="0"/>
              <a:t>条の３関係）</a:t>
            </a:r>
          </a:p>
          <a:p>
            <a:pPr hangingPunct="0"/>
            <a:r>
              <a:rPr lang="ja-JP" altLang="ja-JP" dirty="0"/>
              <a:t>　　乳児、幼児並びに令別表第１（６）項ロ（２）、（４）及び（５）に規定する施設に入所する者（同項ロ（５）に規定する施設に入所する者に</a:t>
            </a:r>
            <a:r>
              <a:rPr lang="ja-JP" altLang="ja-JP" dirty="0" err="1" smtClean="0"/>
              <a:t>あ</a:t>
            </a:r>
            <a:r>
              <a:rPr lang="ja-JP" altLang="en-US" dirty="0" err="1" smtClean="0"/>
              <a:t>つ</a:t>
            </a:r>
            <a:r>
              <a:rPr lang="ja-JP" altLang="ja-JP" dirty="0" err="1" smtClean="0"/>
              <a:t>ては</a:t>
            </a:r>
            <a:r>
              <a:rPr lang="ja-JP" altLang="ja-JP" dirty="0"/>
              <a:t>、同項ロ（５）に規定する避難が困難な障害者等に限る。）のうち</a:t>
            </a:r>
            <a:r>
              <a:rPr lang="ja-JP" altLang="ja-JP" dirty="0" smtClean="0"/>
              <a:t>、いずれ</a:t>
            </a:r>
            <a:r>
              <a:rPr lang="ja-JP" altLang="ja-JP" dirty="0"/>
              <a:t>かに該当する</a:t>
            </a:r>
            <a:r>
              <a:rPr lang="ja-JP" altLang="ja-JP" dirty="0" smtClean="0"/>
              <a:t>者</a:t>
            </a:r>
            <a:endParaRPr lang="ja-JP" altLang="ja-JP" dirty="0"/>
          </a:p>
        </p:txBody>
      </p:sp>
    </p:spTree>
    <p:extLst>
      <p:ext uri="{BB962C8B-B14F-4D97-AF65-F5344CB8AC3E}">
        <p14:creationId xmlns:p14="http://schemas.microsoft.com/office/powerpoint/2010/main" val="9047708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0" y="0"/>
            <a:ext cx="9906000" cy="523875"/>
          </a:xfrm>
          <a:prstGeom prst="rect">
            <a:avLst/>
          </a:prstGeom>
          <a:solidFill>
            <a:schemeClr val="accent5">
              <a:lumMod val="20000"/>
              <a:lumOff val="80000"/>
            </a:schemeClr>
          </a:solidFill>
          <a:ln>
            <a:noFill/>
          </a:ln>
        </p:spPr>
        <p:txBody>
          <a:bodyPr>
            <a:spAutoFit/>
          </a:bodyPr>
          <a:lstStyle/>
          <a:p>
            <a:pPr>
              <a:defRPr/>
            </a:pPr>
            <a:r>
              <a:rPr lang="ja-JP" altLang="en-US" sz="2800" b="1" dirty="0" smtClean="0">
                <a:latin typeface="Arial" charset="0"/>
                <a:ea typeface="ＭＳ Ｐゴシック" charset="-128"/>
              </a:rPr>
              <a:t>①スプリンクラー設備の設置基準の見直し</a:t>
            </a:r>
            <a:endParaRPr lang="en-US" altLang="ja-JP" sz="2800" b="1" dirty="0">
              <a:latin typeface="Arial" charset="0"/>
              <a:ea typeface="ＭＳ Ｐゴシック" charset="-128"/>
            </a:endParaRPr>
          </a:p>
        </p:txBody>
      </p:sp>
      <p:sp>
        <p:nvSpPr>
          <p:cNvPr id="9" name="Text Box 8"/>
          <p:cNvSpPr txBox="1">
            <a:spLocks noChangeArrowheads="1"/>
          </p:cNvSpPr>
          <p:nvPr/>
        </p:nvSpPr>
        <p:spPr bwMode="auto">
          <a:xfrm>
            <a:off x="229520" y="5627244"/>
            <a:ext cx="9443720" cy="376237"/>
          </a:xfrm>
          <a:prstGeom prst="rect">
            <a:avLst/>
          </a:prstGeom>
          <a:solidFill>
            <a:srgbClr val="FF0000"/>
          </a:solidFill>
          <a:ln w="9525">
            <a:solidFill>
              <a:schemeClr val="tx1"/>
            </a:solidFill>
            <a:miter lim="800000"/>
            <a:headEnd/>
            <a:tailEnd/>
          </a:ln>
          <a:effectLst/>
          <a:extLst/>
        </p:spPr>
        <p:txBody>
          <a:bodyPr wrap="squar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b="1" dirty="0">
                <a:solidFill>
                  <a:schemeClr val="bg1"/>
                </a:solidFill>
              </a:rPr>
              <a:t>施行日：</a:t>
            </a:r>
            <a:r>
              <a:rPr lang="ja-JP" altLang="en-US" b="1" dirty="0" smtClean="0">
                <a:solidFill>
                  <a:schemeClr val="bg1"/>
                </a:solidFill>
              </a:rPr>
              <a:t>平成２７年</a:t>
            </a:r>
            <a:r>
              <a:rPr lang="ja-JP" altLang="en-US" b="1" dirty="0">
                <a:solidFill>
                  <a:schemeClr val="bg1"/>
                </a:solidFill>
              </a:rPr>
              <a:t>４</a:t>
            </a:r>
            <a:r>
              <a:rPr lang="ja-JP" altLang="en-US" b="1" dirty="0" smtClean="0">
                <a:solidFill>
                  <a:schemeClr val="bg1"/>
                </a:solidFill>
              </a:rPr>
              <a:t>月</a:t>
            </a:r>
            <a:r>
              <a:rPr lang="ja-JP" altLang="en-US" b="1" dirty="0">
                <a:solidFill>
                  <a:schemeClr val="bg1"/>
                </a:solidFill>
              </a:rPr>
              <a:t>１</a:t>
            </a:r>
            <a:r>
              <a:rPr lang="ja-JP" altLang="en-US" b="1" dirty="0" smtClean="0">
                <a:solidFill>
                  <a:schemeClr val="bg1"/>
                </a:solidFill>
              </a:rPr>
              <a:t>日</a:t>
            </a:r>
            <a:endParaRPr lang="ja-JP" altLang="en-US" b="1" dirty="0">
              <a:solidFill>
                <a:schemeClr val="bg1"/>
              </a:solidFill>
            </a:endParaRPr>
          </a:p>
        </p:txBody>
      </p:sp>
      <p:sp>
        <p:nvSpPr>
          <p:cNvPr id="2" name="正方形/長方形 1"/>
          <p:cNvSpPr/>
          <p:nvPr/>
        </p:nvSpPr>
        <p:spPr>
          <a:xfrm>
            <a:off x="229520" y="728904"/>
            <a:ext cx="9423501" cy="4247317"/>
          </a:xfrm>
          <a:prstGeom prst="rect">
            <a:avLst/>
          </a:prstGeom>
        </p:spPr>
        <p:txBody>
          <a:bodyPr wrap="square">
            <a:spAutoFit/>
          </a:bodyPr>
          <a:lstStyle/>
          <a:p>
            <a:pPr hangingPunct="0"/>
            <a:r>
              <a:rPr lang="ja-JP" altLang="ja-JP" b="1" dirty="0" smtClean="0"/>
              <a:t>介助</a:t>
            </a:r>
            <a:r>
              <a:rPr lang="ja-JP" altLang="ja-JP" b="1" dirty="0"/>
              <a:t>がなければ避難できない者（第</a:t>
            </a:r>
            <a:r>
              <a:rPr lang="en-US" altLang="ja-JP" b="1" dirty="0"/>
              <a:t>12</a:t>
            </a:r>
            <a:r>
              <a:rPr lang="ja-JP" altLang="ja-JP" b="1" dirty="0"/>
              <a:t>条の３関係）</a:t>
            </a:r>
          </a:p>
          <a:p>
            <a:pPr hangingPunct="0"/>
            <a:r>
              <a:rPr lang="ja-JP" altLang="ja-JP" dirty="0"/>
              <a:t>　　乳児、幼児並びに令別表第１（６）項ロ（２）、（４）及び（５）に規定する施設に入所する者（同項ロ（５）に規定する施設に入所する者に</a:t>
            </a:r>
            <a:r>
              <a:rPr lang="ja-JP" altLang="ja-JP" dirty="0" err="1"/>
              <a:t>あつては</a:t>
            </a:r>
            <a:r>
              <a:rPr lang="ja-JP" altLang="ja-JP" dirty="0"/>
              <a:t>、同項ロ（５）に規定する避難が困難な障害者等に限る。）のうち</a:t>
            </a:r>
            <a:r>
              <a:rPr lang="ja-JP" altLang="ja-JP" dirty="0" smtClean="0"/>
              <a:t>、いずれ</a:t>
            </a:r>
            <a:r>
              <a:rPr lang="ja-JP" altLang="ja-JP" dirty="0"/>
              <a:t>かに該当する</a:t>
            </a:r>
            <a:r>
              <a:rPr lang="ja-JP" altLang="ja-JP" dirty="0" smtClean="0"/>
              <a:t>者</a:t>
            </a:r>
            <a:endParaRPr lang="en-US" altLang="ja-JP" dirty="0" smtClean="0"/>
          </a:p>
          <a:p>
            <a:pPr hangingPunct="0"/>
            <a:endParaRPr lang="ja-JP" altLang="ja-JP" dirty="0" smtClean="0"/>
          </a:p>
          <a:p>
            <a:pPr hangingPunct="0"/>
            <a:r>
              <a:rPr lang="ja-JP" altLang="ja-JP" dirty="0" smtClean="0"/>
              <a:t>１．認定調査項目（障害支援区分に係る市町村審査会による審査及び判定の基準等に関する省令（平成二十六年厚生労働省令第</a:t>
            </a:r>
            <a:r>
              <a:rPr lang="ja-JP" altLang="en-US" dirty="0" smtClean="0"/>
              <a:t>５</a:t>
            </a:r>
            <a:r>
              <a:rPr lang="ja-JP" altLang="ja-JP" dirty="0" smtClean="0"/>
              <a:t>号）別表第一に掲げる項目をいう。以下、この条において同じ。）三の群</a:t>
            </a:r>
            <a:r>
              <a:rPr lang="ja-JP" altLang="ja-JP" b="1" u="sng" dirty="0" smtClean="0"/>
              <a:t>「移乗」において、「支援が不要」又は「見守り等の支援が必要」に該当しない者</a:t>
            </a:r>
          </a:p>
          <a:p>
            <a:pPr hangingPunct="0"/>
            <a:r>
              <a:rPr lang="ja-JP" altLang="ja-JP" dirty="0" smtClean="0"/>
              <a:t>２．認定調査項目三の群</a:t>
            </a:r>
            <a:r>
              <a:rPr lang="ja-JP" altLang="ja-JP" b="1" u="sng" dirty="0" smtClean="0"/>
              <a:t>「移動」において、「支援が不要」又は「見守り等の支援が必要」に該当しない者</a:t>
            </a:r>
          </a:p>
          <a:p>
            <a:pPr hangingPunct="0"/>
            <a:r>
              <a:rPr lang="ja-JP" altLang="ja-JP" dirty="0" smtClean="0"/>
              <a:t>３．認定調査項目六の群</a:t>
            </a:r>
            <a:r>
              <a:rPr lang="ja-JP" altLang="ja-JP" b="1" u="sng" dirty="0" smtClean="0"/>
              <a:t>「危険の認識」において、「支援が不要」又は「部分的な支援が必要」に該当しない者</a:t>
            </a:r>
          </a:p>
          <a:p>
            <a:pPr hangingPunct="0"/>
            <a:r>
              <a:rPr lang="ja-JP" altLang="ja-JP" dirty="0" smtClean="0"/>
              <a:t>４．認定調査項目六の群</a:t>
            </a:r>
            <a:r>
              <a:rPr lang="ja-JP" altLang="ja-JP" b="1" u="sng" dirty="0" smtClean="0"/>
              <a:t>「説明の理解」において、「理解できる」に該当しない者</a:t>
            </a:r>
          </a:p>
          <a:p>
            <a:pPr hangingPunct="0"/>
            <a:r>
              <a:rPr lang="ja-JP" altLang="ja-JP" dirty="0" smtClean="0"/>
              <a:t>５．認定調査項目八の群</a:t>
            </a:r>
            <a:r>
              <a:rPr lang="ja-JP" altLang="ja-JP" b="1" u="sng" dirty="0" smtClean="0"/>
              <a:t>「多動・行動停止」において、「支援が不要」に該当しない者</a:t>
            </a:r>
          </a:p>
          <a:p>
            <a:pPr hangingPunct="0"/>
            <a:r>
              <a:rPr lang="ja-JP" altLang="ja-JP" dirty="0" smtClean="0"/>
              <a:t>６．認定調査項目八の群</a:t>
            </a:r>
            <a:r>
              <a:rPr lang="ja-JP" altLang="ja-JP" b="1" u="sng" dirty="0" smtClean="0"/>
              <a:t>「不安定な行動」において、「支援が不要」に該当しない者</a:t>
            </a:r>
            <a:endParaRPr lang="ja-JP" altLang="ja-JP" b="1" u="sng" dirty="0"/>
          </a:p>
        </p:txBody>
      </p:sp>
    </p:spTree>
    <p:extLst>
      <p:ext uri="{BB962C8B-B14F-4D97-AF65-F5344CB8AC3E}">
        <p14:creationId xmlns:p14="http://schemas.microsoft.com/office/powerpoint/2010/main" val="18796648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0" y="0"/>
            <a:ext cx="9906000" cy="523875"/>
          </a:xfrm>
          <a:prstGeom prst="rect">
            <a:avLst/>
          </a:prstGeom>
          <a:solidFill>
            <a:schemeClr val="accent5">
              <a:lumMod val="20000"/>
              <a:lumOff val="80000"/>
            </a:schemeClr>
          </a:solidFill>
          <a:ln>
            <a:noFill/>
          </a:ln>
        </p:spPr>
        <p:txBody>
          <a:bodyPr>
            <a:spAutoFit/>
          </a:bodyPr>
          <a:lstStyle/>
          <a:p>
            <a:pPr>
              <a:defRPr/>
            </a:pPr>
            <a:r>
              <a:rPr lang="ja-JP" altLang="en-US" sz="2800" b="1" dirty="0" smtClean="0">
                <a:latin typeface="Arial" charset="0"/>
                <a:ea typeface="ＭＳ Ｐゴシック" charset="-128"/>
              </a:rPr>
              <a:t>①スプリンクラー設備の設置基準の見直し</a:t>
            </a:r>
            <a:endParaRPr lang="en-US" altLang="ja-JP" sz="2800" b="1" dirty="0">
              <a:latin typeface="Arial" charset="0"/>
              <a:ea typeface="ＭＳ Ｐゴシック" charset="-128"/>
            </a:endParaRPr>
          </a:p>
        </p:txBody>
      </p:sp>
      <p:grpSp>
        <p:nvGrpSpPr>
          <p:cNvPr id="78" name="グループ化 77"/>
          <p:cNvGrpSpPr/>
          <p:nvPr/>
        </p:nvGrpSpPr>
        <p:grpSpPr>
          <a:xfrm>
            <a:off x="351906" y="735051"/>
            <a:ext cx="9408961" cy="5418899"/>
            <a:chOff x="134634" y="443541"/>
            <a:chExt cx="7160581" cy="7500065"/>
          </a:xfrm>
        </p:grpSpPr>
        <p:sp>
          <p:nvSpPr>
            <p:cNvPr id="79" name="正方形/長方形 78"/>
            <p:cNvSpPr/>
            <p:nvPr/>
          </p:nvSpPr>
          <p:spPr>
            <a:xfrm rot="16200000">
              <a:off x="4331755" y="3646310"/>
              <a:ext cx="4430195" cy="14967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wrap="square" rtlCol="0" anchor="ctr">
              <a:spAutoFit/>
            </a:bodyPr>
            <a:lstStyle/>
            <a:p>
              <a:r>
                <a:rPr kumimoji="1" lang="ja-JP" altLang="en-US" sz="1400" dirty="0" smtClean="0">
                  <a:solidFill>
                    <a:schemeClr val="tx1"/>
                  </a:solidFill>
                </a:rPr>
                <a:t>　いずれか１項目でも該当していれば、</a:t>
              </a:r>
              <a:endParaRPr kumimoji="1" lang="en-US" altLang="ja-JP" sz="1400" dirty="0" smtClean="0">
                <a:solidFill>
                  <a:schemeClr val="tx1"/>
                </a:solidFill>
              </a:endParaRPr>
            </a:p>
            <a:p>
              <a:endParaRPr lang="en-US" altLang="ja-JP" sz="1400" dirty="0" smtClean="0">
                <a:solidFill>
                  <a:schemeClr val="tx1"/>
                </a:solidFill>
              </a:endParaRPr>
            </a:p>
            <a:p>
              <a:r>
                <a:rPr lang="ja-JP" altLang="en-US" sz="1400" dirty="0">
                  <a:solidFill>
                    <a:schemeClr val="tx1"/>
                  </a:solidFill>
                </a:rPr>
                <a:t>　</a:t>
              </a:r>
              <a:r>
                <a:rPr kumimoji="1" lang="ja-JP" altLang="en-US" sz="1400" dirty="0" smtClean="0">
                  <a:solidFill>
                    <a:schemeClr val="tx1"/>
                  </a:solidFill>
                </a:rPr>
                <a:t>「</a:t>
              </a:r>
              <a:r>
                <a:rPr lang="ja-JP" altLang="ja-JP" sz="1400" kern="100" dirty="0" smtClean="0">
                  <a:solidFill>
                    <a:srgbClr val="0070C0"/>
                  </a:solidFill>
                  <a:latin typeface="ＭＳ ゴシック"/>
                  <a:cs typeface="Times New Roman"/>
                </a:rPr>
                <a:t>警報</a:t>
              </a:r>
              <a:r>
                <a:rPr lang="ja-JP" altLang="ja-JP" sz="1400" kern="100" dirty="0">
                  <a:solidFill>
                    <a:srgbClr val="0070C0"/>
                  </a:solidFill>
                  <a:latin typeface="ＭＳ ゴシック"/>
                  <a:cs typeface="Times New Roman"/>
                </a:rPr>
                <a:t>時に避難が認知できない</a:t>
              </a:r>
              <a:r>
                <a:rPr lang="ja-JP" altLang="ja-JP" sz="1400" kern="100" dirty="0" smtClean="0">
                  <a:solidFill>
                    <a:srgbClr val="0070C0"/>
                  </a:solidFill>
                  <a:latin typeface="ＭＳ ゴシック"/>
                  <a:cs typeface="Times New Roman"/>
                </a:rPr>
                <a:t>者</a:t>
              </a:r>
              <a:r>
                <a:rPr lang="ja-JP" altLang="en-US" sz="1400" kern="100" dirty="0" smtClean="0">
                  <a:solidFill>
                    <a:schemeClr val="tx1"/>
                  </a:solidFill>
                  <a:latin typeface="ＭＳ ゴシック"/>
                  <a:cs typeface="Times New Roman"/>
                </a:rPr>
                <a:t>、</a:t>
              </a:r>
              <a:endParaRPr lang="en-US" altLang="ja-JP" sz="1400" kern="100" dirty="0" smtClean="0">
                <a:solidFill>
                  <a:schemeClr val="tx1"/>
                </a:solidFill>
                <a:latin typeface="ＭＳ ゴシック"/>
                <a:cs typeface="Times New Roman"/>
              </a:endParaRPr>
            </a:p>
            <a:p>
              <a:endParaRPr lang="en-US" altLang="ja-JP" sz="1400" kern="100" dirty="0" smtClean="0">
                <a:solidFill>
                  <a:schemeClr val="tx1"/>
                </a:solidFill>
                <a:latin typeface="ＭＳ ゴシック"/>
                <a:cs typeface="Times New Roman"/>
              </a:endParaRPr>
            </a:p>
            <a:p>
              <a:r>
                <a:rPr lang="ja-JP" altLang="en-US" sz="1400" kern="100" dirty="0">
                  <a:solidFill>
                    <a:schemeClr val="tx1"/>
                  </a:solidFill>
                  <a:latin typeface="ＭＳ ゴシック"/>
                  <a:cs typeface="Times New Roman"/>
                </a:rPr>
                <a:t>　</a:t>
              </a:r>
              <a:r>
                <a:rPr lang="ja-JP" altLang="ja-JP" sz="1400" kern="100" dirty="0" smtClean="0">
                  <a:solidFill>
                    <a:srgbClr val="0070C0"/>
                  </a:solidFill>
                  <a:latin typeface="ＭＳ ゴシック"/>
                  <a:cs typeface="Times New Roman"/>
                </a:rPr>
                <a:t>警報</a:t>
              </a:r>
              <a:r>
                <a:rPr lang="ja-JP" altLang="ja-JP" sz="1400" kern="100" dirty="0">
                  <a:solidFill>
                    <a:srgbClr val="0070C0"/>
                  </a:solidFill>
                  <a:latin typeface="ＭＳ ゴシック"/>
                  <a:cs typeface="Times New Roman"/>
                </a:rPr>
                <a:t>時にパニックで行動が不安定になる者</a:t>
              </a:r>
              <a:r>
                <a:rPr lang="ja-JP" altLang="ja-JP" sz="1400" kern="100" dirty="0" smtClean="0">
                  <a:solidFill>
                    <a:schemeClr val="tx1"/>
                  </a:solidFill>
                  <a:latin typeface="ＭＳ ゴシック"/>
                  <a:cs typeface="Times New Roman"/>
                </a:rPr>
                <a:t>、</a:t>
              </a:r>
              <a:endParaRPr lang="en-US" altLang="ja-JP" sz="1400" kern="100" dirty="0" smtClean="0">
                <a:solidFill>
                  <a:schemeClr val="tx1"/>
                </a:solidFill>
                <a:latin typeface="ＭＳ ゴシック"/>
                <a:cs typeface="Times New Roman"/>
              </a:endParaRPr>
            </a:p>
            <a:p>
              <a:endParaRPr lang="en-US" altLang="ja-JP" sz="1400" kern="100" dirty="0" smtClean="0">
                <a:solidFill>
                  <a:schemeClr val="tx1"/>
                </a:solidFill>
                <a:latin typeface="ＭＳ ゴシック"/>
                <a:cs typeface="Times New Roman"/>
              </a:endParaRPr>
            </a:p>
            <a:p>
              <a:r>
                <a:rPr lang="ja-JP" altLang="en-US" sz="1400" kern="100" dirty="0">
                  <a:solidFill>
                    <a:schemeClr val="tx1"/>
                  </a:solidFill>
                  <a:latin typeface="ＭＳ ゴシック"/>
                  <a:cs typeface="Times New Roman"/>
                </a:rPr>
                <a:t>　</a:t>
              </a:r>
              <a:r>
                <a:rPr lang="ja-JP" altLang="ja-JP" sz="1400" kern="100" dirty="0" smtClean="0">
                  <a:solidFill>
                    <a:srgbClr val="0070C0"/>
                  </a:solidFill>
                  <a:latin typeface="ＭＳ ゴシック"/>
                  <a:cs typeface="Times New Roman"/>
                </a:rPr>
                <a:t>運動</a:t>
              </a:r>
              <a:r>
                <a:rPr lang="ja-JP" altLang="ja-JP" sz="1400" kern="100" dirty="0">
                  <a:solidFill>
                    <a:srgbClr val="0070C0"/>
                  </a:solidFill>
                  <a:latin typeface="ＭＳ ゴシック"/>
                  <a:cs typeface="Times New Roman"/>
                </a:rPr>
                <a:t>機能障害等により自力ではほとんど移動できない</a:t>
              </a:r>
              <a:r>
                <a:rPr lang="ja-JP" altLang="ja-JP" sz="1400" kern="100" dirty="0" smtClean="0">
                  <a:solidFill>
                    <a:srgbClr val="0070C0"/>
                  </a:solidFill>
                  <a:latin typeface="ＭＳ ゴシック"/>
                  <a:cs typeface="Times New Roman"/>
                </a:rPr>
                <a:t>者</a:t>
              </a:r>
              <a:r>
                <a:rPr lang="ja-JP" altLang="en-US" sz="1400" kern="100" dirty="0" smtClean="0">
                  <a:solidFill>
                    <a:schemeClr val="tx1"/>
                  </a:solidFill>
                  <a:latin typeface="ＭＳ ゴシック"/>
                  <a:cs typeface="Times New Roman"/>
                </a:rPr>
                <a:t>」</a:t>
              </a:r>
              <a:r>
                <a:rPr lang="ja-JP" altLang="en-US" sz="1400" kern="100" dirty="0">
                  <a:solidFill>
                    <a:schemeClr val="tx1"/>
                  </a:solidFill>
                  <a:latin typeface="ＭＳ ゴシック"/>
                  <a:cs typeface="Times New Roman"/>
                </a:rPr>
                <a:t>　</a:t>
              </a:r>
              <a:endParaRPr lang="en-US" altLang="ja-JP" sz="1400" kern="100" dirty="0">
                <a:solidFill>
                  <a:schemeClr val="tx1"/>
                </a:solidFill>
                <a:latin typeface="ＭＳ ゴシック"/>
                <a:cs typeface="Times New Roman"/>
              </a:endParaRPr>
            </a:p>
            <a:p>
              <a:endParaRPr lang="en-US" altLang="ja-JP" sz="1400" kern="100" dirty="0" smtClean="0">
                <a:solidFill>
                  <a:schemeClr val="tx1"/>
                </a:solidFill>
                <a:latin typeface="ＭＳ ゴシック"/>
                <a:cs typeface="Times New Roman"/>
              </a:endParaRPr>
            </a:p>
            <a:p>
              <a:r>
                <a:rPr lang="ja-JP" altLang="en-US" sz="1400" kern="100" dirty="0">
                  <a:solidFill>
                    <a:schemeClr val="tx1"/>
                  </a:solidFill>
                  <a:latin typeface="ＭＳ ゴシック"/>
                  <a:cs typeface="Times New Roman"/>
                </a:rPr>
                <a:t>　</a:t>
              </a:r>
              <a:r>
                <a:rPr kumimoji="1" lang="ja-JP" altLang="en-US" sz="1400" dirty="0" smtClean="0">
                  <a:solidFill>
                    <a:schemeClr val="tx1"/>
                  </a:solidFill>
                </a:rPr>
                <a:t>に相当する。</a:t>
              </a:r>
              <a:endParaRPr kumimoji="1" lang="ja-JP" altLang="en-US" sz="1400" dirty="0">
                <a:solidFill>
                  <a:schemeClr val="tx1"/>
                </a:solidFill>
              </a:endParaRPr>
            </a:p>
          </p:txBody>
        </p:sp>
        <p:grpSp>
          <p:nvGrpSpPr>
            <p:cNvPr id="80" name="グループ化 79"/>
            <p:cNvGrpSpPr/>
            <p:nvPr/>
          </p:nvGrpSpPr>
          <p:grpSpPr>
            <a:xfrm>
              <a:off x="134634" y="443541"/>
              <a:ext cx="5562618" cy="7500065"/>
              <a:chOff x="134634" y="443541"/>
              <a:chExt cx="5562618" cy="7500065"/>
            </a:xfrm>
          </p:grpSpPr>
          <p:grpSp>
            <p:nvGrpSpPr>
              <p:cNvPr id="81" name="グループ化 80"/>
              <p:cNvGrpSpPr/>
              <p:nvPr/>
            </p:nvGrpSpPr>
            <p:grpSpPr>
              <a:xfrm>
                <a:off x="134634" y="443541"/>
                <a:ext cx="864096" cy="7488832"/>
                <a:chOff x="2078850" y="443541"/>
                <a:chExt cx="864096" cy="7488832"/>
              </a:xfrm>
            </p:grpSpPr>
            <p:grpSp>
              <p:nvGrpSpPr>
                <p:cNvPr id="113" name="グループ化 112"/>
                <p:cNvGrpSpPr/>
                <p:nvPr/>
              </p:nvGrpSpPr>
              <p:grpSpPr>
                <a:xfrm>
                  <a:off x="2078850" y="443541"/>
                  <a:ext cx="864096" cy="7488832"/>
                  <a:chOff x="2078850" y="443541"/>
                  <a:chExt cx="864096" cy="7488832"/>
                </a:xfrm>
              </p:grpSpPr>
              <p:sp>
                <p:nvSpPr>
                  <p:cNvPr id="115" name="角丸四角形 114"/>
                  <p:cNvSpPr/>
                  <p:nvPr/>
                </p:nvSpPr>
                <p:spPr>
                  <a:xfrm>
                    <a:off x="2078850" y="443541"/>
                    <a:ext cx="864096" cy="7488832"/>
                  </a:xfrm>
                  <a:prstGeom prst="roundRect">
                    <a:avLst/>
                  </a:prstGeom>
                </p:spPr>
                <p:style>
                  <a:lnRef idx="2">
                    <a:schemeClr val="accent1"/>
                  </a:lnRef>
                  <a:fillRef idx="1">
                    <a:schemeClr val="lt1"/>
                  </a:fillRef>
                  <a:effectRef idx="0">
                    <a:schemeClr val="accent1"/>
                  </a:effectRef>
                  <a:fontRef idx="minor">
                    <a:schemeClr val="dk1"/>
                  </a:fontRef>
                </p:style>
                <p:txBody>
                  <a:bodyPr rtlCol="0" anchor="t"/>
                  <a:lstStyle/>
                  <a:p>
                    <a:pPr algn="ctr"/>
                    <a:r>
                      <a:rPr kumimoji="1" lang="ja-JP" altLang="en-US" sz="1200" dirty="0" smtClean="0"/>
                      <a:t>移乗</a:t>
                    </a:r>
                    <a:endParaRPr kumimoji="1" lang="ja-JP" altLang="en-US" sz="1200" dirty="0"/>
                  </a:p>
                </p:txBody>
              </p:sp>
              <p:sp>
                <p:nvSpPr>
                  <p:cNvPr id="116" name="正方形/長方形 115"/>
                  <p:cNvSpPr/>
                  <p:nvPr/>
                </p:nvSpPr>
                <p:spPr>
                  <a:xfrm>
                    <a:off x="2167998" y="1211627"/>
                    <a:ext cx="685800" cy="864096"/>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dirty="0" smtClean="0"/>
                      <a:t>支援が　　不要</a:t>
                    </a:r>
                    <a:endParaRPr kumimoji="1" lang="ja-JP" altLang="en-US" sz="1200" dirty="0"/>
                  </a:p>
                </p:txBody>
              </p:sp>
              <p:sp>
                <p:nvSpPr>
                  <p:cNvPr id="117" name="正方形/長方形 116"/>
                  <p:cNvSpPr/>
                  <p:nvPr/>
                </p:nvSpPr>
                <p:spPr>
                  <a:xfrm>
                    <a:off x="2167998" y="2267744"/>
                    <a:ext cx="685800" cy="864096"/>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t>見守り等の支援が必要</a:t>
                    </a:r>
                    <a:endParaRPr kumimoji="1" lang="ja-JP" altLang="en-US" sz="1200" dirty="0"/>
                  </a:p>
                </p:txBody>
              </p:sp>
              <p:sp>
                <p:nvSpPr>
                  <p:cNvPr id="118" name="正方形/長方形 117"/>
                  <p:cNvSpPr/>
                  <p:nvPr/>
                </p:nvSpPr>
                <p:spPr>
                  <a:xfrm>
                    <a:off x="2167998" y="3515883"/>
                    <a:ext cx="685800" cy="2976331"/>
                  </a:xfrm>
                  <a:prstGeom prst="rect">
                    <a:avLst/>
                  </a:prstGeom>
                  <a:solidFill>
                    <a:schemeClr val="accent6">
                      <a:lumMod val="60000"/>
                      <a:lumOff val="40000"/>
                    </a:schemeClr>
                  </a:solidFill>
                  <a:ln w="127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t>部分的な支援や介助が必要</a:t>
                    </a:r>
                    <a:endParaRPr kumimoji="1" lang="ja-JP" altLang="en-US" sz="1200" dirty="0"/>
                  </a:p>
                </p:txBody>
              </p:sp>
            </p:grpSp>
            <p:sp>
              <p:nvSpPr>
                <p:cNvPr id="114" name="正方形/長方形 113"/>
                <p:cNvSpPr/>
                <p:nvPr/>
              </p:nvSpPr>
              <p:spPr>
                <a:xfrm>
                  <a:off x="2167998" y="6684235"/>
                  <a:ext cx="685800" cy="864096"/>
                </a:xfrm>
                <a:prstGeom prst="rect">
                  <a:avLst/>
                </a:prstGeom>
                <a:solidFill>
                  <a:schemeClr val="accent6">
                    <a:lumMod val="60000"/>
                    <a:lumOff val="40000"/>
                  </a:schemeClr>
                </a:solidFill>
                <a:ln w="127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t>全面的な支援や介助が必要</a:t>
                  </a:r>
                  <a:endParaRPr kumimoji="1" lang="ja-JP" altLang="en-US" sz="1200" dirty="0"/>
                </a:p>
              </p:txBody>
            </p:sp>
          </p:grpSp>
          <p:grpSp>
            <p:nvGrpSpPr>
              <p:cNvPr id="82" name="グループ化 81"/>
              <p:cNvGrpSpPr/>
              <p:nvPr/>
            </p:nvGrpSpPr>
            <p:grpSpPr>
              <a:xfrm>
                <a:off x="1106742" y="454773"/>
                <a:ext cx="864096" cy="7488832"/>
                <a:chOff x="2996952" y="443541"/>
                <a:chExt cx="864096" cy="7488832"/>
              </a:xfrm>
            </p:grpSpPr>
            <p:grpSp>
              <p:nvGrpSpPr>
                <p:cNvPr id="107" name="グループ化 106"/>
                <p:cNvGrpSpPr/>
                <p:nvPr/>
              </p:nvGrpSpPr>
              <p:grpSpPr>
                <a:xfrm>
                  <a:off x="2996952" y="443541"/>
                  <a:ext cx="864096" cy="7488832"/>
                  <a:chOff x="2996952" y="443541"/>
                  <a:chExt cx="864096" cy="7488832"/>
                </a:xfrm>
              </p:grpSpPr>
              <p:sp>
                <p:nvSpPr>
                  <p:cNvPr id="109" name="角丸四角形 108"/>
                  <p:cNvSpPr/>
                  <p:nvPr/>
                </p:nvSpPr>
                <p:spPr>
                  <a:xfrm>
                    <a:off x="2996952" y="443541"/>
                    <a:ext cx="864096" cy="7488832"/>
                  </a:xfrm>
                  <a:prstGeom prst="roundRect">
                    <a:avLst/>
                  </a:prstGeom>
                </p:spPr>
                <p:style>
                  <a:lnRef idx="2">
                    <a:schemeClr val="accent1"/>
                  </a:lnRef>
                  <a:fillRef idx="1">
                    <a:schemeClr val="lt1"/>
                  </a:fillRef>
                  <a:effectRef idx="0">
                    <a:schemeClr val="accent1"/>
                  </a:effectRef>
                  <a:fontRef idx="minor">
                    <a:schemeClr val="dk1"/>
                  </a:fontRef>
                </p:style>
                <p:txBody>
                  <a:bodyPr rtlCol="0" anchor="t"/>
                  <a:lstStyle/>
                  <a:p>
                    <a:pPr algn="ctr"/>
                    <a:r>
                      <a:rPr lang="ja-JP" altLang="en-US" sz="1200" dirty="0"/>
                      <a:t>移動</a:t>
                    </a:r>
                    <a:endParaRPr kumimoji="1" lang="ja-JP" altLang="en-US" sz="1200" dirty="0"/>
                  </a:p>
                </p:txBody>
              </p:sp>
              <p:sp>
                <p:nvSpPr>
                  <p:cNvPr id="110" name="正方形/長方形 109"/>
                  <p:cNvSpPr/>
                  <p:nvPr/>
                </p:nvSpPr>
                <p:spPr>
                  <a:xfrm>
                    <a:off x="3086100" y="1211627"/>
                    <a:ext cx="685800" cy="864096"/>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t>支援が　　不要</a:t>
                    </a:r>
                    <a:endParaRPr kumimoji="1" lang="ja-JP" altLang="en-US" sz="1200" dirty="0"/>
                  </a:p>
                </p:txBody>
              </p:sp>
              <p:sp>
                <p:nvSpPr>
                  <p:cNvPr id="111" name="正方形/長方形 110"/>
                  <p:cNvSpPr/>
                  <p:nvPr/>
                </p:nvSpPr>
                <p:spPr>
                  <a:xfrm>
                    <a:off x="3086100" y="2267744"/>
                    <a:ext cx="685800" cy="864096"/>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t>見守り等の支援が必要</a:t>
                    </a:r>
                    <a:endParaRPr kumimoji="1" lang="ja-JP" altLang="en-US" sz="1200" dirty="0"/>
                  </a:p>
                </p:txBody>
              </p:sp>
              <p:sp>
                <p:nvSpPr>
                  <p:cNvPr id="112" name="正方形/長方形 111"/>
                  <p:cNvSpPr/>
                  <p:nvPr/>
                </p:nvSpPr>
                <p:spPr>
                  <a:xfrm>
                    <a:off x="3086100" y="3515883"/>
                    <a:ext cx="685800" cy="2976331"/>
                  </a:xfrm>
                  <a:prstGeom prst="rect">
                    <a:avLst/>
                  </a:prstGeom>
                  <a:solidFill>
                    <a:schemeClr val="accent6">
                      <a:lumMod val="60000"/>
                      <a:lumOff val="40000"/>
                    </a:schemeClr>
                  </a:solidFill>
                  <a:ln w="127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t>部分的な支援や介助が必要</a:t>
                    </a:r>
                    <a:endParaRPr kumimoji="1" lang="ja-JP" altLang="en-US" sz="1200" dirty="0"/>
                  </a:p>
                </p:txBody>
              </p:sp>
            </p:grpSp>
            <p:sp>
              <p:nvSpPr>
                <p:cNvPr id="108" name="正方形/長方形 107"/>
                <p:cNvSpPr/>
                <p:nvPr/>
              </p:nvSpPr>
              <p:spPr>
                <a:xfrm>
                  <a:off x="3086100" y="6684235"/>
                  <a:ext cx="685800" cy="864096"/>
                </a:xfrm>
                <a:prstGeom prst="rect">
                  <a:avLst/>
                </a:prstGeom>
                <a:solidFill>
                  <a:schemeClr val="accent6">
                    <a:lumMod val="60000"/>
                    <a:lumOff val="40000"/>
                  </a:schemeClr>
                </a:solidFill>
                <a:ln w="127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t>全面的な支援や介助が必要</a:t>
                  </a:r>
                  <a:endParaRPr kumimoji="1" lang="ja-JP" altLang="en-US" sz="1200" dirty="0"/>
                </a:p>
              </p:txBody>
            </p:sp>
          </p:grpSp>
          <p:grpSp>
            <p:nvGrpSpPr>
              <p:cNvPr id="83" name="グループ化 82"/>
              <p:cNvGrpSpPr/>
              <p:nvPr/>
            </p:nvGrpSpPr>
            <p:grpSpPr>
              <a:xfrm>
                <a:off x="2969948" y="454773"/>
                <a:ext cx="864096" cy="7488832"/>
                <a:chOff x="242646" y="443541"/>
                <a:chExt cx="864096" cy="7488832"/>
              </a:xfrm>
            </p:grpSpPr>
            <p:sp>
              <p:nvSpPr>
                <p:cNvPr id="103" name="角丸四角形 102"/>
                <p:cNvSpPr/>
                <p:nvPr/>
              </p:nvSpPr>
              <p:spPr>
                <a:xfrm>
                  <a:off x="242646" y="443541"/>
                  <a:ext cx="864096" cy="7488832"/>
                </a:xfrm>
                <a:prstGeom prst="roundRect">
                  <a:avLst/>
                </a:prstGeom>
              </p:spPr>
              <p:style>
                <a:lnRef idx="2">
                  <a:schemeClr val="accent1"/>
                </a:lnRef>
                <a:fillRef idx="1">
                  <a:schemeClr val="lt1"/>
                </a:fillRef>
                <a:effectRef idx="0">
                  <a:schemeClr val="accent1"/>
                </a:effectRef>
                <a:fontRef idx="minor">
                  <a:schemeClr val="dk1"/>
                </a:fontRef>
              </p:style>
              <p:txBody>
                <a:bodyPr rtlCol="0" anchor="t"/>
                <a:lstStyle/>
                <a:p>
                  <a:pPr algn="ctr"/>
                  <a:r>
                    <a:rPr kumimoji="1" lang="ja-JP" altLang="en-US" sz="1200" dirty="0" smtClean="0"/>
                    <a:t>説明の理解</a:t>
                  </a:r>
                  <a:endParaRPr kumimoji="1" lang="ja-JP" altLang="en-US" sz="1200" dirty="0"/>
                </a:p>
              </p:txBody>
            </p:sp>
            <p:sp>
              <p:nvSpPr>
                <p:cNvPr id="104" name="正方形/長方形 103"/>
                <p:cNvSpPr/>
                <p:nvPr/>
              </p:nvSpPr>
              <p:spPr>
                <a:xfrm>
                  <a:off x="331794" y="1211627"/>
                  <a:ext cx="685800" cy="1920213"/>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t>理解できる</a:t>
                  </a:r>
                  <a:endParaRPr kumimoji="1" lang="ja-JP" altLang="en-US" sz="1200" dirty="0"/>
                </a:p>
              </p:txBody>
            </p:sp>
            <p:sp>
              <p:nvSpPr>
                <p:cNvPr id="105" name="正方形/長方形 104"/>
                <p:cNvSpPr/>
                <p:nvPr/>
              </p:nvSpPr>
              <p:spPr>
                <a:xfrm>
                  <a:off x="331794" y="3515883"/>
                  <a:ext cx="685800" cy="2976331"/>
                </a:xfrm>
                <a:prstGeom prst="rect">
                  <a:avLst/>
                </a:prstGeom>
                <a:solidFill>
                  <a:schemeClr val="accent6">
                    <a:lumMod val="60000"/>
                    <a:lumOff val="40000"/>
                  </a:schemeClr>
                </a:solidFill>
                <a:ln w="127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t>理解　　　できない</a:t>
                  </a:r>
                  <a:endParaRPr kumimoji="1" lang="ja-JP" altLang="en-US" sz="1200" dirty="0"/>
                </a:p>
              </p:txBody>
            </p:sp>
            <p:sp>
              <p:nvSpPr>
                <p:cNvPr id="106" name="正方形/長方形 105"/>
                <p:cNvSpPr/>
                <p:nvPr/>
              </p:nvSpPr>
              <p:spPr>
                <a:xfrm>
                  <a:off x="331794" y="6684234"/>
                  <a:ext cx="685800" cy="984109"/>
                </a:xfrm>
                <a:prstGeom prst="rect">
                  <a:avLst/>
                </a:prstGeom>
                <a:solidFill>
                  <a:schemeClr val="accent6">
                    <a:lumMod val="60000"/>
                    <a:lumOff val="40000"/>
                  </a:schemeClr>
                </a:solidFill>
                <a:ln w="127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t>理解できているか判断できない</a:t>
                  </a:r>
                  <a:endParaRPr kumimoji="1" lang="ja-JP" altLang="en-US" sz="1200" dirty="0"/>
                </a:p>
              </p:txBody>
            </p:sp>
          </p:grpSp>
          <p:grpSp>
            <p:nvGrpSpPr>
              <p:cNvPr id="84" name="グループ化 83"/>
              <p:cNvGrpSpPr/>
              <p:nvPr/>
            </p:nvGrpSpPr>
            <p:grpSpPr>
              <a:xfrm>
                <a:off x="2024844" y="454773"/>
                <a:ext cx="864096" cy="7488833"/>
                <a:chOff x="1160748" y="443541"/>
                <a:chExt cx="864096" cy="7488833"/>
              </a:xfrm>
            </p:grpSpPr>
            <p:sp>
              <p:nvSpPr>
                <p:cNvPr id="99" name="角丸四角形 98"/>
                <p:cNvSpPr/>
                <p:nvPr/>
              </p:nvSpPr>
              <p:spPr>
                <a:xfrm>
                  <a:off x="1160748" y="443541"/>
                  <a:ext cx="864096" cy="7488833"/>
                </a:xfrm>
                <a:prstGeom prst="roundRect">
                  <a:avLst/>
                </a:prstGeom>
              </p:spPr>
              <p:style>
                <a:lnRef idx="2">
                  <a:schemeClr val="accent1"/>
                </a:lnRef>
                <a:fillRef idx="1">
                  <a:schemeClr val="lt1"/>
                </a:fillRef>
                <a:effectRef idx="0">
                  <a:schemeClr val="accent1"/>
                </a:effectRef>
                <a:fontRef idx="minor">
                  <a:schemeClr val="dk1"/>
                </a:fontRef>
              </p:style>
              <p:txBody>
                <a:bodyPr rtlCol="0" anchor="t"/>
                <a:lstStyle/>
                <a:p>
                  <a:pPr algn="ctr"/>
                  <a:r>
                    <a:rPr kumimoji="1" lang="ja-JP" altLang="en-US" sz="1200" dirty="0" smtClean="0"/>
                    <a:t>危険の認識</a:t>
                  </a:r>
                  <a:endParaRPr kumimoji="1" lang="ja-JP" altLang="en-US" sz="1200" dirty="0"/>
                </a:p>
              </p:txBody>
            </p:sp>
            <p:sp>
              <p:nvSpPr>
                <p:cNvPr id="100" name="正方形/長方形 99"/>
                <p:cNvSpPr/>
                <p:nvPr/>
              </p:nvSpPr>
              <p:spPr>
                <a:xfrm>
                  <a:off x="1249896" y="1211627"/>
                  <a:ext cx="685800" cy="864096"/>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dirty="0"/>
                    <a:t>支援</a:t>
                  </a:r>
                  <a:r>
                    <a:rPr lang="ja-JP" altLang="en-US" sz="1200" dirty="0" smtClean="0"/>
                    <a:t>が　　不要</a:t>
                  </a:r>
                  <a:endParaRPr kumimoji="1" lang="ja-JP" altLang="en-US" sz="1200" dirty="0"/>
                </a:p>
              </p:txBody>
            </p:sp>
            <p:sp>
              <p:nvSpPr>
                <p:cNvPr id="101" name="正方形/長方形 100"/>
                <p:cNvSpPr/>
                <p:nvPr/>
              </p:nvSpPr>
              <p:spPr>
                <a:xfrm>
                  <a:off x="1249896" y="2267744"/>
                  <a:ext cx="685800" cy="864096"/>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t>部分的な支援が　　必要</a:t>
                  </a:r>
                  <a:endParaRPr kumimoji="1" lang="ja-JP" altLang="en-US" sz="1200" dirty="0"/>
                </a:p>
              </p:txBody>
            </p:sp>
            <p:sp>
              <p:nvSpPr>
                <p:cNvPr id="102" name="正方形/長方形 101"/>
                <p:cNvSpPr/>
                <p:nvPr/>
              </p:nvSpPr>
              <p:spPr>
                <a:xfrm>
                  <a:off x="1249896" y="3515883"/>
                  <a:ext cx="685800" cy="4032448"/>
                </a:xfrm>
                <a:prstGeom prst="rect">
                  <a:avLst/>
                </a:prstGeom>
                <a:solidFill>
                  <a:schemeClr val="accent6">
                    <a:lumMod val="60000"/>
                    <a:lumOff val="40000"/>
                  </a:schemeClr>
                </a:solidFill>
                <a:ln w="127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t>全面的な支援が　　必要</a:t>
                  </a:r>
                  <a:endParaRPr kumimoji="1" lang="ja-JP" altLang="en-US" sz="1200" dirty="0"/>
                </a:p>
              </p:txBody>
            </p:sp>
          </p:grpSp>
          <p:grpSp>
            <p:nvGrpSpPr>
              <p:cNvPr id="85" name="グループ化 84"/>
              <p:cNvGrpSpPr/>
              <p:nvPr/>
            </p:nvGrpSpPr>
            <p:grpSpPr>
              <a:xfrm>
                <a:off x="3915054" y="443541"/>
                <a:ext cx="864096" cy="7488832"/>
                <a:chOff x="3915054" y="443541"/>
                <a:chExt cx="864096" cy="7488832"/>
              </a:xfrm>
            </p:grpSpPr>
            <p:sp>
              <p:nvSpPr>
                <p:cNvPr id="93" name="角丸四角形 92"/>
                <p:cNvSpPr/>
                <p:nvPr/>
              </p:nvSpPr>
              <p:spPr>
                <a:xfrm>
                  <a:off x="3915054" y="443541"/>
                  <a:ext cx="864096" cy="7488832"/>
                </a:xfrm>
                <a:prstGeom prst="roundRect">
                  <a:avLst/>
                </a:prstGeom>
              </p:spPr>
              <p:style>
                <a:lnRef idx="2">
                  <a:schemeClr val="accent1"/>
                </a:lnRef>
                <a:fillRef idx="1">
                  <a:schemeClr val="lt1"/>
                </a:fillRef>
                <a:effectRef idx="0">
                  <a:schemeClr val="accent1"/>
                </a:effectRef>
                <a:fontRef idx="minor">
                  <a:schemeClr val="dk1"/>
                </a:fontRef>
              </p:style>
              <p:txBody>
                <a:bodyPr rtlCol="0" anchor="t"/>
                <a:lstStyle/>
                <a:p>
                  <a:pPr algn="ctr"/>
                  <a:r>
                    <a:rPr kumimoji="1" lang="ja-JP" altLang="en-US" sz="1200" dirty="0" smtClean="0"/>
                    <a:t>多動</a:t>
                  </a:r>
                  <a:endParaRPr kumimoji="1" lang="en-US" altLang="ja-JP" sz="1200" dirty="0" smtClean="0"/>
                </a:p>
                <a:p>
                  <a:pPr algn="ctr"/>
                  <a:r>
                    <a:rPr kumimoji="1" lang="ja-JP" altLang="en-US" sz="1200" dirty="0" smtClean="0"/>
                    <a:t>行動停止</a:t>
                  </a:r>
                  <a:endParaRPr kumimoji="1" lang="ja-JP" altLang="en-US" sz="1200" dirty="0"/>
                </a:p>
              </p:txBody>
            </p:sp>
            <p:sp>
              <p:nvSpPr>
                <p:cNvPr id="94" name="正方形/長方形 93"/>
                <p:cNvSpPr/>
                <p:nvPr/>
              </p:nvSpPr>
              <p:spPr>
                <a:xfrm>
                  <a:off x="4004202" y="1211627"/>
                  <a:ext cx="685800" cy="1920213"/>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dirty="0"/>
                    <a:t>支援</a:t>
                  </a:r>
                  <a:r>
                    <a:rPr lang="ja-JP" altLang="en-US" sz="1200" dirty="0" smtClean="0"/>
                    <a:t>が　　不要</a:t>
                  </a:r>
                  <a:endParaRPr kumimoji="1" lang="ja-JP" altLang="en-US" sz="1200" dirty="0"/>
                </a:p>
              </p:txBody>
            </p:sp>
            <p:sp>
              <p:nvSpPr>
                <p:cNvPr id="95" name="正方形/長方形 94"/>
                <p:cNvSpPr/>
                <p:nvPr/>
              </p:nvSpPr>
              <p:spPr>
                <a:xfrm>
                  <a:off x="4004202" y="3515883"/>
                  <a:ext cx="685800" cy="864096"/>
                </a:xfrm>
                <a:prstGeom prst="rect">
                  <a:avLst/>
                </a:prstGeom>
                <a:solidFill>
                  <a:schemeClr val="accent6">
                    <a:lumMod val="60000"/>
                    <a:lumOff val="40000"/>
                  </a:schemeClr>
                </a:solidFill>
                <a:ln w="127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t>まれにある</a:t>
                  </a:r>
                  <a:endParaRPr kumimoji="1" lang="ja-JP" altLang="en-US" sz="1200" dirty="0"/>
                </a:p>
              </p:txBody>
            </p:sp>
            <p:sp>
              <p:nvSpPr>
                <p:cNvPr id="96" name="正方形/長方形 95"/>
                <p:cNvSpPr/>
                <p:nvPr/>
              </p:nvSpPr>
              <p:spPr>
                <a:xfrm>
                  <a:off x="4004202" y="4572000"/>
                  <a:ext cx="685800" cy="864096"/>
                </a:xfrm>
                <a:prstGeom prst="rect">
                  <a:avLst/>
                </a:prstGeom>
                <a:solidFill>
                  <a:schemeClr val="accent6">
                    <a:lumMod val="60000"/>
                    <a:lumOff val="40000"/>
                  </a:schemeClr>
                </a:solidFill>
                <a:ln w="127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t>月に１回以上</a:t>
                  </a:r>
                  <a:r>
                    <a:rPr lang="ja-JP" altLang="en-US" sz="1200" dirty="0" smtClean="0"/>
                    <a:t>の支援が必要</a:t>
                  </a:r>
                  <a:endParaRPr kumimoji="1" lang="ja-JP" altLang="en-US" sz="1200" dirty="0"/>
                </a:p>
              </p:txBody>
            </p:sp>
            <p:sp>
              <p:nvSpPr>
                <p:cNvPr id="97" name="正方形/長方形 96"/>
                <p:cNvSpPr/>
                <p:nvPr/>
              </p:nvSpPr>
              <p:spPr>
                <a:xfrm>
                  <a:off x="4004202" y="5628117"/>
                  <a:ext cx="685800" cy="864096"/>
                </a:xfrm>
                <a:prstGeom prst="rect">
                  <a:avLst/>
                </a:prstGeom>
                <a:solidFill>
                  <a:schemeClr val="accent6">
                    <a:lumMod val="60000"/>
                    <a:lumOff val="40000"/>
                  </a:schemeClr>
                </a:solidFill>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dirty="0" smtClean="0"/>
                    <a:t>週に１回以上の支援が必要</a:t>
                  </a:r>
                  <a:endParaRPr kumimoji="1" lang="ja-JP" altLang="en-US" sz="1200" dirty="0"/>
                </a:p>
              </p:txBody>
            </p:sp>
            <p:sp>
              <p:nvSpPr>
                <p:cNvPr id="98" name="正方形/長方形 97"/>
                <p:cNvSpPr/>
                <p:nvPr/>
              </p:nvSpPr>
              <p:spPr>
                <a:xfrm>
                  <a:off x="4004202" y="6684235"/>
                  <a:ext cx="685800" cy="864096"/>
                </a:xfrm>
                <a:prstGeom prst="rect">
                  <a:avLst/>
                </a:prstGeom>
                <a:solidFill>
                  <a:schemeClr val="accent6">
                    <a:lumMod val="60000"/>
                    <a:lumOff val="40000"/>
                  </a:schemeClr>
                </a:solidFill>
                <a:ln w="127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050" dirty="0" smtClean="0"/>
                    <a:t>ほぼ毎日（週に５日以上の）支援が必要</a:t>
                  </a:r>
                  <a:endParaRPr kumimoji="1" lang="ja-JP" altLang="en-US" sz="1050" dirty="0"/>
                </a:p>
              </p:txBody>
            </p:sp>
          </p:grpSp>
          <p:grpSp>
            <p:nvGrpSpPr>
              <p:cNvPr id="86" name="グループ化 85"/>
              <p:cNvGrpSpPr/>
              <p:nvPr/>
            </p:nvGrpSpPr>
            <p:grpSpPr>
              <a:xfrm>
                <a:off x="4833156" y="443541"/>
                <a:ext cx="864096" cy="7488832"/>
                <a:chOff x="4833156" y="443541"/>
                <a:chExt cx="864096" cy="7488832"/>
              </a:xfrm>
            </p:grpSpPr>
            <p:sp>
              <p:nvSpPr>
                <p:cNvPr id="87" name="角丸四角形 86"/>
                <p:cNvSpPr/>
                <p:nvPr/>
              </p:nvSpPr>
              <p:spPr>
                <a:xfrm>
                  <a:off x="4833156" y="443541"/>
                  <a:ext cx="864096" cy="7488832"/>
                </a:xfrm>
                <a:prstGeom prst="roundRect">
                  <a:avLst/>
                </a:prstGeom>
              </p:spPr>
              <p:style>
                <a:lnRef idx="2">
                  <a:schemeClr val="accent1"/>
                </a:lnRef>
                <a:fillRef idx="1">
                  <a:schemeClr val="lt1"/>
                </a:fillRef>
                <a:effectRef idx="0">
                  <a:schemeClr val="accent1"/>
                </a:effectRef>
                <a:fontRef idx="minor">
                  <a:schemeClr val="dk1"/>
                </a:fontRef>
              </p:style>
              <p:txBody>
                <a:bodyPr rtlCol="0" anchor="t"/>
                <a:lstStyle/>
                <a:p>
                  <a:pPr algn="ctr"/>
                  <a:r>
                    <a:rPr lang="ja-JP" altLang="en-US" sz="1200" dirty="0"/>
                    <a:t>不安定</a:t>
                  </a:r>
                  <a:r>
                    <a:rPr lang="ja-JP" altLang="en-US" sz="1200" dirty="0" smtClean="0"/>
                    <a:t>な</a:t>
                  </a:r>
                  <a:r>
                    <a:rPr lang="ja-JP" altLang="en-US" sz="1200" dirty="0"/>
                    <a:t>行動</a:t>
                  </a:r>
                  <a:endParaRPr kumimoji="1" lang="en-US" altLang="ja-JP" sz="1200" dirty="0" smtClean="0"/>
                </a:p>
              </p:txBody>
            </p:sp>
            <p:sp>
              <p:nvSpPr>
                <p:cNvPr id="88" name="正方形/長方形 87"/>
                <p:cNvSpPr/>
                <p:nvPr/>
              </p:nvSpPr>
              <p:spPr>
                <a:xfrm>
                  <a:off x="4922304" y="1211627"/>
                  <a:ext cx="685800" cy="1920213"/>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dirty="0"/>
                    <a:t>支援</a:t>
                  </a:r>
                  <a:r>
                    <a:rPr lang="ja-JP" altLang="en-US" sz="1200" dirty="0" smtClean="0"/>
                    <a:t>が　　不要</a:t>
                  </a:r>
                  <a:endParaRPr kumimoji="1" lang="ja-JP" altLang="en-US" sz="1200" dirty="0"/>
                </a:p>
              </p:txBody>
            </p:sp>
            <p:sp>
              <p:nvSpPr>
                <p:cNvPr id="89" name="正方形/長方形 88"/>
                <p:cNvSpPr/>
                <p:nvPr/>
              </p:nvSpPr>
              <p:spPr>
                <a:xfrm>
                  <a:off x="4922304" y="3515883"/>
                  <a:ext cx="685800" cy="864096"/>
                </a:xfrm>
                <a:prstGeom prst="rect">
                  <a:avLst/>
                </a:prstGeom>
                <a:solidFill>
                  <a:schemeClr val="accent6">
                    <a:lumMod val="60000"/>
                    <a:lumOff val="40000"/>
                  </a:schemeClr>
                </a:solidFill>
                <a:ln w="127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t>まれにある</a:t>
                  </a:r>
                  <a:endParaRPr kumimoji="1" lang="ja-JP" altLang="en-US" sz="1200" dirty="0"/>
                </a:p>
              </p:txBody>
            </p:sp>
            <p:sp>
              <p:nvSpPr>
                <p:cNvPr id="90" name="正方形/長方形 89"/>
                <p:cNvSpPr/>
                <p:nvPr/>
              </p:nvSpPr>
              <p:spPr>
                <a:xfrm>
                  <a:off x="4922304" y="4572000"/>
                  <a:ext cx="685800" cy="864096"/>
                </a:xfrm>
                <a:prstGeom prst="rect">
                  <a:avLst/>
                </a:prstGeom>
                <a:solidFill>
                  <a:schemeClr val="accent6">
                    <a:lumMod val="60000"/>
                    <a:lumOff val="40000"/>
                  </a:schemeClr>
                </a:solidFill>
                <a:ln w="127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t>月に１回以上</a:t>
                  </a:r>
                  <a:r>
                    <a:rPr lang="ja-JP" altLang="en-US" sz="1200" dirty="0" smtClean="0"/>
                    <a:t>の支援が必要</a:t>
                  </a:r>
                  <a:endParaRPr kumimoji="1" lang="ja-JP" altLang="en-US" sz="1200" dirty="0"/>
                </a:p>
              </p:txBody>
            </p:sp>
            <p:sp>
              <p:nvSpPr>
                <p:cNvPr id="91" name="正方形/長方形 90"/>
                <p:cNvSpPr/>
                <p:nvPr/>
              </p:nvSpPr>
              <p:spPr>
                <a:xfrm>
                  <a:off x="4922304" y="5628117"/>
                  <a:ext cx="685800" cy="864096"/>
                </a:xfrm>
                <a:prstGeom prst="rect">
                  <a:avLst/>
                </a:prstGeom>
                <a:solidFill>
                  <a:schemeClr val="accent6">
                    <a:lumMod val="60000"/>
                    <a:lumOff val="40000"/>
                  </a:schemeClr>
                </a:solidFill>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dirty="0" smtClean="0"/>
                    <a:t>週に１回以上の支援が必要</a:t>
                  </a:r>
                  <a:endParaRPr kumimoji="1" lang="ja-JP" altLang="en-US" sz="1200" dirty="0"/>
                </a:p>
              </p:txBody>
            </p:sp>
            <p:sp>
              <p:nvSpPr>
                <p:cNvPr id="92" name="正方形/長方形 91"/>
                <p:cNvSpPr/>
                <p:nvPr/>
              </p:nvSpPr>
              <p:spPr>
                <a:xfrm>
                  <a:off x="4922304" y="6679603"/>
                  <a:ext cx="685800" cy="864096"/>
                </a:xfrm>
                <a:prstGeom prst="rect">
                  <a:avLst/>
                </a:prstGeom>
                <a:solidFill>
                  <a:schemeClr val="accent6">
                    <a:lumMod val="60000"/>
                    <a:lumOff val="40000"/>
                  </a:schemeClr>
                </a:solidFill>
                <a:ln w="127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050" dirty="0" smtClean="0"/>
                    <a:t>ほぼ毎日（週に５日以上の）支援が必要</a:t>
                  </a:r>
                  <a:endParaRPr kumimoji="1" lang="ja-JP" altLang="en-US" sz="1050" dirty="0"/>
                </a:p>
              </p:txBody>
            </p:sp>
          </p:grpSp>
        </p:grpSp>
      </p:grpSp>
    </p:spTree>
    <p:extLst>
      <p:ext uri="{BB962C8B-B14F-4D97-AF65-F5344CB8AC3E}">
        <p14:creationId xmlns:p14="http://schemas.microsoft.com/office/powerpoint/2010/main" val="26511427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399521DE-204B-4CA5-A4FF-4873819A10D6}" type="slidenum">
              <a:rPr lang="en-US" altLang="ja-JP" smtClean="0"/>
              <a:pPr>
                <a:defRPr/>
              </a:pPr>
              <a:t>23</a:t>
            </a:fld>
            <a:endParaRPr lang="en-US" altLang="ja-JP"/>
          </a:p>
        </p:txBody>
      </p:sp>
      <p:pic>
        <p:nvPicPr>
          <p:cNvPr id="3" name="図 2"/>
          <p:cNvPicPr/>
          <p:nvPr/>
        </p:nvPicPr>
        <p:blipFill>
          <a:blip r:embed="rId2">
            <a:extLst>
              <a:ext uri="{28A0092B-C50C-407E-A947-70E740481C1C}">
                <a14:useLocalDpi xmlns:a14="http://schemas.microsoft.com/office/drawing/2010/main" val="0"/>
              </a:ext>
            </a:extLst>
          </a:blip>
          <a:srcRect/>
          <a:stretch>
            <a:fillRect/>
          </a:stretch>
        </p:blipFill>
        <p:spPr bwMode="auto">
          <a:xfrm>
            <a:off x="609600" y="1280160"/>
            <a:ext cx="8686799" cy="3916679"/>
          </a:xfrm>
          <a:prstGeom prst="rect">
            <a:avLst/>
          </a:prstGeom>
          <a:noFill/>
          <a:ln>
            <a:noFill/>
          </a:ln>
        </p:spPr>
      </p:pic>
      <p:sp>
        <p:nvSpPr>
          <p:cNvPr id="4" name="テキスト ボックス 3"/>
          <p:cNvSpPr txBox="1"/>
          <p:nvPr/>
        </p:nvSpPr>
        <p:spPr>
          <a:xfrm>
            <a:off x="0" y="0"/>
            <a:ext cx="9906000" cy="523875"/>
          </a:xfrm>
          <a:prstGeom prst="rect">
            <a:avLst/>
          </a:prstGeom>
          <a:solidFill>
            <a:schemeClr val="accent5">
              <a:lumMod val="20000"/>
              <a:lumOff val="80000"/>
            </a:schemeClr>
          </a:solidFill>
          <a:ln>
            <a:noFill/>
          </a:ln>
        </p:spPr>
        <p:txBody>
          <a:bodyPr>
            <a:spAutoFit/>
          </a:bodyPr>
          <a:lstStyle/>
          <a:p>
            <a:pPr>
              <a:defRPr/>
            </a:pPr>
            <a:r>
              <a:rPr lang="ja-JP" altLang="en-US" sz="2800" b="1" dirty="0" smtClean="0">
                <a:latin typeface="Arial" charset="0"/>
                <a:ea typeface="ＭＳ Ｐゴシック" charset="-128"/>
              </a:rPr>
              <a:t>①スプリンクラー設備の設置基準の見直し</a:t>
            </a:r>
            <a:endParaRPr lang="en-US" altLang="ja-JP" sz="2800" b="1" dirty="0">
              <a:latin typeface="Arial" charset="0"/>
              <a:ea typeface="ＭＳ Ｐゴシック" charset="-128"/>
            </a:endParaRPr>
          </a:p>
        </p:txBody>
      </p:sp>
    </p:spTree>
    <p:extLst>
      <p:ext uri="{BB962C8B-B14F-4D97-AF65-F5344CB8AC3E}">
        <p14:creationId xmlns:p14="http://schemas.microsoft.com/office/powerpoint/2010/main" val="26850408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0" y="965836"/>
            <a:ext cx="9906000" cy="1878964"/>
          </a:xfrm>
          <a:prstGeom prst="rect">
            <a:avLst/>
          </a:prstGeom>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13500000" scaled="0"/>
            <a:tileRect/>
          </a:gradFill>
        </p:spPr>
        <p:txBody>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eaLnBrk="1" hangingPunct="1">
              <a:defRPr/>
            </a:pPr>
            <a:r>
              <a:rPr lang="ja-JP" altLang="en-US" dirty="0">
                <a:solidFill>
                  <a:prstClr val="white"/>
                </a:solidFill>
                <a:effectLst>
                  <a:outerShdw blurRad="38100" dist="38100" dir="2700000" algn="tl">
                    <a:srgbClr val="000000">
                      <a:alpha val="43137"/>
                    </a:srgbClr>
                  </a:outerShdw>
                </a:effectLst>
                <a:latin typeface="AR Pゴシック体S" pitchFamily="50" charset="-128"/>
                <a:ea typeface="AR Pゴシック体S" pitchFamily="50" charset="-128"/>
              </a:rPr>
              <a:t>４　</a:t>
            </a:r>
            <a:r>
              <a:rPr lang="ja-JP" altLang="en-US" dirty="0" smtClean="0">
                <a:solidFill>
                  <a:prstClr val="white"/>
                </a:solidFill>
                <a:effectLst>
                  <a:outerShdw blurRad="38100" dist="38100" dir="2700000" algn="tl">
                    <a:srgbClr val="000000">
                      <a:alpha val="43137"/>
                    </a:srgbClr>
                  </a:outerShdw>
                </a:effectLst>
                <a:latin typeface="AR Pゴシック体S" pitchFamily="50" charset="-128"/>
                <a:ea typeface="AR Pゴシック体S" pitchFamily="50" charset="-128"/>
              </a:rPr>
              <a:t>入居者等の避難に要する時間の算定方法等を定める件</a:t>
            </a:r>
            <a:endParaRPr lang="en-US" altLang="ja-JP" dirty="0" smtClean="0">
              <a:solidFill>
                <a:prstClr val="white"/>
              </a:solidFill>
              <a:effectLst>
                <a:outerShdw blurRad="38100" dist="38100" dir="2700000" algn="tl">
                  <a:srgbClr val="000000">
                    <a:alpha val="43137"/>
                  </a:srgbClr>
                </a:outerShdw>
              </a:effectLst>
              <a:latin typeface="AR Pゴシック体S" pitchFamily="50" charset="-128"/>
              <a:ea typeface="AR Pゴシック体S" pitchFamily="50" charset="-128"/>
            </a:endParaRPr>
          </a:p>
          <a:p>
            <a:pPr eaLnBrk="1" hangingPunct="1">
              <a:defRPr/>
            </a:pPr>
            <a:r>
              <a:rPr lang="ja-JP" altLang="en-US" sz="2800" dirty="0" smtClean="0">
                <a:solidFill>
                  <a:prstClr val="white"/>
                </a:solidFill>
                <a:effectLst>
                  <a:outerShdw blurRad="38100" dist="38100" dir="2700000" algn="tl">
                    <a:srgbClr val="000000">
                      <a:alpha val="43137"/>
                    </a:srgbClr>
                  </a:outerShdw>
                </a:effectLst>
                <a:latin typeface="AR Pゴシック体S" pitchFamily="50" charset="-128"/>
                <a:ea typeface="AR Pゴシック体S" pitchFamily="50" charset="-128"/>
              </a:rPr>
              <a:t>（平成２６年３月２８日公布）</a:t>
            </a:r>
            <a:endParaRPr lang="en-US" altLang="ja-JP" sz="2800" dirty="0" smtClean="0">
              <a:solidFill>
                <a:prstClr val="white"/>
              </a:solidFill>
              <a:effectLst>
                <a:outerShdw blurRad="38100" dist="38100" dir="2700000" algn="tl">
                  <a:srgbClr val="000000">
                    <a:alpha val="43137"/>
                  </a:srgbClr>
                </a:outerShdw>
              </a:effectLst>
              <a:latin typeface="AR Pゴシック体S" pitchFamily="50" charset="-128"/>
              <a:ea typeface="AR Pゴシック体S" pitchFamily="50" charset="-128"/>
            </a:endParaRPr>
          </a:p>
          <a:p>
            <a:pPr eaLnBrk="1" hangingPunct="1">
              <a:defRPr/>
            </a:pPr>
            <a:endParaRPr lang="ja-JP" altLang="en-US" dirty="0">
              <a:solidFill>
                <a:prstClr val="white"/>
              </a:solidFill>
              <a:effectLst>
                <a:outerShdw blurRad="38100" dist="38100" dir="2700000" algn="tl">
                  <a:srgbClr val="000000">
                    <a:alpha val="43137"/>
                  </a:srgbClr>
                </a:outerShdw>
              </a:effectLst>
              <a:latin typeface="AR Pゴシック体S" pitchFamily="50" charset="-128"/>
              <a:ea typeface="AR Pゴシック体S" pitchFamily="50" charset="-128"/>
            </a:endParaRPr>
          </a:p>
        </p:txBody>
      </p:sp>
      <p:sp>
        <p:nvSpPr>
          <p:cNvPr id="4" name="正方形/長方形 3"/>
          <p:cNvSpPr/>
          <p:nvPr/>
        </p:nvSpPr>
        <p:spPr>
          <a:xfrm>
            <a:off x="0" y="3445887"/>
            <a:ext cx="9906000" cy="1497846"/>
          </a:xfrm>
          <a:prstGeom prst="rect">
            <a:avLst/>
          </a:prstGeom>
        </p:spPr>
        <p:txBody>
          <a:bodyPr wrap="square">
            <a:spAutoFit/>
          </a:bodyPr>
          <a:lstStyle/>
          <a:p>
            <a:pPr>
              <a:spcBef>
                <a:spcPts val="600"/>
              </a:spcBef>
              <a:spcAft>
                <a:spcPts val="1200"/>
              </a:spcAft>
              <a:defRPr/>
            </a:pPr>
            <a:r>
              <a:rPr lang="ja-JP" altLang="en-US" sz="2800" dirty="0" smtClean="0">
                <a:solidFill>
                  <a:prstClr val="black"/>
                </a:solidFill>
              </a:rPr>
              <a:t>主な改正事項（新規制定）</a:t>
            </a:r>
            <a:endParaRPr lang="en-US" altLang="ja-JP" sz="2800" dirty="0" smtClean="0">
              <a:solidFill>
                <a:prstClr val="black"/>
              </a:solidFill>
            </a:endParaRPr>
          </a:p>
          <a:p>
            <a:pPr>
              <a:lnSpc>
                <a:spcPts val="2000"/>
              </a:lnSpc>
              <a:spcBef>
                <a:spcPts val="600"/>
              </a:spcBef>
              <a:spcAft>
                <a:spcPts val="1200"/>
              </a:spcAft>
              <a:defRPr/>
            </a:pPr>
            <a:r>
              <a:rPr lang="ja-JP" altLang="en-US" sz="2800" dirty="0" smtClean="0">
                <a:solidFill>
                  <a:srgbClr val="0070C0"/>
                </a:solidFill>
              </a:rPr>
              <a:t>①</a:t>
            </a:r>
            <a:r>
              <a:rPr lang="ja-JP" altLang="en-US" sz="2800" dirty="0">
                <a:solidFill>
                  <a:srgbClr val="0070C0"/>
                </a:solidFill>
              </a:rPr>
              <a:t>　</a:t>
            </a:r>
            <a:r>
              <a:rPr lang="ja-JP" altLang="en-US" sz="2800" dirty="0" smtClean="0">
                <a:solidFill>
                  <a:srgbClr val="0070C0"/>
                </a:solidFill>
              </a:rPr>
              <a:t>避難時間算定方法、確保すべき避難時間の基準化</a:t>
            </a:r>
            <a:endParaRPr lang="en-US" altLang="ja-JP" sz="2800" dirty="0">
              <a:solidFill>
                <a:srgbClr val="0070C0"/>
              </a:solidFill>
            </a:endParaRPr>
          </a:p>
          <a:p>
            <a:pPr>
              <a:lnSpc>
                <a:spcPts val="2000"/>
              </a:lnSpc>
              <a:spcBef>
                <a:spcPts val="600"/>
              </a:spcBef>
              <a:spcAft>
                <a:spcPts val="1200"/>
              </a:spcAft>
              <a:defRPr/>
            </a:pPr>
            <a:r>
              <a:rPr lang="ja-JP" altLang="en-US" sz="2800" dirty="0">
                <a:solidFill>
                  <a:srgbClr val="0070C0"/>
                </a:solidFill>
              </a:rPr>
              <a:t>②　</a:t>
            </a:r>
            <a:r>
              <a:rPr lang="ja-JP" altLang="en-US" sz="2800" dirty="0" smtClean="0">
                <a:solidFill>
                  <a:srgbClr val="0070C0"/>
                </a:solidFill>
              </a:rPr>
              <a:t>共同住宅等の一部を福祉施設とした場合の廊下の規定</a:t>
            </a:r>
            <a:endParaRPr lang="en-US" altLang="ja-JP" sz="2800" dirty="0">
              <a:solidFill>
                <a:srgbClr val="0070C0"/>
              </a:solidFill>
            </a:endParaRPr>
          </a:p>
        </p:txBody>
      </p:sp>
    </p:spTree>
    <p:extLst>
      <p:ext uri="{BB962C8B-B14F-4D97-AF65-F5344CB8AC3E}">
        <p14:creationId xmlns:p14="http://schemas.microsoft.com/office/powerpoint/2010/main" val="32172896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0" y="0"/>
            <a:ext cx="9906000" cy="523220"/>
          </a:xfrm>
          <a:prstGeom prst="rect">
            <a:avLst/>
          </a:prstGeom>
          <a:solidFill>
            <a:schemeClr val="accent5">
              <a:lumMod val="20000"/>
              <a:lumOff val="80000"/>
            </a:schemeClr>
          </a:solidFill>
          <a:ln>
            <a:noFill/>
          </a:ln>
        </p:spPr>
        <p:txBody>
          <a:bodyPr>
            <a:spAutoFit/>
          </a:bodyPr>
          <a:lstStyle/>
          <a:p>
            <a:pPr>
              <a:spcBef>
                <a:spcPts val="600"/>
              </a:spcBef>
              <a:spcAft>
                <a:spcPts val="1200"/>
              </a:spcAft>
              <a:defRPr/>
            </a:pPr>
            <a:r>
              <a:rPr lang="ja-JP" altLang="en-US" sz="2800" dirty="0">
                <a:solidFill>
                  <a:prstClr val="black"/>
                </a:solidFill>
              </a:rPr>
              <a:t>①　</a:t>
            </a:r>
            <a:r>
              <a:rPr lang="ja-JP" altLang="en-US" sz="2800" dirty="0" smtClean="0">
                <a:solidFill>
                  <a:prstClr val="black"/>
                </a:solidFill>
              </a:rPr>
              <a:t>入居者</a:t>
            </a:r>
            <a:r>
              <a:rPr lang="ja-JP" altLang="en-US" sz="2800" dirty="0">
                <a:solidFill>
                  <a:prstClr val="black"/>
                </a:solidFill>
              </a:rPr>
              <a:t>等の避難に要する時間の算定方法</a:t>
            </a:r>
            <a:endParaRPr lang="en-US" altLang="ja-JP" sz="2800" dirty="0">
              <a:solidFill>
                <a:prstClr val="black"/>
              </a:solidFill>
            </a:endParaRPr>
          </a:p>
        </p:txBody>
      </p:sp>
      <p:sp>
        <p:nvSpPr>
          <p:cNvPr id="5" name="Text Box 8"/>
          <p:cNvSpPr txBox="1">
            <a:spLocks noChangeArrowheads="1"/>
          </p:cNvSpPr>
          <p:nvPr/>
        </p:nvSpPr>
        <p:spPr bwMode="auto">
          <a:xfrm>
            <a:off x="231140" y="6006541"/>
            <a:ext cx="9443720" cy="376237"/>
          </a:xfrm>
          <a:prstGeom prst="rect">
            <a:avLst/>
          </a:prstGeom>
          <a:solidFill>
            <a:srgbClr val="FF0000"/>
          </a:solidFill>
          <a:ln w="9525">
            <a:solidFill>
              <a:schemeClr val="tx1"/>
            </a:solidFill>
            <a:miter lim="800000"/>
            <a:headEnd/>
            <a:tailEnd/>
          </a:ln>
          <a:effectLst/>
          <a:extLst/>
        </p:spPr>
        <p:txBody>
          <a:bodyPr wrap="squar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b="1" dirty="0">
                <a:solidFill>
                  <a:prstClr val="white"/>
                </a:solidFill>
              </a:rPr>
              <a:t>施行日：</a:t>
            </a:r>
            <a:r>
              <a:rPr lang="ja-JP" altLang="en-US" b="1" dirty="0" smtClean="0">
                <a:solidFill>
                  <a:prstClr val="white"/>
                </a:solidFill>
              </a:rPr>
              <a:t>平成２７年</a:t>
            </a:r>
            <a:r>
              <a:rPr lang="ja-JP" altLang="en-US" b="1" dirty="0">
                <a:solidFill>
                  <a:prstClr val="white"/>
                </a:solidFill>
              </a:rPr>
              <a:t>４</a:t>
            </a:r>
            <a:r>
              <a:rPr lang="ja-JP" altLang="en-US" b="1" dirty="0" smtClean="0">
                <a:solidFill>
                  <a:prstClr val="white"/>
                </a:solidFill>
              </a:rPr>
              <a:t>月</a:t>
            </a:r>
            <a:r>
              <a:rPr lang="ja-JP" altLang="en-US" b="1" dirty="0">
                <a:solidFill>
                  <a:prstClr val="white"/>
                </a:solidFill>
              </a:rPr>
              <a:t>１</a:t>
            </a:r>
            <a:r>
              <a:rPr lang="ja-JP" altLang="en-US" b="1" dirty="0" smtClean="0">
                <a:solidFill>
                  <a:prstClr val="white"/>
                </a:solidFill>
              </a:rPr>
              <a:t>日</a:t>
            </a:r>
            <a:endParaRPr lang="ja-JP" altLang="en-US" b="1" dirty="0">
              <a:solidFill>
                <a:prstClr val="white"/>
              </a:solidFill>
            </a:endParaRPr>
          </a:p>
        </p:txBody>
      </p:sp>
      <p:sp>
        <p:nvSpPr>
          <p:cNvPr id="2" name="正方形/長方形 1"/>
          <p:cNvSpPr/>
          <p:nvPr/>
        </p:nvSpPr>
        <p:spPr>
          <a:xfrm>
            <a:off x="116776" y="653851"/>
            <a:ext cx="9672447" cy="5632311"/>
          </a:xfrm>
          <a:prstGeom prst="rect">
            <a:avLst/>
          </a:prstGeom>
        </p:spPr>
        <p:txBody>
          <a:bodyPr wrap="square">
            <a:spAutoFit/>
          </a:bodyPr>
          <a:lstStyle/>
          <a:p>
            <a:r>
              <a:rPr lang="en-US" altLang="ja-JP" dirty="0">
                <a:solidFill>
                  <a:prstClr val="black"/>
                </a:solidFill>
              </a:rPr>
              <a:t>【</a:t>
            </a:r>
            <a:r>
              <a:rPr lang="ja-JP" altLang="en-US" dirty="0">
                <a:solidFill>
                  <a:prstClr val="black"/>
                </a:solidFill>
              </a:rPr>
              <a:t>制定理由</a:t>
            </a:r>
            <a:r>
              <a:rPr lang="en-US" altLang="ja-JP" dirty="0">
                <a:solidFill>
                  <a:prstClr val="black"/>
                </a:solidFill>
              </a:rPr>
              <a:t>】</a:t>
            </a:r>
          </a:p>
          <a:p>
            <a:r>
              <a:rPr lang="ja-JP" altLang="en-US" dirty="0" smtClean="0">
                <a:solidFill>
                  <a:prstClr val="black"/>
                </a:solidFill>
              </a:rPr>
              <a:t>　スプリンクラー</a:t>
            </a:r>
            <a:r>
              <a:rPr lang="ja-JP" altLang="en-US" dirty="0">
                <a:solidFill>
                  <a:prstClr val="black"/>
                </a:solidFill>
              </a:rPr>
              <a:t>設備を設置することを要しない構造として消防法施行規則</a:t>
            </a:r>
            <a:r>
              <a:rPr lang="ja-JP" altLang="en-US" dirty="0" smtClean="0">
                <a:solidFill>
                  <a:prstClr val="black"/>
                </a:solidFill>
              </a:rPr>
              <a:t>の一部</a:t>
            </a:r>
            <a:r>
              <a:rPr lang="ja-JP" altLang="en-US" dirty="0">
                <a:solidFill>
                  <a:prstClr val="black"/>
                </a:solidFill>
              </a:rPr>
              <a:t>を改正する省令（平成</a:t>
            </a:r>
            <a:r>
              <a:rPr lang="en-US" altLang="ja-JP" dirty="0">
                <a:solidFill>
                  <a:prstClr val="black"/>
                </a:solidFill>
              </a:rPr>
              <a:t>26 </a:t>
            </a:r>
            <a:r>
              <a:rPr lang="ja-JP" altLang="en-US" dirty="0">
                <a:solidFill>
                  <a:prstClr val="black"/>
                </a:solidFill>
              </a:rPr>
              <a:t>年総務省令第</a:t>
            </a:r>
            <a:r>
              <a:rPr lang="en-US" altLang="ja-JP" dirty="0">
                <a:solidFill>
                  <a:prstClr val="black"/>
                </a:solidFill>
              </a:rPr>
              <a:t>19 </a:t>
            </a:r>
            <a:r>
              <a:rPr lang="ja-JP" altLang="en-US" dirty="0">
                <a:solidFill>
                  <a:prstClr val="black"/>
                </a:solidFill>
              </a:rPr>
              <a:t>号）に</a:t>
            </a:r>
            <a:r>
              <a:rPr lang="ja-JP" altLang="en-US" dirty="0" smtClean="0">
                <a:solidFill>
                  <a:prstClr val="black"/>
                </a:solidFill>
              </a:rPr>
              <a:t>よる規則</a:t>
            </a:r>
            <a:r>
              <a:rPr lang="ja-JP" altLang="en-US" dirty="0">
                <a:solidFill>
                  <a:prstClr val="black"/>
                </a:solidFill>
              </a:rPr>
              <a:t>第</a:t>
            </a:r>
            <a:r>
              <a:rPr lang="en-US" altLang="ja-JP" dirty="0">
                <a:solidFill>
                  <a:prstClr val="black"/>
                </a:solidFill>
              </a:rPr>
              <a:t>12 </a:t>
            </a:r>
            <a:r>
              <a:rPr lang="ja-JP" altLang="en-US" dirty="0">
                <a:solidFill>
                  <a:prstClr val="black"/>
                </a:solidFill>
              </a:rPr>
              <a:t>条の２第２項第２号及び同条第３項に規定されるもののうち、</a:t>
            </a:r>
            <a:r>
              <a:rPr lang="ja-JP" altLang="en-US" dirty="0" smtClean="0">
                <a:solidFill>
                  <a:prstClr val="black"/>
                </a:solidFill>
              </a:rPr>
              <a:t>消防庁長官</a:t>
            </a:r>
            <a:r>
              <a:rPr lang="ja-JP" altLang="en-US" dirty="0">
                <a:solidFill>
                  <a:prstClr val="black"/>
                </a:solidFill>
              </a:rPr>
              <a:t>が定めることとされている入居者等の避難に要する時間の算定方法等を</a:t>
            </a:r>
            <a:r>
              <a:rPr lang="ja-JP" altLang="en-US" dirty="0" smtClean="0">
                <a:solidFill>
                  <a:prstClr val="black"/>
                </a:solidFill>
              </a:rPr>
              <a:t>定めるもの</a:t>
            </a:r>
            <a:endParaRPr lang="en-US" altLang="ja-JP" dirty="0" smtClean="0">
              <a:solidFill>
                <a:prstClr val="black"/>
              </a:solidFill>
            </a:endParaRPr>
          </a:p>
          <a:p>
            <a:endParaRPr lang="ja-JP" altLang="en-US" dirty="0">
              <a:solidFill>
                <a:prstClr val="black"/>
              </a:solidFill>
            </a:endParaRPr>
          </a:p>
          <a:p>
            <a:r>
              <a:rPr lang="en-US" altLang="ja-JP" dirty="0">
                <a:solidFill>
                  <a:prstClr val="black"/>
                </a:solidFill>
              </a:rPr>
              <a:t>【</a:t>
            </a:r>
            <a:r>
              <a:rPr lang="ja-JP" altLang="en-US" dirty="0">
                <a:solidFill>
                  <a:prstClr val="black"/>
                </a:solidFill>
              </a:rPr>
              <a:t>制定内容</a:t>
            </a:r>
            <a:r>
              <a:rPr lang="en-US" altLang="ja-JP" dirty="0">
                <a:solidFill>
                  <a:prstClr val="black"/>
                </a:solidFill>
              </a:rPr>
              <a:t>】</a:t>
            </a:r>
          </a:p>
          <a:p>
            <a:r>
              <a:rPr lang="ja-JP" altLang="en-US" dirty="0">
                <a:solidFill>
                  <a:srgbClr val="0070C0"/>
                </a:solidFill>
              </a:rPr>
              <a:t>○入居者等の避難に要する時間の算定方法</a:t>
            </a:r>
          </a:p>
          <a:p>
            <a:r>
              <a:rPr lang="ja-JP" altLang="en-US" dirty="0" smtClean="0">
                <a:solidFill>
                  <a:prstClr val="black"/>
                </a:solidFill>
              </a:rPr>
              <a:t>　　次</a:t>
            </a:r>
            <a:r>
              <a:rPr lang="ja-JP" altLang="en-US" dirty="0">
                <a:solidFill>
                  <a:prstClr val="black"/>
                </a:solidFill>
              </a:rPr>
              <a:t>に掲げる時間を合算した時間を要するものとする。</a:t>
            </a:r>
          </a:p>
          <a:p>
            <a:r>
              <a:rPr lang="ja-JP" altLang="en-US" dirty="0" smtClean="0">
                <a:solidFill>
                  <a:prstClr val="black"/>
                </a:solidFill>
              </a:rPr>
              <a:t>　　　　・</a:t>
            </a:r>
            <a:r>
              <a:rPr lang="ja-JP" altLang="en-US" dirty="0">
                <a:solidFill>
                  <a:prstClr val="black"/>
                </a:solidFill>
              </a:rPr>
              <a:t>入居者等が避難を開始するまでに要する時間</a:t>
            </a:r>
          </a:p>
          <a:p>
            <a:r>
              <a:rPr lang="ja-JP" altLang="en-US" dirty="0" smtClean="0">
                <a:solidFill>
                  <a:prstClr val="black"/>
                </a:solidFill>
              </a:rPr>
              <a:t>　　　　・</a:t>
            </a:r>
            <a:r>
              <a:rPr lang="ja-JP" altLang="en-US" dirty="0">
                <a:solidFill>
                  <a:prstClr val="black"/>
                </a:solidFill>
              </a:rPr>
              <a:t>入居者等が屋外までの避難を完了するまでに要する時間</a:t>
            </a:r>
          </a:p>
          <a:p>
            <a:r>
              <a:rPr lang="en-US" altLang="ja-JP" sz="1050" dirty="0" smtClean="0">
                <a:solidFill>
                  <a:prstClr val="black"/>
                </a:solidFill>
              </a:rPr>
              <a:t/>
            </a:r>
            <a:br>
              <a:rPr lang="en-US" altLang="ja-JP" sz="1050" dirty="0" smtClean="0">
                <a:solidFill>
                  <a:prstClr val="black"/>
                </a:solidFill>
              </a:rPr>
            </a:br>
            <a:r>
              <a:rPr lang="ja-JP" altLang="en-US" dirty="0" smtClean="0">
                <a:solidFill>
                  <a:srgbClr val="0070C0"/>
                </a:solidFill>
              </a:rPr>
              <a:t>○</a:t>
            </a:r>
            <a:r>
              <a:rPr lang="ja-JP" altLang="en-US" dirty="0">
                <a:solidFill>
                  <a:srgbClr val="0070C0"/>
                </a:solidFill>
              </a:rPr>
              <a:t>火災発生時に確保すべき避難時間の基準</a:t>
            </a:r>
          </a:p>
          <a:p>
            <a:r>
              <a:rPr lang="ja-JP" altLang="en-US" dirty="0" smtClean="0">
                <a:solidFill>
                  <a:prstClr val="black"/>
                </a:solidFill>
              </a:rPr>
              <a:t>　　次</a:t>
            </a:r>
            <a:r>
              <a:rPr lang="ja-JP" altLang="en-US" dirty="0">
                <a:solidFill>
                  <a:prstClr val="black"/>
                </a:solidFill>
              </a:rPr>
              <a:t>に掲げる各条件に応じ掲げる時間を確保すべきものとする。</a:t>
            </a:r>
          </a:p>
          <a:p>
            <a:pPr marL="723900" indent="-723900"/>
            <a:r>
              <a:rPr lang="ja-JP" altLang="en-US" dirty="0" smtClean="0">
                <a:solidFill>
                  <a:prstClr val="black"/>
                </a:solidFill>
              </a:rPr>
              <a:t>　　　　① </a:t>
            </a:r>
            <a:r>
              <a:rPr lang="ja-JP" altLang="en-US" dirty="0">
                <a:solidFill>
                  <a:prstClr val="black"/>
                </a:solidFill>
              </a:rPr>
              <a:t>壁及び天井の室内に面する部分の仕上げを難燃材料でしたもの：４分</a:t>
            </a:r>
          </a:p>
          <a:p>
            <a:pPr marL="723900" indent="-723900"/>
            <a:r>
              <a:rPr lang="ja-JP" altLang="en-US" dirty="0" smtClean="0">
                <a:solidFill>
                  <a:prstClr val="black"/>
                </a:solidFill>
              </a:rPr>
              <a:t>　　　　② </a:t>
            </a:r>
            <a:r>
              <a:rPr lang="ja-JP" altLang="en-US" dirty="0">
                <a:solidFill>
                  <a:prstClr val="black"/>
                </a:solidFill>
              </a:rPr>
              <a:t>次の式に該当する場合：４分</a:t>
            </a:r>
          </a:p>
          <a:p>
            <a:pPr marL="723900" indent="-723900"/>
            <a:r>
              <a:rPr lang="ja-JP" altLang="en-US" dirty="0" smtClean="0">
                <a:solidFill>
                  <a:prstClr val="black"/>
                </a:solidFill>
              </a:rPr>
              <a:t>　　　　　　居室</a:t>
            </a:r>
            <a:r>
              <a:rPr lang="ja-JP" altLang="en-US" dirty="0">
                <a:solidFill>
                  <a:prstClr val="black"/>
                </a:solidFill>
              </a:rPr>
              <a:t>の床面積</a:t>
            </a:r>
            <a:r>
              <a:rPr lang="en-US" altLang="ja-JP" dirty="0">
                <a:solidFill>
                  <a:prstClr val="black"/>
                </a:solidFill>
              </a:rPr>
              <a:t>×</a:t>
            </a:r>
            <a:r>
              <a:rPr lang="ja-JP" altLang="en-US" dirty="0">
                <a:solidFill>
                  <a:prstClr val="black"/>
                </a:solidFill>
              </a:rPr>
              <a:t>（床面から天井までの高さ－</a:t>
            </a:r>
            <a:r>
              <a:rPr lang="en-US" altLang="ja-JP" dirty="0">
                <a:solidFill>
                  <a:prstClr val="black"/>
                </a:solidFill>
              </a:rPr>
              <a:t>1.8</a:t>
            </a:r>
            <a:r>
              <a:rPr lang="ja-JP" altLang="en-US" dirty="0">
                <a:solidFill>
                  <a:prstClr val="black"/>
                </a:solidFill>
              </a:rPr>
              <a:t>ｍ）≧</a:t>
            </a:r>
            <a:r>
              <a:rPr lang="en-US" altLang="ja-JP" dirty="0">
                <a:solidFill>
                  <a:prstClr val="black"/>
                </a:solidFill>
              </a:rPr>
              <a:t>200 ㎥</a:t>
            </a:r>
          </a:p>
          <a:p>
            <a:pPr marL="723900" indent="-723900"/>
            <a:r>
              <a:rPr lang="ja-JP" altLang="en-US" dirty="0" smtClean="0">
                <a:solidFill>
                  <a:prstClr val="black"/>
                </a:solidFill>
              </a:rPr>
              <a:t>　　　　③ </a:t>
            </a:r>
            <a:r>
              <a:rPr lang="ja-JP" altLang="en-US" dirty="0">
                <a:solidFill>
                  <a:prstClr val="black"/>
                </a:solidFill>
              </a:rPr>
              <a:t>上記①及び②のすべてに該当するもの：５分</a:t>
            </a:r>
          </a:p>
          <a:p>
            <a:pPr marL="723900" indent="-723900"/>
            <a:r>
              <a:rPr lang="ja-JP" altLang="en-US" dirty="0" smtClean="0">
                <a:solidFill>
                  <a:prstClr val="black"/>
                </a:solidFill>
              </a:rPr>
              <a:t>　　　　④ </a:t>
            </a:r>
            <a:r>
              <a:rPr lang="ja-JP" altLang="en-US" dirty="0">
                <a:solidFill>
                  <a:prstClr val="black"/>
                </a:solidFill>
              </a:rPr>
              <a:t>上記①及び②のいずれにも該当しないもの：３分</a:t>
            </a:r>
          </a:p>
          <a:p>
            <a:endParaRPr lang="ja-JP" altLang="en-US" dirty="0">
              <a:solidFill>
                <a:prstClr val="black"/>
              </a:solidFill>
            </a:endParaRPr>
          </a:p>
        </p:txBody>
      </p:sp>
    </p:spTree>
    <p:extLst>
      <p:ext uri="{BB962C8B-B14F-4D97-AF65-F5344CB8AC3E}">
        <p14:creationId xmlns:p14="http://schemas.microsoft.com/office/powerpoint/2010/main" val="9687715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 name="正方形/長方形 271"/>
          <p:cNvSpPr/>
          <p:nvPr/>
        </p:nvSpPr>
        <p:spPr>
          <a:xfrm>
            <a:off x="94997" y="3333530"/>
            <a:ext cx="9811004" cy="3524471"/>
          </a:xfrm>
          <a:prstGeom prst="rect">
            <a:avLst/>
          </a:prstGeom>
        </p:spPr>
        <p:style>
          <a:lnRef idx="1">
            <a:schemeClr val="accent2"/>
          </a:lnRef>
          <a:fillRef idx="2">
            <a:schemeClr val="accent2"/>
          </a:fillRef>
          <a:effectRef idx="1">
            <a:schemeClr val="accent2"/>
          </a:effectRef>
          <a:fontRef idx="minor">
            <a:schemeClr val="dk1"/>
          </a:fontRef>
        </p:style>
        <p:txBody>
          <a:bodyPr rtlCol="0" anchor="t"/>
          <a:lstStyle/>
          <a:p>
            <a:r>
              <a:rPr lang="en-US" altLang="ja-JP" sz="1200" b="1" dirty="0" smtClean="0">
                <a:solidFill>
                  <a:prstClr val="black"/>
                </a:solidFill>
              </a:rPr>
              <a:t>B</a:t>
            </a:r>
            <a:r>
              <a:rPr lang="ja-JP" altLang="en-US" sz="1200" b="1" dirty="0" smtClean="0">
                <a:solidFill>
                  <a:prstClr val="black"/>
                </a:solidFill>
              </a:rPr>
              <a:t>　火災発生時に確保すべき避難時間　</a:t>
            </a:r>
            <a:r>
              <a:rPr lang="en-US" altLang="ja-JP" sz="1200" b="1" dirty="0" err="1" smtClean="0">
                <a:solidFill>
                  <a:prstClr val="black"/>
                </a:solidFill>
              </a:rPr>
              <a:t>Ts</a:t>
            </a:r>
            <a:r>
              <a:rPr lang="ja-JP" altLang="en-US" sz="1200" b="1" dirty="0" smtClean="0">
                <a:solidFill>
                  <a:prstClr val="black"/>
                </a:solidFill>
              </a:rPr>
              <a:t>＋</a:t>
            </a:r>
            <a:r>
              <a:rPr lang="en-US" altLang="ja-JP" sz="1200" b="1" dirty="0" smtClean="0">
                <a:solidFill>
                  <a:prstClr val="black"/>
                </a:solidFill>
              </a:rPr>
              <a:t>Tm</a:t>
            </a:r>
            <a:endParaRPr lang="ja-JP" altLang="en-US" sz="1200" b="1" dirty="0">
              <a:solidFill>
                <a:prstClr val="black"/>
              </a:solidFill>
            </a:endParaRPr>
          </a:p>
        </p:txBody>
      </p:sp>
      <p:sp>
        <p:nvSpPr>
          <p:cNvPr id="27" name="正方形/長方形 26"/>
          <p:cNvSpPr/>
          <p:nvPr/>
        </p:nvSpPr>
        <p:spPr>
          <a:xfrm>
            <a:off x="0" y="0"/>
            <a:ext cx="9906000" cy="404664"/>
          </a:xfrm>
          <a:prstGeom prst="rect">
            <a:avLst/>
          </a:prstGeom>
          <a:gradFill flip="none"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0" scaled="1"/>
            <a:tileRect/>
          </a:gradFill>
        </p:spPr>
        <p:style>
          <a:lnRef idx="1">
            <a:schemeClr val="accent3"/>
          </a:lnRef>
          <a:fillRef idx="2">
            <a:schemeClr val="accent3"/>
          </a:fillRef>
          <a:effectRef idx="1">
            <a:schemeClr val="accent3"/>
          </a:effectRef>
          <a:fontRef idx="minor">
            <a:schemeClr val="dk1"/>
          </a:fontRef>
        </p:style>
        <p:txBody>
          <a:bodyPr rtlCol="0" anchor="ctr"/>
          <a:lstStyle/>
          <a:p>
            <a:r>
              <a:rPr lang="ja-JP" altLang="en-US" dirty="0" smtClean="0">
                <a:solidFill>
                  <a:prstClr val="black"/>
                </a:solidFill>
              </a:rPr>
              <a:t>計算実例　（面積９１㎡、天井高　通常、内装制限なし）</a:t>
            </a:r>
            <a:endParaRPr lang="ja-JP" altLang="en-US" dirty="0">
              <a:solidFill>
                <a:prstClr val="black"/>
              </a:solidFill>
            </a:endParaRPr>
          </a:p>
        </p:txBody>
      </p:sp>
      <p:sp>
        <p:nvSpPr>
          <p:cNvPr id="52" name="正方形/長方形 51"/>
          <p:cNvSpPr/>
          <p:nvPr/>
        </p:nvSpPr>
        <p:spPr>
          <a:xfrm>
            <a:off x="10810895" y="4192260"/>
            <a:ext cx="1532042" cy="288769"/>
          </a:xfrm>
          <a:prstGeom prst="rect">
            <a:avLst/>
          </a:prstGeom>
          <a:noFill/>
          <a:ln w="3175">
            <a:noFill/>
          </a:ln>
        </p:spPr>
        <p:style>
          <a:lnRef idx="2">
            <a:schemeClr val="accent4"/>
          </a:lnRef>
          <a:fillRef idx="1">
            <a:schemeClr val="lt1"/>
          </a:fillRef>
          <a:effectRef idx="0">
            <a:schemeClr val="accent4"/>
          </a:effectRef>
          <a:fontRef idx="minor">
            <a:schemeClr val="dk1"/>
          </a:fontRef>
        </p:style>
        <p:txBody>
          <a:bodyPr rtlCol="0" anchor="t"/>
          <a:lstStyle/>
          <a:p>
            <a:r>
              <a:rPr lang="ja-JP" altLang="en-US" dirty="0" smtClean="0">
                <a:solidFill>
                  <a:prstClr val="black"/>
                </a:solidFill>
              </a:rPr>
              <a:t>１分（</a:t>
            </a:r>
            <a:r>
              <a:rPr lang="en-US" altLang="ja-JP" dirty="0" smtClean="0">
                <a:solidFill>
                  <a:prstClr val="black"/>
                </a:solidFill>
              </a:rPr>
              <a:t>60</a:t>
            </a:r>
            <a:r>
              <a:rPr lang="ja-JP" altLang="en-US" dirty="0" smtClean="0">
                <a:solidFill>
                  <a:prstClr val="black"/>
                </a:solidFill>
              </a:rPr>
              <a:t>秒）</a:t>
            </a:r>
            <a:endParaRPr lang="en-US" altLang="ja-JP" dirty="0" smtClean="0">
              <a:solidFill>
                <a:prstClr val="black"/>
              </a:solidFill>
            </a:endParaRPr>
          </a:p>
          <a:p>
            <a:endParaRPr lang="ja-JP" altLang="en-US" dirty="0">
              <a:solidFill>
                <a:prstClr val="black"/>
              </a:solidFill>
            </a:endParaRPr>
          </a:p>
        </p:txBody>
      </p:sp>
      <p:sp>
        <p:nvSpPr>
          <p:cNvPr id="75" name="正方形/長方形 74"/>
          <p:cNvSpPr/>
          <p:nvPr/>
        </p:nvSpPr>
        <p:spPr>
          <a:xfrm>
            <a:off x="6137132" y="5844605"/>
            <a:ext cx="3333486" cy="288769"/>
          </a:xfrm>
          <a:prstGeom prst="rect">
            <a:avLst/>
          </a:prstGeom>
          <a:noFill/>
          <a:ln w="3175">
            <a:noFill/>
          </a:ln>
        </p:spPr>
        <p:style>
          <a:lnRef idx="2">
            <a:schemeClr val="accent4"/>
          </a:lnRef>
          <a:fillRef idx="1">
            <a:schemeClr val="lt1"/>
          </a:fillRef>
          <a:effectRef idx="0">
            <a:schemeClr val="accent4"/>
          </a:effectRef>
          <a:fontRef idx="minor">
            <a:schemeClr val="dk1"/>
          </a:fontRef>
        </p:style>
        <p:txBody>
          <a:bodyPr rtlCol="0" anchor="t"/>
          <a:lstStyle/>
          <a:p>
            <a:r>
              <a:rPr lang="ja-JP" altLang="en-US" dirty="0" smtClean="0">
                <a:solidFill>
                  <a:prstClr val="black"/>
                </a:solidFill>
              </a:rPr>
              <a:t>①</a:t>
            </a:r>
            <a:r>
              <a:rPr lang="en-US" altLang="ja-JP" dirty="0" smtClean="0">
                <a:solidFill>
                  <a:prstClr val="black"/>
                </a:solidFill>
              </a:rPr>
              <a:t>8/30=0.26</a:t>
            </a:r>
            <a:r>
              <a:rPr lang="ja-JP" altLang="en-US" dirty="0" smtClean="0">
                <a:solidFill>
                  <a:prstClr val="black"/>
                </a:solidFill>
              </a:rPr>
              <a:t>（</a:t>
            </a:r>
            <a:r>
              <a:rPr lang="en-US" altLang="ja-JP" dirty="0" smtClean="0">
                <a:solidFill>
                  <a:prstClr val="black"/>
                </a:solidFill>
              </a:rPr>
              <a:t>16</a:t>
            </a:r>
            <a:r>
              <a:rPr lang="ja-JP" altLang="en-US" dirty="0" smtClean="0">
                <a:solidFill>
                  <a:prstClr val="black"/>
                </a:solidFill>
              </a:rPr>
              <a:t>秒）</a:t>
            </a:r>
            <a:endParaRPr lang="ja-JP" altLang="en-US" dirty="0">
              <a:solidFill>
                <a:prstClr val="black"/>
              </a:solidFill>
            </a:endParaRPr>
          </a:p>
        </p:txBody>
      </p:sp>
      <p:sp>
        <p:nvSpPr>
          <p:cNvPr id="76" name="正方形/長方形 75"/>
          <p:cNvSpPr/>
          <p:nvPr/>
        </p:nvSpPr>
        <p:spPr>
          <a:xfrm>
            <a:off x="6137132" y="6122479"/>
            <a:ext cx="3333486" cy="288769"/>
          </a:xfrm>
          <a:prstGeom prst="rect">
            <a:avLst/>
          </a:prstGeom>
          <a:noFill/>
          <a:ln w="3175">
            <a:noFill/>
          </a:ln>
        </p:spPr>
        <p:style>
          <a:lnRef idx="2">
            <a:schemeClr val="accent4"/>
          </a:lnRef>
          <a:fillRef idx="1">
            <a:schemeClr val="lt1"/>
          </a:fillRef>
          <a:effectRef idx="0">
            <a:schemeClr val="accent4"/>
          </a:effectRef>
          <a:fontRef idx="minor">
            <a:schemeClr val="dk1"/>
          </a:fontRef>
        </p:style>
        <p:txBody>
          <a:bodyPr rtlCol="0" anchor="t"/>
          <a:lstStyle/>
          <a:p>
            <a:r>
              <a:rPr lang="ja-JP" altLang="en-US" dirty="0" smtClean="0">
                <a:solidFill>
                  <a:prstClr val="black"/>
                </a:solidFill>
              </a:rPr>
              <a:t>②</a:t>
            </a:r>
            <a:r>
              <a:rPr lang="en-US" altLang="ja-JP" dirty="0" smtClean="0">
                <a:solidFill>
                  <a:prstClr val="black"/>
                </a:solidFill>
              </a:rPr>
              <a:t>8/30=0.26</a:t>
            </a:r>
            <a:r>
              <a:rPr lang="ja-JP" altLang="en-US" dirty="0" smtClean="0">
                <a:solidFill>
                  <a:prstClr val="black"/>
                </a:solidFill>
              </a:rPr>
              <a:t>（</a:t>
            </a:r>
            <a:r>
              <a:rPr lang="en-US" altLang="ja-JP" dirty="0">
                <a:solidFill>
                  <a:prstClr val="black"/>
                </a:solidFill>
              </a:rPr>
              <a:t>1</a:t>
            </a:r>
            <a:r>
              <a:rPr lang="en-US" altLang="ja-JP" dirty="0" smtClean="0">
                <a:solidFill>
                  <a:prstClr val="black"/>
                </a:solidFill>
              </a:rPr>
              <a:t>6</a:t>
            </a:r>
            <a:r>
              <a:rPr lang="ja-JP" altLang="en-US" dirty="0" smtClean="0">
                <a:solidFill>
                  <a:prstClr val="black"/>
                </a:solidFill>
              </a:rPr>
              <a:t>秒）</a:t>
            </a:r>
            <a:endParaRPr lang="ja-JP" altLang="en-US" dirty="0">
              <a:solidFill>
                <a:prstClr val="black"/>
              </a:solidFill>
            </a:endParaRPr>
          </a:p>
        </p:txBody>
      </p:sp>
      <p:sp>
        <p:nvSpPr>
          <p:cNvPr id="77" name="正方形/長方形 76"/>
          <p:cNvSpPr/>
          <p:nvPr/>
        </p:nvSpPr>
        <p:spPr>
          <a:xfrm>
            <a:off x="6123130" y="5248386"/>
            <a:ext cx="3333486" cy="288769"/>
          </a:xfrm>
          <a:prstGeom prst="rect">
            <a:avLst/>
          </a:prstGeom>
          <a:noFill/>
          <a:ln w="3175">
            <a:noFill/>
          </a:ln>
        </p:spPr>
        <p:style>
          <a:lnRef idx="2">
            <a:schemeClr val="accent4"/>
          </a:lnRef>
          <a:fillRef idx="1">
            <a:schemeClr val="lt1"/>
          </a:fillRef>
          <a:effectRef idx="0">
            <a:schemeClr val="accent4"/>
          </a:effectRef>
          <a:fontRef idx="minor">
            <a:schemeClr val="dk1"/>
          </a:fontRef>
        </p:style>
        <p:txBody>
          <a:bodyPr rtlCol="0" anchor="t"/>
          <a:lstStyle/>
          <a:p>
            <a:r>
              <a:rPr lang="en-US" altLang="ja-JP" dirty="0" smtClean="0">
                <a:solidFill>
                  <a:prstClr val="black"/>
                </a:solidFill>
              </a:rPr>
              <a:t>0.5x2</a:t>
            </a:r>
            <a:r>
              <a:rPr lang="ja-JP" altLang="en-US" dirty="0" smtClean="0">
                <a:solidFill>
                  <a:prstClr val="black"/>
                </a:solidFill>
              </a:rPr>
              <a:t>人＝</a:t>
            </a:r>
            <a:r>
              <a:rPr lang="en-US" altLang="ja-JP" dirty="0" smtClean="0">
                <a:solidFill>
                  <a:prstClr val="black"/>
                </a:solidFill>
              </a:rPr>
              <a:t>1</a:t>
            </a:r>
            <a:r>
              <a:rPr lang="ja-JP" altLang="en-US" dirty="0" smtClean="0">
                <a:solidFill>
                  <a:prstClr val="black"/>
                </a:solidFill>
              </a:rPr>
              <a:t>（</a:t>
            </a:r>
            <a:r>
              <a:rPr lang="en-US" altLang="ja-JP" dirty="0" smtClean="0">
                <a:solidFill>
                  <a:prstClr val="black"/>
                </a:solidFill>
              </a:rPr>
              <a:t>60</a:t>
            </a:r>
            <a:r>
              <a:rPr lang="ja-JP" altLang="en-US" dirty="0" smtClean="0">
                <a:solidFill>
                  <a:prstClr val="black"/>
                </a:solidFill>
              </a:rPr>
              <a:t>秒）</a:t>
            </a:r>
            <a:endParaRPr lang="ja-JP" altLang="en-US" dirty="0">
              <a:solidFill>
                <a:prstClr val="black"/>
              </a:solidFill>
            </a:endParaRPr>
          </a:p>
        </p:txBody>
      </p:sp>
      <p:sp>
        <p:nvSpPr>
          <p:cNvPr id="95" name="正方形/長方形 94"/>
          <p:cNvSpPr/>
          <p:nvPr/>
        </p:nvSpPr>
        <p:spPr>
          <a:xfrm>
            <a:off x="2897682" y="406866"/>
            <a:ext cx="579966" cy="288769"/>
          </a:xfrm>
          <a:prstGeom prst="rect">
            <a:avLst/>
          </a:prstGeom>
          <a:noFill/>
          <a:ln w="3175">
            <a:noFill/>
          </a:ln>
        </p:spPr>
        <p:style>
          <a:lnRef idx="2">
            <a:schemeClr val="accent4"/>
          </a:lnRef>
          <a:fillRef idx="1">
            <a:schemeClr val="lt1"/>
          </a:fillRef>
          <a:effectRef idx="0">
            <a:schemeClr val="accent4"/>
          </a:effectRef>
          <a:fontRef idx="minor">
            <a:schemeClr val="dk1"/>
          </a:fontRef>
        </p:style>
        <p:txBody>
          <a:bodyPr rtlCol="0" anchor="t"/>
          <a:lstStyle/>
          <a:p>
            <a:r>
              <a:rPr lang="ja-JP" altLang="en-US" sz="1000" dirty="0" smtClean="0">
                <a:solidFill>
                  <a:prstClr val="black"/>
                </a:solidFill>
              </a:rPr>
              <a:t>１３ｍ</a:t>
            </a:r>
            <a:endParaRPr lang="en-US" altLang="ja-JP" sz="1000" dirty="0" smtClean="0">
              <a:solidFill>
                <a:prstClr val="black"/>
              </a:solidFill>
            </a:endParaRPr>
          </a:p>
          <a:p>
            <a:endParaRPr lang="ja-JP" altLang="en-US" dirty="0">
              <a:solidFill>
                <a:prstClr val="black"/>
              </a:solidFill>
            </a:endParaRPr>
          </a:p>
        </p:txBody>
      </p:sp>
      <p:sp>
        <p:nvSpPr>
          <p:cNvPr id="98" name="左中かっこ 97"/>
          <p:cNvSpPr/>
          <p:nvPr/>
        </p:nvSpPr>
        <p:spPr>
          <a:xfrm rot="16200000">
            <a:off x="10678814" y="4785933"/>
            <a:ext cx="264160" cy="935567"/>
          </a:xfrm>
          <a:prstGeom prst="leftBrace">
            <a:avLst>
              <a:gd name="adj1" fmla="val 8333"/>
              <a:gd name="adj2" fmla="val 50606"/>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4" name="パイ 3"/>
          <p:cNvSpPr/>
          <p:nvPr/>
        </p:nvSpPr>
        <p:spPr>
          <a:xfrm rot="5400000" flipV="1">
            <a:off x="377512" y="756888"/>
            <a:ext cx="704247" cy="762934"/>
          </a:xfrm>
          <a:prstGeom prst="pie">
            <a:avLst>
              <a:gd name="adj1" fmla="val 10800000"/>
              <a:gd name="adj2" fmla="val 1620000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black"/>
              </a:solidFill>
            </a:endParaRPr>
          </a:p>
        </p:txBody>
      </p:sp>
      <p:sp>
        <p:nvSpPr>
          <p:cNvPr id="30" name="パイ 29"/>
          <p:cNvSpPr/>
          <p:nvPr/>
        </p:nvSpPr>
        <p:spPr>
          <a:xfrm rot="16200000" flipV="1">
            <a:off x="4663326" y="447329"/>
            <a:ext cx="704247" cy="762934"/>
          </a:xfrm>
          <a:prstGeom prst="pie">
            <a:avLst>
              <a:gd name="adj1" fmla="val 10800000"/>
              <a:gd name="adj2" fmla="val 1620000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black"/>
              </a:solidFill>
            </a:endParaRPr>
          </a:p>
        </p:txBody>
      </p:sp>
      <p:sp>
        <p:nvSpPr>
          <p:cNvPr id="5" name="正方形/長方形 4"/>
          <p:cNvSpPr/>
          <p:nvPr/>
        </p:nvSpPr>
        <p:spPr>
          <a:xfrm>
            <a:off x="735278" y="740287"/>
            <a:ext cx="4278239" cy="197457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6" name="正方形/長方形 5"/>
          <p:cNvSpPr/>
          <p:nvPr/>
        </p:nvSpPr>
        <p:spPr>
          <a:xfrm>
            <a:off x="4003378" y="1343628"/>
            <a:ext cx="1010140" cy="1371230"/>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 name="正方形/長方形 6"/>
          <p:cNvSpPr/>
          <p:nvPr/>
        </p:nvSpPr>
        <p:spPr>
          <a:xfrm>
            <a:off x="2993238" y="1343628"/>
            <a:ext cx="1010140" cy="1371230"/>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8" name="正方形/長方形 7"/>
          <p:cNvSpPr/>
          <p:nvPr/>
        </p:nvSpPr>
        <p:spPr>
          <a:xfrm>
            <a:off x="1983098" y="1343628"/>
            <a:ext cx="1010140" cy="1371230"/>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9" name="グループ化 8"/>
          <p:cNvGrpSpPr/>
          <p:nvPr/>
        </p:nvGrpSpPr>
        <p:grpSpPr>
          <a:xfrm>
            <a:off x="3089110" y="2648023"/>
            <a:ext cx="872343" cy="139302"/>
            <a:chOff x="3764788" y="5839968"/>
            <a:chExt cx="1057148" cy="182880"/>
          </a:xfrm>
        </p:grpSpPr>
        <p:sp>
          <p:nvSpPr>
            <p:cNvPr id="10" name="正方形/長方形 9"/>
            <p:cNvSpPr/>
            <p:nvPr/>
          </p:nvSpPr>
          <p:spPr>
            <a:xfrm>
              <a:off x="3767328" y="5839968"/>
              <a:ext cx="1054608" cy="1828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cxnSp>
          <p:nvCxnSpPr>
            <p:cNvPr id="11" name="直線コネクタ 10"/>
            <p:cNvCxnSpPr/>
            <p:nvPr/>
          </p:nvCxnSpPr>
          <p:spPr>
            <a:xfrm>
              <a:off x="3764788" y="5946648"/>
              <a:ext cx="550672" cy="0"/>
            </a:xfrm>
            <a:prstGeom prst="line">
              <a:avLst/>
            </a:prstGeom>
            <a:ln/>
          </p:spPr>
          <p:style>
            <a:lnRef idx="2">
              <a:schemeClr val="dk1"/>
            </a:lnRef>
            <a:fillRef idx="0">
              <a:schemeClr val="dk1"/>
            </a:fillRef>
            <a:effectRef idx="1">
              <a:schemeClr val="dk1"/>
            </a:effectRef>
            <a:fontRef idx="minor">
              <a:schemeClr val="tx1"/>
            </a:fontRef>
          </p:style>
        </p:cxnSp>
        <p:cxnSp>
          <p:nvCxnSpPr>
            <p:cNvPr id="12" name="直線コネクタ 11"/>
            <p:cNvCxnSpPr/>
            <p:nvPr/>
          </p:nvCxnSpPr>
          <p:spPr>
            <a:xfrm>
              <a:off x="4300220" y="5860288"/>
              <a:ext cx="2540" cy="146812"/>
            </a:xfrm>
            <a:prstGeom prst="line">
              <a:avLst/>
            </a:prstGeom>
            <a:ln/>
          </p:spPr>
          <p:style>
            <a:lnRef idx="2">
              <a:schemeClr val="dk1"/>
            </a:lnRef>
            <a:fillRef idx="0">
              <a:schemeClr val="dk1"/>
            </a:fillRef>
            <a:effectRef idx="1">
              <a:schemeClr val="dk1"/>
            </a:effectRef>
            <a:fontRef idx="minor">
              <a:schemeClr val="tx1"/>
            </a:fontRef>
          </p:style>
        </p:cxnSp>
        <p:cxnSp>
          <p:nvCxnSpPr>
            <p:cNvPr id="13" name="直線コネクタ 12"/>
            <p:cNvCxnSpPr/>
            <p:nvPr/>
          </p:nvCxnSpPr>
          <p:spPr>
            <a:xfrm flipV="1">
              <a:off x="4226560" y="5916168"/>
              <a:ext cx="581660" cy="2032"/>
            </a:xfrm>
            <a:prstGeom prst="line">
              <a:avLst/>
            </a:prstGeom>
            <a:ln/>
          </p:spPr>
          <p:style>
            <a:lnRef idx="2">
              <a:schemeClr val="dk1"/>
            </a:lnRef>
            <a:fillRef idx="0">
              <a:schemeClr val="dk1"/>
            </a:fillRef>
            <a:effectRef idx="1">
              <a:schemeClr val="dk1"/>
            </a:effectRef>
            <a:fontRef idx="minor">
              <a:schemeClr val="tx1"/>
            </a:fontRef>
          </p:style>
        </p:cxnSp>
      </p:grpSp>
      <p:grpSp>
        <p:nvGrpSpPr>
          <p:cNvPr id="14" name="グループ化 13"/>
          <p:cNvGrpSpPr/>
          <p:nvPr/>
        </p:nvGrpSpPr>
        <p:grpSpPr>
          <a:xfrm>
            <a:off x="2062083" y="2643380"/>
            <a:ext cx="872343" cy="139302"/>
            <a:chOff x="3764788" y="5839968"/>
            <a:chExt cx="1057148" cy="182880"/>
          </a:xfrm>
        </p:grpSpPr>
        <p:sp>
          <p:nvSpPr>
            <p:cNvPr id="15" name="正方形/長方形 14"/>
            <p:cNvSpPr/>
            <p:nvPr/>
          </p:nvSpPr>
          <p:spPr>
            <a:xfrm>
              <a:off x="3767328" y="5839968"/>
              <a:ext cx="1054608" cy="1828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cxnSp>
          <p:nvCxnSpPr>
            <p:cNvPr id="16" name="直線コネクタ 15"/>
            <p:cNvCxnSpPr/>
            <p:nvPr/>
          </p:nvCxnSpPr>
          <p:spPr>
            <a:xfrm>
              <a:off x="3764788" y="5946648"/>
              <a:ext cx="550672" cy="0"/>
            </a:xfrm>
            <a:prstGeom prst="line">
              <a:avLst/>
            </a:prstGeom>
            <a:ln/>
          </p:spPr>
          <p:style>
            <a:lnRef idx="2">
              <a:schemeClr val="dk1"/>
            </a:lnRef>
            <a:fillRef idx="0">
              <a:schemeClr val="dk1"/>
            </a:fillRef>
            <a:effectRef idx="1">
              <a:schemeClr val="dk1"/>
            </a:effectRef>
            <a:fontRef idx="minor">
              <a:schemeClr val="tx1"/>
            </a:fontRef>
          </p:style>
        </p:cxnSp>
        <p:cxnSp>
          <p:nvCxnSpPr>
            <p:cNvPr id="17" name="直線コネクタ 16"/>
            <p:cNvCxnSpPr/>
            <p:nvPr/>
          </p:nvCxnSpPr>
          <p:spPr>
            <a:xfrm>
              <a:off x="4300220" y="5860288"/>
              <a:ext cx="2540" cy="146812"/>
            </a:xfrm>
            <a:prstGeom prst="line">
              <a:avLst/>
            </a:prstGeom>
            <a:ln/>
          </p:spPr>
          <p:style>
            <a:lnRef idx="2">
              <a:schemeClr val="dk1"/>
            </a:lnRef>
            <a:fillRef idx="0">
              <a:schemeClr val="dk1"/>
            </a:fillRef>
            <a:effectRef idx="1">
              <a:schemeClr val="dk1"/>
            </a:effectRef>
            <a:fontRef idx="minor">
              <a:schemeClr val="tx1"/>
            </a:fontRef>
          </p:style>
        </p:cxnSp>
        <p:cxnSp>
          <p:nvCxnSpPr>
            <p:cNvPr id="18" name="直線コネクタ 17"/>
            <p:cNvCxnSpPr/>
            <p:nvPr/>
          </p:nvCxnSpPr>
          <p:spPr>
            <a:xfrm flipV="1">
              <a:off x="4226560" y="5916168"/>
              <a:ext cx="581660" cy="2032"/>
            </a:xfrm>
            <a:prstGeom prst="line">
              <a:avLst/>
            </a:prstGeom>
            <a:ln/>
          </p:spPr>
          <p:style>
            <a:lnRef idx="2">
              <a:schemeClr val="dk1"/>
            </a:lnRef>
            <a:fillRef idx="0">
              <a:schemeClr val="dk1"/>
            </a:fillRef>
            <a:effectRef idx="1">
              <a:schemeClr val="dk1"/>
            </a:effectRef>
            <a:fontRef idx="minor">
              <a:schemeClr val="tx1"/>
            </a:fontRef>
          </p:style>
        </p:cxnSp>
      </p:grpSp>
      <p:grpSp>
        <p:nvGrpSpPr>
          <p:cNvPr id="19" name="グループ化 18"/>
          <p:cNvGrpSpPr/>
          <p:nvPr/>
        </p:nvGrpSpPr>
        <p:grpSpPr>
          <a:xfrm>
            <a:off x="4074216" y="2635641"/>
            <a:ext cx="872343" cy="139302"/>
            <a:chOff x="3764788" y="5839968"/>
            <a:chExt cx="1057148" cy="182880"/>
          </a:xfrm>
        </p:grpSpPr>
        <p:sp>
          <p:nvSpPr>
            <p:cNvPr id="20" name="正方形/長方形 19"/>
            <p:cNvSpPr/>
            <p:nvPr/>
          </p:nvSpPr>
          <p:spPr>
            <a:xfrm>
              <a:off x="3767328" y="5839968"/>
              <a:ext cx="1054608" cy="1828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cxnSp>
          <p:nvCxnSpPr>
            <p:cNvPr id="21" name="直線コネクタ 20"/>
            <p:cNvCxnSpPr/>
            <p:nvPr/>
          </p:nvCxnSpPr>
          <p:spPr>
            <a:xfrm>
              <a:off x="3764788" y="5946648"/>
              <a:ext cx="550672" cy="0"/>
            </a:xfrm>
            <a:prstGeom prst="line">
              <a:avLst/>
            </a:prstGeom>
            <a:ln/>
          </p:spPr>
          <p:style>
            <a:lnRef idx="2">
              <a:schemeClr val="dk1"/>
            </a:lnRef>
            <a:fillRef idx="0">
              <a:schemeClr val="dk1"/>
            </a:fillRef>
            <a:effectRef idx="1">
              <a:schemeClr val="dk1"/>
            </a:effectRef>
            <a:fontRef idx="minor">
              <a:schemeClr val="tx1"/>
            </a:fontRef>
          </p:style>
        </p:cxnSp>
        <p:cxnSp>
          <p:nvCxnSpPr>
            <p:cNvPr id="22" name="直線コネクタ 21"/>
            <p:cNvCxnSpPr/>
            <p:nvPr/>
          </p:nvCxnSpPr>
          <p:spPr>
            <a:xfrm>
              <a:off x="4300220" y="5860288"/>
              <a:ext cx="2540" cy="146812"/>
            </a:xfrm>
            <a:prstGeom prst="line">
              <a:avLst/>
            </a:prstGeom>
            <a:ln/>
          </p:spPr>
          <p:style>
            <a:lnRef idx="2">
              <a:schemeClr val="dk1"/>
            </a:lnRef>
            <a:fillRef idx="0">
              <a:schemeClr val="dk1"/>
            </a:fillRef>
            <a:effectRef idx="1">
              <a:schemeClr val="dk1"/>
            </a:effectRef>
            <a:fontRef idx="minor">
              <a:schemeClr val="tx1"/>
            </a:fontRef>
          </p:style>
        </p:cxnSp>
        <p:cxnSp>
          <p:nvCxnSpPr>
            <p:cNvPr id="23" name="直線コネクタ 22"/>
            <p:cNvCxnSpPr/>
            <p:nvPr/>
          </p:nvCxnSpPr>
          <p:spPr>
            <a:xfrm flipV="1">
              <a:off x="4226560" y="5916168"/>
              <a:ext cx="581660" cy="2032"/>
            </a:xfrm>
            <a:prstGeom prst="line">
              <a:avLst/>
            </a:prstGeom>
            <a:ln/>
          </p:spPr>
          <p:style>
            <a:lnRef idx="2">
              <a:schemeClr val="dk1"/>
            </a:lnRef>
            <a:fillRef idx="0">
              <a:schemeClr val="dk1"/>
            </a:fillRef>
            <a:effectRef idx="1">
              <a:schemeClr val="dk1"/>
            </a:effectRef>
            <a:fontRef idx="minor">
              <a:schemeClr val="tx1"/>
            </a:fontRef>
          </p:style>
        </p:cxnSp>
      </p:grpSp>
      <p:sp>
        <p:nvSpPr>
          <p:cNvPr id="24" name="パイ 23"/>
          <p:cNvSpPr/>
          <p:nvPr/>
        </p:nvSpPr>
        <p:spPr>
          <a:xfrm rot="10800000">
            <a:off x="2276502" y="988304"/>
            <a:ext cx="792277" cy="731333"/>
          </a:xfrm>
          <a:prstGeom prst="pie">
            <a:avLst>
              <a:gd name="adj1" fmla="val 0"/>
              <a:gd name="adj2" fmla="val 540000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black"/>
              </a:solidFill>
            </a:endParaRPr>
          </a:p>
        </p:txBody>
      </p:sp>
      <p:sp>
        <p:nvSpPr>
          <p:cNvPr id="25" name="パイ 24"/>
          <p:cNvSpPr/>
          <p:nvPr/>
        </p:nvSpPr>
        <p:spPr>
          <a:xfrm rot="10800000">
            <a:off x="3320296" y="976696"/>
            <a:ext cx="792277" cy="731333"/>
          </a:xfrm>
          <a:prstGeom prst="pie">
            <a:avLst>
              <a:gd name="adj1" fmla="val 0"/>
              <a:gd name="adj2" fmla="val 540000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black"/>
              </a:solidFill>
            </a:endParaRPr>
          </a:p>
        </p:txBody>
      </p:sp>
      <p:sp>
        <p:nvSpPr>
          <p:cNvPr id="26" name="パイ 25"/>
          <p:cNvSpPr/>
          <p:nvPr/>
        </p:nvSpPr>
        <p:spPr>
          <a:xfrm rot="10800000">
            <a:off x="4364090" y="988304"/>
            <a:ext cx="792277" cy="731333"/>
          </a:xfrm>
          <a:prstGeom prst="pie">
            <a:avLst>
              <a:gd name="adj1" fmla="val 0"/>
              <a:gd name="adj2" fmla="val 540000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black"/>
              </a:solidFill>
            </a:endParaRPr>
          </a:p>
        </p:txBody>
      </p:sp>
      <p:sp>
        <p:nvSpPr>
          <p:cNvPr id="31" name="左中かっこ 30"/>
          <p:cNvSpPr/>
          <p:nvPr/>
        </p:nvSpPr>
        <p:spPr>
          <a:xfrm>
            <a:off x="222449" y="748395"/>
            <a:ext cx="301820" cy="1942482"/>
          </a:xfrm>
          <a:prstGeom prst="leftBrace">
            <a:avLst>
              <a:gd name="adj1" fmla="val 8333"/>
              <a:gd name="adj2" fmla="val 50606"/>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34" name="正方形/長方形 33"/>
          <p:cNvSpPr/>
          <p:nvPr/>
        </p:nvSpPr>
        <p:spPr>
          <a:xfrm>
            <a:off x="-77216" y="1651666"/>
            <a:ext cx="441766" cy="219958"/>
          </a:xfrm>
          <a:prstGeom prst="rect">
            <a:avLst/>
          </a:prstGeom>
          <a:noFill/>
          <a:ln w="3175">
            <a:noFill/>
          </a:ln>
        </p:spPr>
        <p:style>
          <a:lnRef idx="2">
            <a:schemeClr val="accent4"/>
          </a:lnRef>
          <a:fillRef idx="1">
            <a:schemeClr val="lt1"/>
          </a:fillRef>
          <a:effectRef idx="0">
            <a:schemeClr val="accent4"/>
          </a:effectRef>
          <a:fontRef idx="minor">
            <a:schemeClr val="dk1"/>
          </a:fontRef>
        </p:style>
        <p:txBody>
          <a:bodyPr rtlCol="0" anchor="t"/>
          <a:lstStyle/>
          <a:p>
            <a:r>
              <a:rPr lang="ja-JP" altLang="en-US" sz="1000" dirty="0" smtClean="0">
                <a:solidFill>
                  <a:prstClr val="black"/>
                </a:solidFill>
              </a:rPr>
              <a:t>７ｍ</a:t>
            </a:r>
            <a:endParaRPr lang="en-US" altLang="ja-JP" sz="1000" dirty="0" smtClean="0">
              <a:solidFill>
                <a:prstClr val="black"/>
              </a:solidFill>
            </a:endParaRPr>
          </a:p>
          <a:p>
            <a:endParaRPr lang="ja-JP" altLang="en-US" dirty="0">
              <a:solidFill>
                <a:prstClr val="black"/>
              </a:solidFill>
            </a:endParaRPr>
          </a:p>
        </p:txBody>
      </p:sp>
      <p:sp>
        <p:nvSpPr>
          <p:cNvPr id="35" name="左中かっこ 34"/>
          <p:cNvSpPr/>
          <p:nvPr/>
        </p:nvSpPr>
        <p:spPr>
          <a:xfrm rot="10800000">
            <a:off x="4984498" y="1352035"/>
            <a:ext cx="201213" cy="1385276"/>
          </a:xfrm>
          <a:prstGeom prst="leftBrace">
            <a:avLst>
              <a:gd name="adj1" fmla="val 8333"/>
              <a:gd name="adj2" fmla="val 50606"/>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36" name="正方形/長方形 35"/>
          <p:cNvSpPr/>
          <p:nvPr/>
        </p:nvSpPr>
        <p:spPr>
          <a:xfrm>
            <a:off x="5028997" y="1720239"/>
            <a:ext cx="441766" cy="219958"/>
          </a:xfrm>
          <a:prstGeom prst="rect">
            <a:avLst/>
          </a:prstGeom>
          <a:noFill/>
          <a:ln w="3175">
            <a:noFill/>
          </a:ln>
        </p:spPr>
        <p:style>
          <a:lnRef idx="2">
            <a:schemeClr val="accent4"/>
          </a:lnRef>
          <a:fillRef idx="1">
            <a:schemeClr val="lt1"/>
          </a:fillRef>
          <a:effectRef idx="0">
            <a:schemeClr val="accent4"/>
          </a:effectRef>
          <a:fontRef idx="minor">
            <a:schemeClr val="dk1"/>
          </a:fontRef>
        </p:style>
        <p:txBody>
          <a:bodyPr rtlCol="0" anchor="t"/>
          <a:lstStyle/>
          <a:p>
            <a:r>
              <a:rPr lang="ja-JP" altLang="en-US" sz="1000" dirty="0" smtClean="0">
                <a:solidFill>
                  <a:prstClr val="black"/>
                </a:solidFill>
              </a:rPr>
              <a:t>５ｍ</a:t>
            </a:r>
            <a:endParaRPr lang="en-US" altLang="ja-JP" sz="1000" dirty="0" smtClean="0">
              <a:solidFill>
                <a:prstClr val="black"/>
              </a:solidFill>
            </a:endParaRPr>
          </a:p>
          <a:p>
            <a:endParaRPr lang="ja-JP" altLang="en-US" dirty="0">
              <a:solidFill>
                <a:prstClr val="black"/>
              </a:solidFill>
            </a:endParaRPr>
          </a:p>
        </p:txBody>
      </p:sp>
      <p:sp>
        <p:nvSpPr>
          <p:cNvPr id="37" name="左中かっこ 36"/>
          <p:cNvSpPr/>
          <p:nvPr/>
        </p:nvSpPr>
        <p:spPr>
          <a:xfrm rot="16200000">
            <a:off x="4435160" y="2347268"/>
            <a:ext cx="176449" cy="1006067"/>
          </a:xfrm>
          <a:prstGeom prst="leftBrace">
            <a:avLst>
              <a:gd name="adj1" fmla="val 8333"/>
              <a:gd name="adj2" fmla="val 50606"/>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38" name="正方形/長方形 37"/>
          <p:cNvSpPr/>
          <p:nvPr/>
        </p:nvSpPr>
        <p:spPr>
          <a:xfrm>
            <a:off x="4301695" y="2927520"/>
            <a:ext cx="441766" cy="185133"/>
          </a:xfrm>
          <a:prstGeom prst="rect">
            <a:avLst/>
          </a:prstGeom>
          <a:noFill/>
          <a:ln w="3175">
            <a:noFill/>
          </a:ln>
        </p:spPr>
        <p:style>
          <a:lnRef idx="2">
            <a:schemeClr val="accent4"/>
          </a:lnRef>
          <a:fillRef idx="1">
            <a:schemeClr val="lt1"/>
          </a:fillRef>
          <a:effectRef idx="0">
            <a:schemeClr val="accent4"/>
          </a:effectRef>
          <a:fontRef idx="minor">
            <a:schemeClr val="dk1"/>
          </a:fontRef>
        </p:style>
        <p:txBody>
          <a:bodyPr rtlCol="0" anchor="t"/>
          <a:lstStyle/>
          <a:p>
            <a:r>
              <a:rPr lang="ja-JP" altLang="en-US" sz="1000" dirty="0" smtClean="0">
                <a:solidFill>
                  <a:prstClr val="black"/>
                </a:solidFill>
              </a:rPr>
              <a:t>３ｍ</a:t>
            </a:r>
            <a:endParaRPr lang="en-US" altLang="ja-JP" sz="1000" dirty="0" smtClean="0">
              <a:solidFill>
                <a:prstClr val="black"/>
              </a:solidFill>
            </a:endParaRPr>
          </a:p>
          <a:p>
            <a:endParaRPr lang="ja-JP" altLang="en-US" dirty="0">
              <a:solidFill>
                <a:prstClr val="black"/>
              </a:solidFill>
            </a:endParaRPr>
          </a:p>
        </p:txBody>
      </p:sp>
      <p:grpSp>
        <p:nvGrpSpPr>
          <p:cNvPr id="45" name="Group 257"/>
          <p:cNvGrpSpPr>
            <a:grpSpLocks/>
          </p:cNvGrpSpPr>
          <p:nvPr/>
        </p:nvGrpSpPr>
        <p:grpSpPr bwMode="auto">
          <a:xfrm flipH="1">
            <a:off x="836281" y="2250388"/>
            <a:ext cx="284921" cy="316666"/>
            <a:chOff x="303" y="397"/>
            <a:chExt cx="40" cy="44"/>
          </a:xfrm>
          <a:solidFill>
            <a:srgbClr val="FF0000"/>
          </a:solidFill>
        </p:grpSpPr>
        <p:sp>
          <p:nvSpPr>
            <p:cNvPr id="46" name="Freeform 258"/>
            <p:cNvSpPr>
              <a:spLocks/>
            </p:cNvSpPr>
            <p:nvPr/>
          </p:nvSpPr>
          <p:spPr bwMode="auto">
            <a:xfrm>
              <a:off x="314" y="397"/>
              <a:ext cx="8" cy="8"/>
            </a:xfrm>
            <a:custGeom>
              <a:avLst/>
              <a:gdLst>
                <a:gd name="T0" fmla="*/ 4 w 8"/>
                <a:gd name="T1" fmla="*/ 8 h 8"/>
                <a:gd name="T2" fmla="*/ 8 w 8"/>
                <a:gd name="T3" fmla="*/ 4 h 8"/>
                <a:gd name="T4" fmla="*/ 4 w 8"/>
                <a:gd name="T5" fmla="*/ 0 h 8"/>
                <a:gd name="T6" fmla="*/ 0 w 8"/>
                <a:gd name="T7" fmla="*/ 4 h 8"/>
                <a:gd name="T8" fmla="*/ 0 w 8"/>
                <a:gd name="T9" fmla="*/ 4 h 8"/>
                <a:gd name="T10" fmla="*/ 4 w 8"/>
                <a:gd name="T11" fmla="*/ 8 h 8"/>
                <a:gd name="T12" fmla="*/ 4 w 8"/>
                <a:gd name="T13" fmla="*/ 8 h 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8">
                  <a:moveTo>
                    <a:pt x="4" y="8"/>
                  </a:moveTo>
                  <a:cubicBezTo>
                    <a:pt x="6" y="8"/>
                    <a:pt x="8" y="6"/>
                    <a:pt x="8" y="4"/>
                  </a:cubicBezTo>
                  <a:cubicBezTo>
                    <a:pt x="8" y="2"/>
                    <a:pt x="6" y="0"/>
                    <a:pt x="4" y="0"/>
                  </a:cubicBezTo>
                  <a:cubicBezTo>
                    <a:pt x="2" y="0"/>
                    <a:pt x="0" y="2"/>
                    <a:pt x="0" y="4"/>
                  </a:cubicBezTo>
                  <a:cubicBezTo>
                    <a:pt x="0" y="4"/>
                    <a:pt x="0" y="4"/>
                    <a:pt x="0" y="4"/>
                  </a:cubicBezTo>
                  <a:cubicBezTo>
                    <a:pt x="0" y="6"/>
                    <a:pt x="2" y="8"/>
                    <a:pt x="4" y="8"/>
                  </a:cubicBezTo>
                  <a:cubicBezTo>
                    <a:pt x="4" y="8"/>
                    <a:pt x="4" y="8"/>
                    <a:pt x="4" y="8"/>
                  </a:cubicBezTo>
                </a:path>
              </a:pathLst>
            </a:custGeom>
            <a:grpFill/>
            <a:ln w="9525"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sp>
          <p:nvSpPr>
            <p:cNvPr id="47" name="Freeform 259"/>
            <p:cNvSpPr>
              <a:spLocks/>
            </p:cNvSpPr>
            <p:nvPr/>
          </p:nvSpPr>
          <p:spPr bwMode="auto">
            <a:xfrm>
              <a:off x="303" y="406"/>
              <a:ext cx="40" cy="35"/>
            </a:xfrm>
            <a:custGeom>
              <a:avLst/>
              <a:gdLst>
                <a:gd name="T0" fmla="*/ 13 w 40"/>
                <a:gd name="T1" fmla="*/ 0 h 35"/>
                <a:gd name="T2" fmla="*/ 7 w 40"/>
                <a:gd name="T3" fmla="*/ 8 h 35"/>
                <a:gd name="T4" fmla="*/ 0 w 40"/>
                <a:gd name="T5" fmla="*/ 8 h 35"/>
                <a:gd name="T6" fmla="*/ 0 w 40"/>
                <a:gd name="T7" fmla="*/ 10 h 35"/>
                <a:gd name="T8" fmla="*/ 9 w 40"/>
                <a:gd name="T9" fmla="*/ 10 h 35"/>
                <a:gd name="T10" fmla="*/ 13 w 40"/>
                <a:gd name="T11" fmla="*/ 7 h 35"/>
                <a:gd name="T12" fmla="*/ 20 w 40"/>
                <a:gd name="T13" fmla="*/ 16 h 35"/>
                <a:gd name="T14" fmla="*/ 10 w 40"/>
                <a:gd name="T15" fmla="*/ 35 h 35"/>
                <a:gd name="T16" fmla="*/ 14 w 40"/>
                <a:gd name="T17" fmla="*/ 35 h 35"/>
                <a:gd name="T18" fmla="*/ 26 w 40"/>
                <a:gd name="T19" fmla="*/ 16 h 35"/>
                <a:gd name="T20" fmla="*/ 26 w 40"/>
                <a:gd name="T21" fmla="*/ 29 h 35"/>
                <a:gd name="T22" fmla="*/ 40 w 40"/>
                <a:gd name="T23" fmla="*/ 29 h 35"/>
                <a:gd name="T24" fmla="*/ 40 w 40"/>
                <a:gd name="T25" fmla="*/ 26 h 35"/>
                <a:gd name="T26" fmla="*/ 31 w 40"/>
                <a:gd name="T27" fmla="*/ 26 h 35"/>
                <a:gd name="T28" fmla="*/ 31 w 40"/>
                <a:gd name="T29" fmla="*/ 14 h 35"/>
                <a:gd name="T30" fmla="*/ 23 w 40"/>
                <a:gd name="T31" fmla="*/ 3 h 35"/>
                <a:gd name="T32" fmla="*/ 29 w 40"/>
                <a:gd name="T33" fmla="*/ 3 h 35"/>
                <a:gd name="T34" fmla="*/ 35 w 40"/>
                <a:gd name="T35" fmla="*/ 10 h 35"/>
                <a:gd name="T36" fmla="*/ 37 w 40"/>
                <a:gd name="T37" fmla="*/ 9 h 35"/>
                <a:gd name="T38" fmla="*/ 30 w 40"/>
                <a:gd name="T39" fmla="*/ 0 h 35"/>
                <a:gd name="T40" fmla="*/ 13 w 40"/>
                <a:gd name="T41" fmla="*/ 0 h 3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40" h="35">
                  <a:moveTo>
                    <a:pt x="13" y="0"/>
                  </a:moveTo>
                  <a:lnTo>
                    <a:pt x="7" y="8"/>
                  </a:lnTo>
                  <a:lnTo>
                    <a:pt x="0" y="8"/>
                  </a:lnTo>
                  <a:lnTo>
                    <a:pt x="0" y="10"/>
                  </a:lnTo>
                  <a:lnTo>
                    <a:pt x="9" y="10"/>
                  </a:lnTo>
                  <a:lnTo>
                    <a:pt x="13" y="7"/>
                  </a:lnTo>
                  <a:lnTo>
                    <a:pt x="20" y="16"/>
                  </a:lnTo>
                  <a:lnTo>
                    <a:pt x="10" y="35"/>
                  </a:lnTo>
                  <a:lnTo>
                    <a:pt x="14" y="35"/>
                  </a:lnTo>
                  <a:lnTo>
                    <a:pt x="26" y="16"/>
                  </a:lnTo>
                  <a:lnTo>
                    <a:pt x="26" y="29"/>
                  </a:lnTo>
                  <a:lnTo>
                    <a:pt x="40" y="29"/>
                  </a:lnTo>
                  <a:lnTo>
                    <a:pt x="40" y="26"/>
                  </a:lnTo>
                  <a:lnTo>
                    <a:pt x="31" y="26"/>
                  </a:lnTo>
                  <a:lnTo>
                    <a:pt x="31" y="14"/>
                  </a:lnTo>
                  <a:lnTo>
                    <a:pt x="23" y="3"/>
                  </a:lnTo>
                  <a:lnTo>
                    <a:pt x="29" y="3"/>
                  </a:lnTo>
                  <a:lnTo>
                    <a:pt x="35" y="10"/>
                  </a:lnTo>
                  <a:lnTo>
                    <a:pt x="37" y="9"/>
                  </a:lnTo>
                  <a:lnTo>
                    <a:pt x="30" y="0"/>
                  </a:lnTo>
                  <a:lnTo>
                    <a:pt x="13" y="0"/>
                  </a:lnTo>
                  <a:close/>
                </a:path>
              </a:pathLst>
            </a:custGeom>
            <a:grpFill/>
            <a:ln w="9525">
              <a:solidFill>
                <a:schemeClr val="tx1"/>
              </a:solidFill>
              <a:round/>
              <a:headEnd/>
              <a:tailEnd/>
            </a:ln>
          </p:spPr>
          <p:txBody>
            <a:bodyPr/>
            <a:lstStyle/>
            <a:p>
              <a:endParaRPr lang="ja-JP" altLang="en-US">
                <a:solidFill>
                  <a:prstClr val="black"/>
                </a:solidFill>
              </a:endParaRPr>
            </a:p>
          </p:txBody>
        </p:sp>
      </p:grpSp>
      <p:sp>
        <p:nvSpPr>
          <p:cNvPr id="54" name="左中かっこ 53"/>
          <p:cNvSpPr/>
          <p:nvPr/>
        </p:nvSpPr>
        <p:spPr>
          <a:xfrm rot="5400000">
            <a:off x="2819215" y="-1496248"/>
            <a:ext cx="130237" cy="4217096"/>
          </a:xfrm>
          <a:prstGeom prst="leftBrace">
            <a:avLst>
              <a:gd name="adj1" fmla="val 8333"/>
              <a:gd name="adj2" fmla="val 50606"/>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pic>
        <p:nvPicPr>
          <p:cNvPr id="57" name="図 5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53841" y="2355620"/>
            <a:ext cx="508764" cy="331633"/>
          </a:xfrm>
          <a:prstGeom prst="rect">
            <a:avLst/>
          </a:prstGeom>
        </p:spPr>
      </p:pic>
      <p:grpSp>
        <p:nvGrpSpPr>
          <p:cNvPr id="64" name="グループ化 63"/>
          <p:cNvGrpSpPr/>
          <p:nvPr/>
        </p:nvGrpSpPr>
        <p:grpSpPr>
          <a:xfrm>
            <a:off x="2071935" y="1429476"/>
            <a:ext cx="258014" cy="330350"/>
            <a:chOff x="11375136" y="4721928"/>
            <a:chExt cx="573024" cy="862008"/>
          </a:xfrm>
          <a:solidFill>
            <a:srgbClr val="FFFF00"/>
          </a:solidFill>
        </p:grpSpPr>
        <p:sp>
          <p:nvSpPr>
            <p:cNvPr id="65" name="Freeform 258"/>
            <p:cNvSpPr>
              <a:spLocks/>
            </p:cNvSpPr>
            <p:nvPr/>
          </p:nvSpPr>
          <p:spPr bwMode="auto">
            <a:xfrm flipH="1">
              <a:off x="11594194" y="4721928"/>
              <a:ext cx="139221" cy="152388"/>
            </a:xfrm>
            <a:custGeom>
              <a:avLst/>
              <a:gdLst>
                <a:gd name="T0" fmla="*/ 4 w 8"/>
                <a:gd name="T1" fmla="*/ 8 h 8"/>
                <a:gd name="T2" fmla="*/ 8 w 8"/>
                <a:gd name="T3" fmla="*/ 4 h 8"/>
                <a:gd name="T4" fmla="*/ 4 w 8"/>
                <a:gd name="T5" fmla="*/ 0 h 8"/>
                <a:gd name="T6" fmla="*/ 0 w 8"/>
                <a:gd name="T7" fmla="*/ 4 h 8"/>
                <a:gd name="T8" fmla="*/ 0 w 8"/>
                <a:gd name="T9" fmla="*/ 4 h 8"/>
                <a:gd name="T10" fmla="*/ 4 w 8"/>
                <a:gd name="T11" fmla="*/ 8 h 8"/>
                <a:gd name="T12" fmla="*/ 4 w 8"/>
                <a:gd name="T13" fmla="*/ 8 h 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8">
                  <a:moveTo>
                    <a:pt x="4" y="8"/>
                  </a:moveTo>
                  <a:cubicBezTo>
                    <a:pt x="6" y="8"/>
                    <a:pt x="8" y="6"/>
                    <a:pt x="8" y="4"/>
                  </a:cubicBezTo>
                  <a:cubicBezTo>
                    <a:pt x="8" y="2"/>
                    <a:pt x="6" y="0"/>
                    <a:pt x="4" y="0"/>
                  </a:cubicBezTo>
                  <a:cubicBezTo>
                    <a:pt x="2" y="0"/>
                    <a:pt x="0" y="2"/>
                    <a:pt x="0" y="4"/>
                  </a:cubicBezTo>
                  <a:cubicBezTo>
                    <a:pt x="0" y="4"/>
                    <a:pt x="0" y="4"/>
                    <a:pt x="0" y="4"/>
                  </a:cubicBezTo>
                  <a:cubicBezTo>
                    <a:pt x="0" y="6"/>
                    <a:pt x="2" y="8"/>
                    <a:pt x="4" y="8"/>
                  </a:cubicBezTo>
                  <a:cubicBezTo>
                    <a:pt x="4" y="8"/>
                    <a:pt x="4" y="8"/>
                    <a:pt x="4" y="8"/>
                  </a:cubicBezTo>
                </a:path>
              </a:pathLst>
            </a:custGeom>
            <a:grpFill/>
            <a:ln w="3175"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sp>
          <p:nvSpPr>
            <p:cNvPr id="66" name="フリーフォーム 65"/>
            <p:cNvSpPr/>
            <p:nvPr/>
          </p:nvSpPr>
          <p:spPr>
            <a:xfrm>
              <a:off x="11375136" y="4888992"/>
              <a:ext cx="573024" cy="694944"/>
            </a:xfrm>
            <a:custGeom>
              <a:avLst/>
              <a:gdLst>
                <a:gd name="connsiteX0" fmla="*/ 195072 w 573024"/>
                <a:gd name="connsiteY0" fmla="*/ 0 h 694944"/>
                <a:gd name="connsiteX1" fmla="*/ 341376 w 573024"/>
                <a:gd name="connsiteY1" fmla="*/ 6096 h 694944"/>
                <a:gd name="connsiteX2" fmla="*/ 445008 w 573024"/>
                <a:gd name="connsiteY2" fmla="*/ 146304 h 694944"/>
                <a:gd name="connsiteX3" fmla="*/ 566928 w 573024"/>
                <a:gd name="connsiteY3" fmla="*/ 152400 h 694944"/>
                <a:gd name="connsiteX4" fmla="*/ 560832 w 573024"/>
                <a:gd name="connsiteY4" fmla="*/ 219456 h 694944"/>
                <a:gd name="connsiteX5" fmla="*/ 420624 w 573024"/>
                <a:gd name="connsiteY5" fmla="*/ 213360 h 694944"/>
                <a:gd name="connsiteX6" fmla="*/ 316992 w 573024"/>
                <a:gd name="connsiteY6" fmla="*/ 152400 h 694944"/>
                <a:gd name="connsiteX7" fmla="*/ 384048 w 573024"/>
                <a:gd name="connsiteY7" fmla="*/ 256032 h 694944"/>
                <a:gd name="connsiteX8" fmla="*/ 566928 w 573024"/>
                <a:gd name="connsiteY8" fmla="*/ 256032 h 694944"/>
                <a:gd name="connsiteX9" fmla="*/ 573024 w 573024"/>
                <a:gd name="connsiteY9" fmla="*/ 329184 h 694944"/>
                <a:gd name="connsiteX10" fmla="*/ 390144 w 573024"/>
                <a:gd name="connsiteY10" fmla="*/ 323088 h 694944"/>
                <a:gd name="connsiteX11" fmla="*/ 274320 w 573024"/>
                <a:gd name="connsiteY11" fmla="*/ 213360 h 694944"/>
                <a:gd name="connsiteX12" fmla="*/ 201168 w 573024"/>
                <a:gd name="connsiteY12" fmla="*/ 280416 h 694944"/>
                <a:gd name="connsiteX13" fmla="*/ 237744 w 573024"/>
                <a:gd name="connsiteY13" fmla="*/ 512064 h 694944"/>
                <a:gd name="connsiteX14" fmla="*/ 231648 w 573024"/>
                <a:gd name="connsiteY14" fmla="*/ 664464 h 694944"/>
                <a:gd name="connsiteX15" fmla="*/ 158496 w 573024"/>
                <a:gd name="connsiteY15" fmla="*/ 664464 h 694944"/>
                <a:gd name="connsiteX16" fmla="*/ 152400 w 573024"/>
                <a:gd name="connsiteY16" fmla="*/ 542544 h 694944"/>
                <a:gd name="connsiteX17" fmla="*/ 109728 w 573024"/>
                <a:gd name="connsiteY17" fmla="*/ 341376 h 694944"/>
                <a:gd name="connsiteX18" fmla="*/ 109728 w 573024"/>
                <a:gd name="connsiteY18" fmla="*/ 536448 h 694944"/>
                <a:gd name="connsiteX19" fmla="*/ 109728 w 573024"/>
                <a:gd name="connsiteY19" fmla="*/ 694944 h 694944"/>
                <a:gd name="connsiteX20" fmla="*/ 18288 w 573024"/>
                <a:gd name="connsiteY20" fmla="*/ 694944 h 694944"/>
                <a:gd name="connsiteX21" fmla="*/ 6096 w 573024"/>
                <a:gd name="connsiteY21" fmla="*/ 304800 h 694944"/>
                <a:gd name="connsiteX22" fmla="*/ 0 w 573024"/>
                <a:gd name="connsiteY22" fmla="*/ 231648 h 694944"/>
                <a:gd name="connsiteX23" fmla="*/ 195072 w 573024"/>
                <a:gd name="connsiteY23" fmla="*/ 0 h 6949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73024" h="694944">
                  <a:moveTo>
                    <a:pt x="195072" y="0"/>
                  </a:moveTo>
                  <a:lnTo>
                    <a:pt x="341376" y="6096"/>
                  </a:lnTo>
                  <a:lnTo>
                    <a:pt x="445008" y="146304"/>
                  </a:lnTo>
                  <a:lnTo>
                    <a:pt x="566928" y="152400"/>
                  </a:lnTo>
                  <a:lnTo>
                    <a:pt x="560832" y="219456"/>
                  </a:lnTo>
                  <a:lnTo>
                    <a:pt x="420624" y="213360"/>
                  </a:lnTo>
                  <a:lnTo>
                    <a:pt x="316992" y="152400"/>
                  </a:lnTo>
                  <a:lnTo>
                    <a:pt x="384048" y="256032"/>
                  </a:lnTo>
                  <a:lnTo>
                    <a:pt x="566928" y="256032"/>
                  </a:lnTo>
                  <a:lnTo>
                    <a:pt x="573024" y="329184"/>
                  </a:lnTo>
                  <a:lnTo>
                    <a:pt x="390144" y="323088"/>
                  </a:lnTo>
                  <a:lnTo>
                    <a:pt x="274320" y="213360"/>
                  </a:lnTo>
                  <a:lnTo>
                    <a:pt x="201168" y="280416"/>
                  </a:lnTo>
                  <a:lnTo>
                    <a:pt x="237744" y="512064"/>
                  </a:lnTo>
                  <a:lnTo>
                    <a:pt x="231648" y="664464"/>
                  </a:lnTo>
                  <a:lnTo>
                    <a:pt x="158496" y="664464"/>
                  </a:lnTo>
                  <a:lnTo>
                    <a:pt x="152400" y="542544"/>
                  </a:lnTo>
                  <a:lnTo>
                    <a:pt x="109728" y="341376"/>
                  </a:lnTo>
                  <a:lnTo>
                    <a:pt x="109728" y="536448"/>
                  </a:lnTo>
                  <a:lnTo>
                    <a:pt x="109728" y="694944"/>
                  </a:lnTo>
                  <a:lnTo>
                    <a:pt x="18288" y="694944"/>
                  </a:lnTo>
                  <a:lnTo>
                    <a:pt x="6096" y="304800"/>
                  </a:lnTo>
                  <a:lnTo>
                    <a:pt x="0" y="231648"/>
                  </a:lnTo>
                  <a:lnTo>
                    <a:pt x="195072" y="0"/>
                  </a:lnTo>
                  <a:close/>
                </a:path>
              </a:pathLst>
            </a:custGeom>
            <a:grpFill/>
            <a:ln w="3175"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grpSp>
      <p:sp>
        <p:nvSpPr>
          <p:cNvPr id="72" name="正方形/長方形 71"/>
          <p:cNvSpPr/>
          <p:nvPr/>
        </p:nvSpPr>
        <p:spPr>
          <a:xfrm>
            <a:off x="4022347" y="1533328"/>
            <a:ext cx="529797" cy="219958"/>
          </a:xfrm>
          <a:prstGeom prst="rect">
            <a:avLst/>
          </a:prstGeom>
          <a:noFill/>
          <a:ln w="3175">
            <a:noFill/>
          </a:ln>
        </p:spPr>
        <p:style>
          <a:lnRef idx="2">
            <a:schemeClr val="accent4"/>
          </a:lnRef>
          <a:fillRef idx="1">
            <a:schemeClr val="lt1"/>
          </a:fillRef>
          <a:effectRef idx="0">
            <a:schemeClr val="accent4"/>
          </a:effectRef>
          <a:fontRef idx="minor">
            <a:schemeClr val="dk1"/>
          </a:fontRef>
        </p:style>
        <p:txBody>
          <a:bodyPr rtlCol="0" anchor="t"/>
          <a:lstStyle/>
          <a:p>
            <a:r>
              <a:rPr lang="ja-JP" altLang="en-US" dirty="0" smtClean="0">
                <a:solidFill>
                  <a:prstClr val="black"/>
                </a:solidFill>
              </a:rPr>
              <a:t>①</a:t>
            </a:r>
            <a:endParaRPr lang="ja-JP" altLang="en-US" dirty="0">
              <a:solidFill>
                <a:prstClr val="black"/>
              </a:solidFill>
            </a:endParaRPr>
          </a:p>
        </p:txBody>
      </p:sp>
      <p:sp>
        <p:nvSpPr>
          <p:cNvPr id="73" name="正方形/長方形 72"/>
          <p:cNvSpPr/>
          <p:nvPr/>
        </p:nvSpPr>
        <p:spPr>
          <a:xfrm>
            <a:off x="3017235" y="1730035"/>
            <a:ext cx="529797" cy="219958"/>
          </a:xfrm>
          <a:prstGeom prst="rect">
            <a:avLst/>
          </a:prstGeom>
          <a:noFill/>
          <a:ln w="3175">
            <a:noFill/>
          </a:ln>
        </p:spPr>
        <p:style>
          <a:lnRef idx="2">
            <a:schemeClr val="accent4"/>
          </a:lnRef>
          <a:fillRef idx="1">
            <a:schemeClr val="lt1"/>
          </a:fillRef>
          <a:effectRef idx="0">
            <a:schemeClr val="accent4"/>
          </a:effectRef>
          <a:fontRef idx="minor">
            <a:schemeClr val="dk1"/>
          </a:fontRef>
        </p:style>
        <p:txBody>
          <a:bodyPr rtlCol="0" anchor="t"/>
          <a:lstStyle/>
          <a:p>
            <a:r>
              <a:rPr lang="ja-JP" altLang="en-US" dirty="0" smtClean="0">
                <a:solidFill>
                  <a:prstClr val="black"/>
                </a:solidFill>
              </a:rPr>
              <a:t>②</a:t>
            </a:r>
            <a:endParaRPr lang="ja-JP" altLang="en-US" dirty="0">
              <a:solidFill>
                <a:prstClr val="black"/>
              </a:solidFill>
            </a:endParaRPr>
          </a:p>
        </p:txBody>
      </p:sp>
      <p:sp>
        <p:nvSpPr>
          <p:cNvPr id="74" name="正方形/長方形 73"/>
          <p:cNvSpPr/>
          <p:nvPr/>
        </p:nvSpPr>
        <p:spPr>
          <a:xfrm>
            <a:off x="1991747" y="1776664"/>
            <a:ext cx="529797" cy="219958"/>
          </a:xfrm>
          <a:prstGeom prst="rect">
            <a:avLst/>
          </a:prstGeom>
          <a:noFill/>
          <a:ln w="3175">
            <a:noFill/>
          </a:ln>
        </p:spPr>
        <p:style>
          <a:lnRef idx="2">
            <a:schemeClr val="accent4"/>
          </a:lnRef>
          <a:fillRef idx="1">
            <a:schemeClr val="lt1"/>
          </a:fillRef>
          <a:effectRef idx="0">
            <a:schemeClr val="accent4"/>
          </a:effectRef>
          <a:fontRef idx="minor">
            <a:schemeClr val="dk1"/>
          </a:fontRef>
        </p:style>
        <p:txBody>
          <a:bodyPr rtlCol="0" anchor="t"/>
          <a:lstStyle/>
          <a:p>
            <a:r>
              <a:rPr lang="ja-JP" altLang="en-US" dirty="0" smtClean="0">
                <a:solidFill>
                  <a:prstClr val="black"/>
                </a:solidFill>
              </a:rPr>
              <a:t>③</a:t>
            </a:r>
            <a:endParaRPr lang="ja-JP" altLang="en-US" dirty="0">
              <a:solidFill>
                <a:prstClr val="black"/>
              </a:solidFill>
            </a:endParaRPr>
          </a:p>
        </p:txBody>
      </p:sp>
      <p:sp>
        <p:nvSpPr>
          <p:cNvPr id="80" name="正方形/長方形 79"/>
          <p:cNvSpPr/>
          <p:nvPr/>
        </p:nvSpPr>
        <p:spPr>
          <a:xfrm>
            <a:off x="1765382" y="719548"/>
            <a:ext cx="763152" cy="153936"/>
          </a:xfrm>
          <a:prstGeom prst="rect">
            <a:avLst/>
          </a:prstGeom>
          <a:noFill/>
          <a:ln w="3175">
            <a:noFill/>
          </a:ln>
        </p:spPr>
        <p:style>
          <a:lnRef idx="2">
            <a:schemeClr val="accent4"/>
          </a:lnRef>
          <a:fillRef idx="1">
            <a:schemeClr val="lt1"/>
          </a:fillRef>
          <a:effectRef idx="0">
            <a:schemeClr val="accent4"/>
          </a:effectRef>
          <a:fontRef idx="minor">
            <a:schemeClr val="dk1"/>
          </a:fontRef>
        </p:style>
        <p:txBody>
          <a:bodyPr rtlCol="0" anchor="t"/>
          <a:lstStyle/>
          <a:p>
            <a:r>
              <a:rPr lang="en-US" altLang="ja-JP" sz="900" dirty="0">
                <a:solidFill>
                  <a:srgbClr val="FF0000"/>
                </a:solidFill>
              </a:rPr>
              <a:t>【 20</a:t>
            </a:r>
            <a:r>
              <a:rPr lang="en-US" altLang="ja-JP" sz="900" dirty="0" smtClean="0">
                <a:solidFill>
                  <a:srgbClr val="FF0000"/>
                </a:solidFill>
              </a:rPr>
              <a:t>m </a:t>
            </a:r>
            <a:r>
              <a:rPr lang="en-US" altLang="ja-JP" sz="900" dirty="0">
                <a:solidFill>
                  <a:srgbClr val="FF0000"/>
                </a:solidFill>
              </a:rPr>
              <a:t>】</a:t>
            </a:r>
            <a:endParaRPr lang="ja-JP" altLang="en-US" sz="900" dirty="0">
              <a:solidFill>
                <a:srgbClr val="FF0000"/>
              </a:solidFill>
            </a:endParaRPr>
          </a:p>
        </p:txBody>
      </p:sp>
      <p:sp>
        <p:nvSpPr>
          <p:cNvPr id="82" name="正方形/長方形 81"/>
          <p:cNvSpPr/>
          <p:nvPr/>
        </p:nvSpPr>
        <p:spPr>
          <a:xfrm>
            <a:off x="4615905" y="813403"/>
            <a:ext cx="633975" cy="153936"/>
          </a:xfrm>
          <a:prstGeom prst="rect">
            <a:avLst/>
          </a:prstGeom>
          <a:noFill/>
          <a:ln w="3175">
            <a:noFill/>
          </a:ln>
        </p:spPr>
        <p:style>
          <a:lnRef idx="2">
            <a:schemeClr val="accent4"/>
          </a:lnRef>
          <a:fillRef idx="1">
            <a:schemeClr val="lt1"/>
          </a:fillRef>
          <a:effectRef idx="0">
            <a:schemeClr val="accent4"/>
          </a:effectRef>
          <a:fontRef idx="minor">
            <a:schemeClr val="dk1"/>
          </a:fontRef>
        </p:style>
        <p:txBody>
          <a:bodyPr rtlCol="0" anchor="t"/>
          <a:lstStyle/>
          <a:p>
            <a:r>
              <a:rPr lang="en-US" altLang="ja-JP" sz="900" dirty="0">
                <a:solidFill>
                  <a:srgbClr val="00B050"/>
                </a:solidFill>
              </a:rPr>
              <a:t>【 8</a:t>
            </a:r>
            <a:r>
              <a:rPr lang="en-US" altLang="ja-JP" sz="900" dirty="0" smtClean="0">
                <a:solidFill>
                  <a:srgbClr val="00B050"/>
                </a:solidFill>
              </a:rPr>
              <a:t>m </a:t>
            </a:r>
            <a:r>
              <a:rPr lang="en-US" altLang="ja-JP" sz="900" dirty="0">
                <a:solidFill>
                  <a:srgbClr val="00B050"/>
                </a:solidFill>
              </a:rPr>
              <a:t>】</a:t>
            </a:r>
            <a:endParaRPr lang="ja-JP" altLang="en-US" sz="900" dirty="0">
              <a:solidFill>
                <a:srgbClr val="00B050"/>
              </a:solidFill>
            </a:endParaRPr>
          </a:p>
        </p:txBody>
      </p:sp>
      <p:sp>
        <p:nvSpPr>
          <p:cNvPr id="83" name="正方形/長方形 82"/>
          <p:cNvSpPr/>
          <p:nvPr/>
        </p:nvSpPr>
        <p:spPr>
          <a:xfrm>
            <a:off x="4871234" y="2981375"/>
            <a:ext cx="705835" cy="153936"/>
          </a:xfrm>
          <a:prstGeom prst="rect">
            <a:avLst/>
          </a:prstGeom>
          <a:noFill/>
          <a:ln w="3175">
            <a:noFill/>
          </a:ln>
        </p:spPr>
        <p:style>
          <a:lnRef idx="2">
            <a:schemeClr val="accent4"/>
          </a:lnRef>
          <a:fillRef idx="1">
            <a:schemeClr val="lt1"/>
          </a:fillRef>
          <a:effectRef idx="0">
            <a:schemeClr val="accent4"/>
          </a:effectRef>
          <a:fontRef idx="minor">
            <a:schemeClr val="dk1"/>
          </a:fontRef>
        </p:style>
        <p:txBody>
          <a:bodyPr rtlCol="0" anchor="t"/>
          <a:lstStyle/>
          <a:p>
            <a:r>
              <a:rPr lang="en-US" altLang="ja-JP" sz="900" dirty="0">
                <a:solidFill>
                  <a:srgbClr val="FF0000"/>
                </a:solidFill>
              </a:rPr>
              <a:t>【 </a:t>
            </a:r>
            <a:r>
              <a:rPr lang="en-US" altLang="ja-JP" sz="900" dirty="0" smtClean="0">
                <a:solidFill>
                  <a:srgbClr val="FF0000"/>
                </a:solidFill>
              </a:rPr>
              <a:t>19m </a:t>
            </a:r>
            <a:r>
              <a:rPr lang="en-US" altLang="ja-JP" sz="900" dirty="0">
                <a:solidFill>
                  <a:srgbClr val="FF0000"/>
                </a:solidFill>
              </a:rPr>
              <a:t>】</a:t>
            </a:r>
            <a:endParaRPr lang="ja-JP" altLang="en-US" sz="900" dirty="0">
              <a:solidFill>
                <a:srgbClr val="FF0000"/>
              </a:solidFill>
            </a:endParaRPr>
          </a:p>
        </p:txBody>
      </p:sp>
      <p:sp>
        <p:nvSpPr>
          <p:cNvPr id="85" name="正方形/長方形 84"/>
          <p:cNvSpPr/>
          <p:nvPr/>
        </p:nvSpPr>
        <p:spPr>
          <a:xfrm>
            <a:off x="3000203" y="3007574"/>
            <a:ext cx="701560" cy="153936"/>
          </a:xfrm>
          <a:prstGeom prst="rect">
            <a:avLst/>
          </a:prstGeom>
          <a:noFill/>
          <a:ln w="3175">
            <a:noFill/>
          </a:ln>
        </p:spPr>
        <p:style>
          <a:lnRef idx="2">
            <a:schemeClr val="accent4"/>
          </a:lnRef>
          <a:fillRef idx="1">
            <a:schemeClr val="lt1"/>
          </a:fillRef>
          <a:effectRef idx="0">
            <a:schemeClr val="accent4"/>
          </a:effectRef>
          <a:fontRef idx="minor">
            <a:schemeClr val="dk1"/>
          </a:fontRef>
        </p:style>
        <p:txBody>
          <a:bodyPr rtlCol="0" anchor="t"/>
          <a:lstStyle/>
          <a:p>
            <a:r>
              <a:rPr lang="en-US" altLang="ja-JP" sz="900" dirty="0">
                <a:solidFill>
                  <a:srgbClr val="FF0000"/>
                </a:solidFill>
              </a:rPr>
              <a:t>【 </a:t>
            </a:r>
            <a:r>
              <a:rPr lang="en-US" altLang="ja-JP" sz="900" dirty="0" smtClean="0">
                <a:solidFill>
                  <a:srgbClr val="FF0000"/>
                </a:solidFill>
              </a:rPr>
              <a:t>11m </a:t>
            </a:r>
            <a:r>
              <a:rPr lang="en-US" altLang="ja-JP" sz="900" dirty="0">
                <a:solidFill>
                  <a:srgbClr val="FF0000"/>
                </a:solidFill>
              </a:rPr>
              <a:t>】</a:t>
            </a:r>
            <a:endParaRPr lang="ja-JP" altLang="en-US" sz="900" dirty="0">
              <a:solidFill>
                <a:srgbClr val="FF0000"/>
              </a:solidFill>
            </a:endParaRPr>
          </a:p>
        </p:txBody>
      </p:sp>
      <p:sp>
        <p:nvSpPr>
          <p:cNvPr id="86" name="正方形/長方形 85"/>
          <p:cNvSpPr/>
          <p:nvPr/>
        </p:nvSpPr>
        <p:spPr>
          <a:xfrm>
            <a:off x="2128334" y="2174581"/>
            <a:ext cx="707237" cy="153936"/>
          </a:xfrm>
          <a:prstGeom prst="rect">
            <a:avLst/>
          </a:prstGeom>
          <a:noFill/>
          <a:ln w="3175">
            <a:noFill/>
          </a:ln>
        </p:spPr>
        <p:style>
          <a:lnRef idx="2">
            <a:schemeClr val="accent4"/>
          </a:lnRef>
          <a:fillRef idx="1">
            <a:schemeClr val="lt1"/>
          </a:fillRef>
          <a:effectRef idx="0">
            <a:schemeClr val="accent4"/>
          </a:effectRef>
          <a:fontRef idx="minor">
            <a:schemeClr val="dk1"/>
          </a:fontRef>
        </p:style>
        <p:txBody>
          <a:bodyPr rtlCol="0" anchor="t"/>
          <a:lstStyle/>
          <a:p>
            <a:r>
              <a:rPr lang="en-US" altLang="ja-JP" sz="900" dirty="0">
                <a:solidFill>
                  <a:srgbClr val="FFC000"/>
                </a:solidFill>
              </a:rPr>
              <a:t>【 </a:t>
            </a:r>
            <a:r>
              <a:rPr lang="en-US" altLang="ja-JP" sz="900" dirty="0" smtClean="0">
                <a:solidFill>
                  <a:srgbClr val="FFC000"/>
                </a:solidFill>
              </a:rPr>
              <a:t>8m </a:t>
            </a:r>
            <a:r>
              <a:rPr lang="en-US" altLang="ja-JP" sz="900" dirty="0">
                <a:solidFill>
                  <a:srgbClr val="FFC000"/>
                </a:solidFill>
              </a:rPr>
              <a:t>】</a:t>
            </a:r>
            <a:endParaRPr lang="ja-JP" altLang="en-US" sz="900" dirty="0">
              <a:solidFill>
                <a:srgbClr val="FFC000"/>
              </a:solidFill>
            </a:endParaRPr>
          </a:p>
        </p:txBody>
      </p:sp>
      <p:sp>
        <p:nvSpPr>
          <p:cNvPr id="87" name="フリーフォーム 86"/>
          <p:cNvSpPr/>
          <p:nvPr/>
        </p:nvSpPr>
        <p:spPr>
          <a:xfrm>
            <a:off x="981669" y="911012"/>
            <a:ext cx="3610378" cy="1287216"/>
          </a:xfrm>
          <a:custGeom>
            <a:avLst/>
            <a:gdLst>
              <a:gd name="connsiteX0" fmla="*/ 0 w 4375230"/>
              <a:gd name="connsiteY0" fmla="*/ 1689903 h 1689903"/>
              <a:gd name="connsiteX1" fmla="*/ 23149 w 4375230"/>
              <a:gd name="connsiteY1" fmla="*/ 11574 h 1689903"/>
              <a:gd name="connsiteX2" fmla="*/ 4340506 w 4375230"/>
              <a:gd name="connsiteY2" fmla="*/ 0 h 1689903"/>
              <a:gd name="connsiteX3" fmla="*/ 4375230 w 4375230"/>
              <a:gd name="connsiteY3" fmla="*/ 972273 h 1689903"/>
              <a:gd name="connsiteX4" fmla="*/ 3958542 w 4375230"/>
              <a:gd name="connsiteY4" fmla="*/ 1099595 h 16899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75230" h="1689903">
                <a:moveTo>
                  <a:pt x="0" y="1689903"/>
                </a:moveTo>
                <a:lnTo>
                  <a:pt x="23149" y="11574"/>
                </a:lnTo>
                <a:lnTo>
                  <a:pt x="4340506" y="0"/>
                </a:lnTo>
                <a:lnTo>
                  <a:pt x="4375230" y="972273"/>
                </a:lnTo>
                <a:lnTo>
                  <a:pt x="3958542" y="1099595"/>
                </a:lnTo>
              </a:path>
            </a:pathLst>
          </a:custGeom>
          <a:noFill/>
          <a:ln>
            <a:solidFill>
              <a:srgbClr val="FF0000"/>
            </a:solidFill>
            <a:prstDash val="sys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88" name="フリーフォーム 87"/>
          <p:cNvSpPr/>
          <p:nvPr/>
        </p:nvSpPr>
        <p:spPr>
          <a:xfrm>
            <a:off x="4391470" y="1043260"/>
            <a:ext cx="1136601" cy="758224"/>
          </a:xfrm>
          <a:custGeom>
            <a:avLst/>
            <a:gdLst>
              <a:gd name="connsiteX0" fmla="*/ 0 w 1377387"/>
              <a:gd name="connsiteY0" fmla="*/ 995423 h 995423"/>
              <a:gd name="connsiteX1" fmla="*/ 428263 w 1377387"/>
              <a:gd name="connsiteY1" fmla="*/ 891250 h 995423"/>
              <a:gd name="connsiteX2" fmla="*/ 370390 w 1377387"/>
              <a:gd name="connsiteY2" fmla="*/ 23149 h 995423"/>
              <a:gd name="connsiteX3" fmla="*/ 1377387 w 1377387"/>
              <a:gd name="connsiteY3" fmla="*/ 0 h 995423"/>
            </a:gdLst>
            <a:ahLst/>
            <a:cxnLst>
              <a:cxn ang="0">
                <a:pos x="connsiteX0" y="connsiteY0"/>
              </a:cxn>
              <a:cxn ang="0">
                <a:pos x="connsiteX1" y="connsiteY1"/>
              </a:cxn>
              <a:cxn ang="0">
                <a:pos x="connsiteX2" y="connsiteY2"/>
              </a:cxn>
              <a:cxn ang="0">
                <a:pos x="connsiteX3" y="connsiteY3"/>
              </a:cxn>
            </a:cxnLst>
            <a:rect l="l" t="t" r="r" b="b"/>
            <a:pathLst>
              <a:path w="1377387" h="995423">
                <a:moveTo>
                  <a:pt x="0" y="995423"/>
                </a:moveTo>
                <a:lnTo>
                  <a:pt x="428263" y="891250"/>
                </a:lnTo>
                <a:lnTo>
                  <a:pt x="370390" y="23149"/>
                </a:lnTo>
                <a:lnTo>
                  <a:pt x="1377387" y="0"/>
                </a:lnTo>
              </a:path>
            </a:pathLst>
          </a:custGeom>
          <a:noFill/>
          <a:ln>
            <a:solidFill>
              <a:srgbClr val="00B050"/>
            </a:solidFill>
            <a:prstDash val="sys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92" name="フリーフォーム 91"/>
          <p:cNvSpPr/>
          <p:nvPr/>
        </p:nvSpPr>
        <p:spPr>
          <a:xfrm>
            <a:off x="3433478" y="1088910"/>
            <a:ext cx="2087589" cy="2081784"/>
          </a:xfrm>
          <a:custGeom>
            <a:avLst/>
            <a:gdLst>
              <a:gd name="connsiteX0" fmla="*/ 2529840 w 2529840"/>
              <a:gd name="connsiteY0" fmla="*/ 0 h 2733040"/>
              <a:gd name="connsiteX1" fmla="*/ 2529840 w 2529840"/>
              <a:gd name="connsiteY1" fmla="*/ 2733040 h 2733040"/>
              <a:gd name="connsiteX2" fmla="*/ 609600 w 2529840"/>
              <a:gd name="connsiteY2" fmla="*/ 2733040 h 2733040"/>
              <a:gd name="connsiteX3" fmla="*/ 609600 w 2529840"/>
              <a:gd name="connsiteY3" fmla="*/ 487680 h 2733040"/>
              <a:gd name="connsiteX4" fmla="*/ 0 w 2529840"/>
              <a:gd name="connsiteY4" fmla="*/ 487680 h 2733040"/>
              <a:gd name="connsiteX5" fmla="*/ 0 w 2529840"/>
              <a:gd name="connsiteY5" fmla="*/ 528320 h 2733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29840" h="2733040">
                <a:moveTo>
                  <a:pt x="2529840" y="0"/>
                </a:moveTo>
                <a:lnTo>
                  <a:pt x="2529840" y="2733040"/>
                </a:lnTo>
                <a:lnTo>
                  <a:pt x="609600" y="2733040"/>
                </a:lnTo>
                <a:lnTo>
                  <a:pt x="609600" y="487680"/>
                </a:lnTo>
                <a:lnTo>
                  <a:pt x="0" y="487680"/>
                </a:lnTo>
                <a:lnTo>
                  <a:pt x="0" y="528320"/>
                </a:lnTo>
              </a:path>
            </a:pathLst>
          </a:custGeom>
          <a:noFill/>
          <a:ln>
            <a:solidFill>
              <a:srgbClr val="FF0000"/>
            </a:solidFill>
            <a:prstDash val="sys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93" name="フリーフォーム 92"/>
          <p:cNvSpPr/>
          <p:nvPr/>
        </p:nvSpPr>
        <p:spPr>
          <a:xfrm>
            <a:off x="2242966" y="1653856"/>
            <a:ext cx="410811" cy="1547795"/>
          </a:xfrm>
          <a:custGeom>
            <a:avLst/>
            <a:gdLst>
              <a:gd name="connsiteX0" fmla="*/ 0 w 497840"/>
              <a:gd name="connsiteY0" fmla="*/ 0 h 2032000"/>
              <a:gd name="connsiteX1" fmla="*/ 497840 w 497840"/>
              <a:gd name="connsiteY1" fmla="*/ 0 h 2032000"/>
              <a:gd name="connsiteX2" fmla="*/ 497840 w 497840"/>
              <a:gd name="connsiteY2" fmla="*/ 2032000 h 2032000"/>
            </a:gdLst>
            <a:ahLst/>
            <a:cxnLst>
              <a:cxn ang="0">
                <a:pos x="connsiteX0" y="connsiteY0"/>
              </a:cxn>
              <a:cxn ang="0">
                <a:pos x="connsiteX1" y="connsiteY1"/>
              </a:cxn>
              <a:cxn ang="0">
                <a:pos x="connsiteX2" y="connsiteY2"/>
              </a:cxn>
            </a:cxnLst>
            <a:rect l="l" t="t" r="r" b="b"/>
            <a:pathLst>
              <a:path w="497840" h="2032000">
                <a:moveTo>
                  <a:pt x="0" y="0"/>
                </a:moveTo>
                <a:lnTo>
                  <a:pt x="497840" y="0"/>
                </a:lnTo>
                <a:lnTo>
                  <a:pt x="497840" y="2032000"/>
                </a:lnTo>
              </a:path>
            </a:pathLst>
          </a:custGeom>
          <a:noFill/>
          <a:ln>
            <a:solidFill>
              <a:srgbClr val="FFC000"/>
            </a:solidFill>
            <a:prstDash val="sys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94" name="フリーフォーム 93"/>
          <p:cNvSpPr/>
          <p:nvPr/>
        </p:nvSpPr>
        <p:spPr>
          <a:xfrm>
            <a:off x="2268118" y="1530032"/>
            <a:ext cx="1433645" cy="1656140"/>
          </a:xfrm>
          <a:custGeom>
            <a:avLst/>
            <a:gdLst>
              <a:gd name="connsiteX0" fmla="*/ 1737360 w 1737360"/>
              <a:gd name="connsiteY0" fmla="*/ 2174240 h 2174240"/>
              <a:gd name="connsiteX1" fmla="*/ 650240 w 1737360"/>
              <a:gd name="connsiteY1" fmla="*/ 2174240 h 2174240"/>
              <a:gd name="connsiteX2" fmla="*/ 650240 w 1737360"/>
              <a:gd name="connsiteY2" fmla="*/ 0 h 2174240"/>
              <a:gd name="connsiteX3" fmla="*/ 0 w 1737360"/>
              <a:gd name="connsiteY3" fmla="*/ 0 h 2174240"/>
            </a:gdLst>
            <a:ahLst/>
            <a:cxnLst>
              <a:cxn ang="0">
                <a:pos x="connsiteX0" y="connsiteY0"/>
              </a:cxn>
              <a:cxn ang="0">
                <a:pos x="connsiteX1" y="connsiteY1"/>
              </a:cxn>
              <a:cxn ang="0">
                <a:pos x="connsiteX2" y="connsiteY2"/>
              </a:cxn>
              <a:cxn ang="0">
                <a:pos x="connsiteX3" y="connsiteY3"/>
              </a:cxn>
            </a:cxnLst>
            <a:rect l="l" t="t" r="r" b="b"/>
            <a:pathLst>
              <a:path w="1737360" h="2174240">
                <a:moveTo>
                  <a:pt x="1737360" y="2174240"/>
                </a:moveTo>
                <a:lnTo>
                  <a:pt x="650240" y="2174240"/>
                </a:lnTo>
                <a:lnTo>
                  <a:pt x="650240" y="0"/>
                </a:lnTo>
                <a:lnTo>
                  <a:pt x="0" y="0"/>
                </a:lnTo>
              </a:path>
            </a:pathLst>
          </a:custGeom>
          <a:noFill/>
          <a:ln>
            <a:solidFill>
              <a:srgbClr val="FF0000"/>
            </a:solidFill>
            <a:prstDash val="sys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96" name="フリーフォーム 95"/>
          <p:cNvSpPr/>
          <p:nvPr/>
        </p:nvSpPr>
        <p:spPr>
          <a:xfrm>
            <a:off x="3393654" y="1584205"/>
            <a:ext cx="410811" cy="1547795"/>
          </a:xfrm>
          <a:custGeom>
            <a:avLst/>
            <a:gdLst>
              <a:gd name="connsiteX0" fmla="*/ 0 w 497840"/>
              <a:gd name="connsiteY0" fmla="*/ 0 h 2032000"/>
              <a:gd name="connsiteX1" fmla="*/ 497840 w 497840"/>
              <a:gd name="connsiteY1" fmla="*/ 0 h 2032000"/>
              <a:gd name="connsiteX2" fmla="*/ 497840 w 497840"/>
              <a:gd name="connsiteY2" fmla="*/ 2032000 h 2032000"/>
            </a:gdLst>
            <a:ahLst/>
            <a:cxnLst>
              <a:cxn ang="0">
                <a:pos x="connsiteX0" y="connsiteY0"/>
              </a:cxn>
              <a:cxn ang="0">
                <a:pos x="connsiteX1" y="connsiteY1"/>
              </a:cxn>
              <a:cxn ang="0">
                <a:pos x="connsiteX2" y="connsiteY2"/>
              </a:cxn>
            </a:cxnLst>
            <a:rect l="l" t="t" r="r" b="b"/>
            <a:pathLst>
              <a:path w="497840" h="2032000">
                <a:moveTo>
                  <a:pt x="0" y="0"/>
                </a:moveTo>
                <a:lnTo>
                  <a:pt x="497840" y="0"/>
                </a:lnTo>
                <a:lnTo>
                  <a:pt x="497840" y="2032000"/>
                </a:lnTo>
              </a:path>
            </a:pathLst>
          </a:custGeom>
          <a:noFill/>
          <a:ln>
            <a:solidFill>
              <a:srgbClr val="0070C0"/>
            </a:solidFill>
            <a:prstDash val="sys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97" name="正方形/長方形 96"/>
          <p:cNvSpPr/>
          <p:nvPr/>
        </p:nvSpPr>
        <p:spPr>
          <a:xfrm>
            <a:off x="3142446" y="2221015"/>
            <a:ext cx="755782" cy="153936"/>
          </a:xfrm>
          <a:prstGeom prst="rect">
            <a:avLst/>
          </a:prstGeom>
          <a:noFill/>
          <a:ln w="3175">
            <a:noFill/>
          </a:ln>
        </p:spPr>
        <p:style>
          <a:lnRef idx="2">
            <a:schemeClr val="accent4"/>
          </a:lnRef>
          <a:fillRef idx="1">
            <a:schemeClr val="lt1"/>
          </a:fillRef>
          <a:effectRef idx="0">
            <a:schemeClr val="accent4"/>
          </a:effectRef>
          <a:fontRef idx="minor">
            <a:schemeClr val="dk1"/>
          </a:fontRef>
        </p:style>
        <p:txBody>
          <a:bodyPr rtlCol="0" anchor="t"/>
          <a:lstStyle/>
          <a:p>
            <a:r>
              <a:rPr lang="en-US" altLang="ja-JP" sz="900" dirty="0">
                <a:solidFill>
                  <a:srgbClr val="0070C0"/>
                </a:solidFill>
              </a:rPr>
              <a:t>【 </a:t>
            </a:r>
            <a:r>
              <a:rPr lang="en-US" altLang="ja-JP" sz="900" dirty="0" smtClean="0">
                <a:solidFill>
                  <a:srgbClr val="0070C0"/>
                </a:solidFill>
              </a:rPr>
              <a:t>8m </a:t>
            </a:r>
            <a:r>
              <a:rPr lang="en-US" altLang="ja-JP" sz="900" dirty="0">
                <a:solidFill>
                  <a:srgbClr val="0070C0"/>
                </a:solidFill>
              </a:rPr>
              <a:t>】</a:t>
            </a:r>
            <a:endParaRPr lang="ja-JP" altLang="en-US" sz="900" dirty="0">
              <a:solidFill>
                <a:srgbClr val="0070C0"/>
              </a:solidFill>
            </a:endParaRPr>
          </a:p>
        </p:txBody>
      </p:sp>
      <p:grpSp>
        <p:nvGrpSpPr>
          <p:cNvPr id="81" name="グループ化 80"/>
          <p:cNvGrpSpPr/>
          <p:nvPr/>
        </p:nvGrpSpPr>
        <p:grpSpPr>
          <a:xfrm flipH="1">
            <a:off x="4126332" y="1753137"/>
            <a:ext cx="237764" cy="425644"/>
            <a:chOff x="11013523" y="488838"/>
            <a:chExt cx="473634" cy="898002"/>
          </a:xfrm>
        </p:grpSpPr>
        <p:sp>
          <p:nvSpPr>
            <p:cNvPr id="84" name="Freeform 258"/>
            <p:cNvSpPr>
              <a:spLocks/>
            </p:cNvSpPr>
            <p:nvPr/>
          </p:nvSpPr>
          <p:spPr bwMode="auto">
            <a:xfrm>
              <a:off x="11013523" y="538034"/>
              <a:ext cx="141381" cy="154753"/>
            </a:xfrm>
            <a:custGeom>
              <a:avLst/>
              <a:gdLst>
                <a:gd name="T0" fmla="*/ 4 w 8"/>
                <a:gd name="T1" fmla="*/ 8 h 8"/>
                <a:gd name="T2" fmla="*/ 8 w 8"/>
                <a:gd name="T3" fmla="*/ 4 h 8"/>
                <a:gd name="T4" fmla="*/ 4 w 8"/>
                <a:gd name="T5" fmla="*/ 0 h 8"/>
                <a:gd name="T6" fmla="*/ 0 w 8"/>
                <a:gd name="T7" fmla="*/ 4 h 8"/>
                <a:gd name="T8" fmla="*/ 0 w 8"/>
                <a:gd name="T9" fmla="*/ 4 h 8"/>
                <a:gd name="T10" fmla="*/ 4 w 8"/>
                <a:gd name="T11" fmla="*/ 8 h 8"/>
                <a:gd name="T12" fmla="*/ 4 w 8"/>
                <a:gd name="T13" fmla="*/ 8 h 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8">
                  <a:moveTo>
                    <a:pt x="4" y="8"/>
                  </a:moveTo>
                  <a:cubicBezTo>
                    <a:pt x="6" y="8"/>
                    <a:pt x="8" y="6"/>
                    <a:pt x="8" y="4"/>
                  </a:cubicBezTo>
                  <a:cubicBezTo>
                    <a:pt x="8" y="2"/>
                    <a:pt x="6" y="0"/>
                    <a:pt x="4" y="0"/>
                  </a:cubicBezTo>
                  <a:cubicBezTo>
                    <a:pt x="2" y="0"/>
                    <a:pt x="0" y="2"/>
                    <a:pt x="0" y="4"/>
                  </a:cubicBezTo>
                  <a:cubicBezTo>
                    <a:pt x="0" y="4"/>
                    <a:pt x="0" y="4"/>
                    <a:pt x="0" y="4"/>
                  </a:cubicBezTo>
                  <a:cubicBezTo>
                    <a:pt x="0" y="6"/>
                    <a:pt x="2" y="8"/>
                    <a:pt x="4" y="8"/>
                  </a:cubicBezTo>
                  <a:cubicBezTo>
                    <a:pt x="4" y="8"/>
                    <a:pt x="4" y="8"/>
                    <a:pt x="4" y="8"/>
                  </a:cubicBezTo>
                </a:path>
              </a:pathLst>
            </a:custGeom>
            <a:solidFill>
              <a:srgbClr val="FF0000"/>
            </a:solidFill>
            <a:ln w="9525"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sp>
          <p:nvSpPr>
            <p:cNvPr id="89" name="フリーフォーム 88"/>
            <p:cNvSpPr/>
            <p:nvPr/>
          </p:nvSpPr>
          <p:spPr>
            <a:xfrm>
              <a:off x="11075677" y="681990"/>
              <a:ext cx="411480" cy="270510"/>
            </a:xfrm>
            <a:custGeom>
              <a:avLst/>
              <a:gdLst>
                <a:gd name="connsiteX0" fmla="*/ 22860 w 411480"/>
                <a:gd name="connsiteY0" fmla="*/ 0 h 270510"/>
                <a:gd name="connsiteX1" fmla="*/ 0 w 411480"/>
                <a:gd name="connsiteY1" fmla="*/ 99060 h 270510"/>
                <a:gd name="connsiteX2" fmla="*/ 167640 w 411480"/>
                <a:gd name="connsiteY2" fmla="*/ 259080 h 270510"/>
                <a:gd name="connsiteX3" fmla="*/ 411480 w 411480"/>
                <a:gd name="connsiteY3" fmla="*/ 270510 h 270510"/>
                <a:gd name="connsiteX4" fmla="*/ 384810 w 411480"/>
                <a:gd name="connsiteY4" fmla="*/ 213360 h 270510"/>
                <a:gd name="connsiteX5" fmla="*/ 289560 w 411480"/>
                <a:gd name="connsiteY5" fmla="*/ 213360 h 270510"/>
                <a:gd name="connsiteX6" fmla="*/ 175260 w 411480"/>
                <a:gd name="connsiteY6" fmla="*/ 7620 h 270510"/>
                <a:gd name="connsiteX7" fmla="*/ 22860 w 411480"/>
                <a:gd name="connsiteY7" fmla="*/ 0 h 270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1480" h="270510">
                  <a:moveTo>
                    <a:pt x="22860" y="0"/>
                  </a:moveTo>
                  <a:lnTo>
                    <a:pt x="0" y="99060"/>
                  </a:lnTo>
                  <a:lnTo>
                    <a:pt x="167640" y="259080"/>
                  </a:lnTo>
                  <a:lnTo>
                    <a:pt x="411480" y="270510"/>
                  </a:lnTo>
                  <a:lnTo>
                    <a:pt x="384810" y="213360"/>
                  </a:lnTo>
                  <a:lnTo>
                    <a:pt x="289560" y="213360"/>
                  </a:lnTo>
                  <a:lnTo>
                    <a:pt x="175260" y="7620"/>
                  </a:lnTo>
                  <a:lnTo>
                    <a:pt x="22860" y="0"/>
                  </a:lnTo>
                  <a:close/>
                </a:path>
              </a:pathLst>
            </a:custGeom>
            <a:solidFill>
              <a:srgbClr val="FF0000"/>
            </a:solidFill>
            <a:ln w="9525"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sp>
          <p:nvSpPr>
            <p:cNvPr id="90" name="フリーフォーム 89"/>
            <p:cNvSpPr/>
            <p:nvPr/>
          </p:nvSpPr>
          <p:spPr>
            <a:xfrm>
              <a:off x="11079480" y="800100"/>
              <a:ext cx="320040" cy="586740"/>
            </a:xfrm>
            <a:custGeom>
              <a:avLst/>
              <a:gdLst>
                <a:gd name="connsiteX0" fmla="*/ 3810 w 320040"/>
                <a:gd name="connsiteY0" fmla="*/ 0 h 586740"/>
                <a:gd name="connsiteX1" fmla="*/ 133350 w 320040"/>
                <a:gd name="connsiteY1" fmla="*/ 171450 h 586740"/>
                <a:gd name="connsiteX2" fmla="*/ 0 w 320040"/>
                <a:gd name="connsiteY2" fmla="*/ 560070 h 586740"/>
                <a:gd name="connsiteX3" fmla="*/ 72390 w 320040"/>
                <a:gd name="connsiteY3" fmla="*/ 575310 h 586740"/>
                <a:gd name="connsiteX4" fmla="*/ 198120 w 320040"/>
                <a:gd name="connsiteY4" fmla="*/ 259080 h 586740"/>
                <a:gd name="connsiteX5" fmla="*/ 220980 w 320040"/>
                <a:gd name="connsiteY5" fmla="*/ 563880 h 586740"/>
                <a:gd name="connsiteX6" fmla="*/ 320040 w 320040"/>
                <a:gd name="connsiteY6" fmla="*/ 586740 h 586740"/>
                <a:gd name="connsiteX7" fmla="*/ 320040 w 320040"/>
                <a:gd name="connsiteY7" fmla="*/ 163830 h 586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0040" h="586740">
                  <a:moveTo>
                    <a:pt x="3810" y="0"/>
                  </a:moveTo>
                  <a:lnTo>
                    <a:pt x="133350" y="171450"/>
                  </a:lnTo>
                  <a:lnTo>
                    <a:pt x="0" y="560070"/>
                  </a:lnTo>
                  <a:lnTo>
                    <a:pt x="72390" y="575310"/>
                  </a:lnTo>
                  <a:lnTo>
                    <a:pt x="198120" y="259080"/>
                  </a:lnTo>
                  <a:lnTo>
                    <a:pt x="220980" y="563880"/>
                  </a:lnTo>
                  <a:lnTo>
                    <a:pt x="320040" y="586740"/>
                  </a:lnTo>
                  <a:lnTo>
                    <a:pt x="320040" y="163830"/>
                  </a:lnTo>
                </a:path>
              </a:pathLst>
            </a:custGeom>
            <a:solidFill>
              <a:srgbClr val="FF0000"/>
            </a:solidFill>
            <a:ln w="9525"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sp>
          <p:nvSpPr>
            <p:cNvPr id="99" name="フリーフォーム 98"/>
            <p:cNvSpPr/>
            <p:nvPr/>
          </p:nvSpPr>
          <p:spPr>
            <a:xfrm>
              <a:off x="11018520" y="575310"/>
              <a:ext cx="438150" cy="552450"/>
            </a:xfrm>
            <a:custGeom>
              <a:avLst/>
              <a:gdLst>
                <a:gd name="connsiteX0" fmla="*/ 300990 w 438150"/>
                <a:gd name="connsiteY0" fmla="*/ 0 h 552450"/>
                <a:gd name="connsiteX1" fmla="*/ 236220 w 438150"/>
                <a:gd name="connsiteY1" fmla="*/ 11430 h 552450"/>
                <a:gd name="connsiteX2" fmla="*/ 220980 w 438150"/>
                <a:gd name="connsiteY2" fmla="*/ 76200 h 552450"/>
                <a:gd name="connsiteX3" fmla="*/ 80010 w 438150"/>
                <a:gd name="connsiteY3" fmla="*/ 49530 h 552450"/>
                <a:gd name="connsiteX4" fmla="*/ 0 w 438150"/>
                <a:gd name="connsiteY4" fmla="*/ 137160 h 552450"/>
                <a:gd name="connsiteX5" fmla="*/ 57150 w 438150"/>
                <a:gd name="connsiteY5" fmla="*/ 179070 h 552450"/>
                <a:gd name="connsiteX6" fmla="*/ 133350 w 438150"/>
                <a:gd name="connsiteY6" fmla="*/ 125730 h 552450"/>
                <a:gd name="connsiteX7" fmla="*/ 270510 w 438150"/>
                <a:gd name="connsiteY7" fmla="*/ 140970 h 552450"/>
                <a:gd name="connsiteX8" fmla="*/ 339090 w 438150"/>
                <a:gd name="connsiteY8" fmla="*/ 308610 h 552450"/>
                <a:gd name="connsiteX9" fmla="*/ 320040 w 438150"/>
                <a:gd name="connsiteY9" fmla="*/ 537210 h 552450"/>
                <a:gd name="connsiteX10" fmla="*/ 419100 w 438150"/>
                <a:gd name="connsiteY10" fmla="*/ 552450 h 552450"/>
                <a:gd name="connsiteX11" fmla="*/ 438150 w 438150"/>
                <a:gd name="connsiteY11" fmla="*/ 281940 h 552450"/>
                <a:gd name="connsiteX12" fmla="*/ 300990 w 438150"/>
                <a:gd name="connsiteY12" fmla="*/ 0 h 552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38150" h="552450">
                  <a:moveTo>
                    <a:pt x="300990" y="0"/>
                  </a:moveTo>
                  <a:lnTo>
                    <a:pt x="236220" y="11430"/>
                  </a:lnTo>
                  <a:lnTo>
                    <a:pt x="220980" y="76200"/>
                  </a:lnTo>
                  <a:lnTo>
                    <a:pt x="80010" y="49530"/>
                  </a:lnTo>
                  <a:lnTo>
                    <a:pt x="0" y="137160"/>
                  </a:lnTo>
                  <a:lnTo>
                    <a:pt x="57150" y="179070"/>
                  </a:lnTo>
                  <a:lnTo>
                    <a:pt x="133350" y="125730"/>
                  </a:lnTo>
                  <a:lnTo>
                    <a:pt x="270510" y="140970"/>
                  </a:lnTo>
                  <a:lnTo>
                    <a:pt x="339090" y="308610"/>
                  </a:lnTo>
                  <a:lnTo>
                    <a:pt x="320040" y="537210"/>
                  </a:lnTo>
                  <a:lnTo>
                    <a:pt x="419100" y="552450"/>
                  </a:lnTo>
                  <a:lnTo>
                    <a:pt x="438150" y="281940"/>
                  </a:lnTo>
                  <a:lnTo>
                    <a:pt x="300990" y="0"/>
                  </a:lnTo>
                  <a:close/>
                </a:path>
              </a:pathLst>
            </a:custGeom>
            <a:solidFill>
              <a:srgbClr val="00B050"/>
            </a:solidFill>
            <a:ln w="3175"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sp>
          <p:nvSpPr>
            <p:cNvPr id="91" name="円/楕円 90"/>
            <p:cNvSpPr/>
            <p:nvPr/>
          </p:nvSpPr>
          <p:spPr>
            <a:xfrm>
              <a:off x="11216341" y="488838"/>
              <a:ext cx="152512" cy="152512"/>
            </a:xfrm>
            <a:prstGeom prst="ellipse">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grpSp>
        <p:nvGrpSpPr>
          <p:cNvPr id="124" name="グループ化 123"/>
          <p:cNvGrpSpPr/>
          <p:nvPr/>
        </p:nvGrpSpPr>
        <p:grpSpPr>
          <a:xfrm>
            <a:off x="4538004" y="1758944"/>
            <a:ext cx="329120" cy="421385"/>
            <a:chOff x="10565013" y="5685559"/>
            <a:chExt cx="693198" cy="858393"/>
          </a:xfrm>
        </p:grpSpPr>
        <p:grpSp>
          <p:nvGrpSpPr>
            <p:cNvPr id="125" name="グループ化 124"/>
            <p:cNvGrpSpPr/>
            <p:nvPr/>
          </p:nvGrpSpPr>
          <p:grpSpPr>
            <a:xfrm>
              <a:off x="10707253" y="5685559"/>
              <a:ext cx="550958" cy="858393"/>
              <a:chOff x="6355080" y="2768727"/>
              <a:chExt cx="381000" cy="593598"/>
            </a:xfrm>
            <a:solidFill>
              <a:schemeClr val="tx1"/>
            </a:solidFill>
          </p:grpSpPr>
          <p:sp>
            <p:nvSpPr>
              <p:cNvPr id="130" name="Freeform 258"/>
              <p:cNvSpPr>
                <a:spLocks/>
              </p:cNvSpPr>
              <p:nvPr/>
            </p:nvSpPr>
            <p:spPr bwMode="auto">
              <a:xfrm>
                <a:off x="6500924" y="2768727"/>
                <a:ext cx="97768" cy="107015"/>
              </a:xfrm>
              <a:custGeom>
                <a:avLst/>
                <a:gdLst>
                  <a:gd name="T0" fmla="*/ 4 w 8"/>
                  <a:gd name="T1" fmla="*/ 8 h 8"/>
                  <a:gd name="T2" fmla="*/ 8 w 8"/>
                  <a:gd name="T3" fmla="*/ 4 h 8"/>
                  <a:gd name="T4" fmla="*/ 4 w 8"/>
                  <a:gd name="T5" fmla="*/ 0 h 8"/>
                  <a:gd name="T6" fmla="*/ 0 w 8"/>
                  <a:gd name="T7" fmla="*/ 4 h 8"/>
                  <a:gd name="T8" fmla="*/ 0 w 8"/>
                  <a:gd name="T9" fmla="*/ 4 h 8"/>
                  <a:gd name="T10" fmla="*/ 4 w 8"/>
                  <a:gd name="T11" fmla="*/ 8 h 8"/>
                  <a:gd name="T12" fmla="*/ 4 w 8"/>
                  <a:gd name="T13" fmla="*/ 8 h 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8">
                    <a:moveTo>
                      <a:pt x="4" y="8"/>
                    </a:moveTo>
                    <a:cubicBezTo>
                      <a:pt x="6" y="8"/>
                      <a:pt x="8" y="6"/>
                      <a:pt x="8" y="4"/>
                    </a:cubicBezTo>
                    <a:cubicBezTo>
                      <a:pt x="8" y="2"/>
                      <a:pt x="6" y="0"/>
                      <a:pt x="4" y="0"/>
                    </a:cubicBezTo>
                    <a:cubicBezTo>
                      <a:pt x="2" y="0"/>
                      <a:pt x="0" y="2"/>
                      <a:pt x="0" y="4"/>
                    </a:cubicBezTo>
                    <a:cubicBezTo>
                      <a:pt x="0" y="4"/>
                      <a:pt x="0" y="4"/>
                      <a:pt x="0" y="4"/>
                    </a:cubicBezTo>
                    <a:cubicBezTo>
                      <a:pt x="0" y="6"/>
                      <a:pt x="2" y="8"/>
                      <a:pt x="4" y="8"/>
                    </a:cubicBezTo>
                    <a:cubicBezTo>
                      <a:pt x="4" y="8"/>
                      <a:pt x="4" y="8"/>
                      <a:pt x="4" y="8"/>
                    </a:cubicBezTo>
                  </a:path>
                </a:pathLst>
              </a:custGeom>
              <a:solidFill>
                <a:srgbClr val="FF0000"/>
              </a:solidFill>
              <a:ln w="6350"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sp>
            <p:nvSpPr>
              <p:cNvPr id="131" name="フリーフォーム 130"/>
              <p:cNvSpPr/>
              <p:nvPr/>
            </p:nvSpPr>
            <p:spPr>
              <a:xfrm>
                <a:off x="6355080" y="2880360"/>
                <a:ext cx="381000" cy="481965"/>
              </a:xfrm>
              <a:custGeom>
                <a:avLst/>
                <a:gdLst>
                  <a:gd name="connsiteX0" fmla="*/ 167640 w 381000"/>
                  <a:gd name="connsiteY0" fmla="*/ 0 h 481965"/>
                  <a:gd name="connsiteX1" fmla="*/ 87630 w 381000"/>
                  <a:gd name="connsiteY1" fmla="*/ 104775 h 481965"/>
                  <a:gd name="connsiteX2" fmla="*/ 0 w 381000"/>
                  <a:gd name="connsiteY2" fmla="*/ 102870 h 481965"/>
                  <a:gd name="connsiteX3" fmla="*/ 5715 w 381000"/>
                  <a:gd name="connsiteY3" fmla="*/ 139065 h 481965"/>
                  <a:gd name="connsiteX4" fmla="*/ 104775 w 381000"/>
                  <a:gd name="connsiteY4" fmla="*/ 135255 h 481965"/>
                  <a:gd name="connsiteX5" fmla="*/ 175260 w 381000"/>
                  <a:gd name="connsiteY5" fmla="*/ 76200 h 481965"/>
                  <a:gd name="connsiteX6" fmla="*/ 106680 w 381000"/>
                  <a:gd name="connsiteY6" fmla="*/ 163830 h 481965"/>
                  <a:gd name="connsiteX7" fmla="*/ 7620 w 381000"/>
                  <a:gd name="connsiteY7" fmla="*/ 163830 h 481965"/>
                  <a:gd name="connsiteX8" fmla="*/ 5715 w 381000"/>
                  <a:gd name="connsiteY8" fmla="*/ 205740 h 481965"/>
                  <a:gd name="connsiteX9" fmla="*/ 121920 w 381000"/>
                  <a:gd name="connsiteY9" fmla="*/ 200025 h 481965"/>
                  <a:gd name="connsiteX10" fmla="*/ 194310 w 381000"/>
                  <a:gd name="connsiteY10" fmla="*/ 102870 h 481965"/>
                  <a:gd name="connsiteX11" fmla="*/ 249555 w 381000"/>
                  <a:gd name="connsiteY11" fmla="*/ 205740 h 481965"/>
                  <a:gd name="connsiteX12" fmla="*/ 167640 w 381000"/>
                  <a:gd name="connsiteY12" fmla="*/ 466725 h 481965"/>
                  <a:gd name="connsiteX13" fmla="*/ 207645 w 381000"/>
                  <a:gd name="connsiteY13" fmla="*/ 472440 h 481965"/>
                  <a:gd name="connsiteX14" fmla="*/ 304800 w 381000"/>
                  <a:gd name="connsiteY14" fmla="*/ 226695 h 481965"/>
                  <a:gd name="connsiteX15" fmla="*/ 316230 w 381000"/>
                  <a:gd name="connsiteY15" fmla="*/ 480060 h 481965"/>
                  <a:gd name="connsiteX16" fmla="*/ 377190 w 381000"/>
                  <a:gd name="connsiteY16" fmla="*/ 481965 h 481965"/>
                  <a:gd name="connsiteX17" fmla="*/ 381000 w 381000"/>
                  <a:gd name="connsiteY17" fmla="*/ 188595 h 481965"/>
                  <a:gd name="connsiteX18" fmla="*/ 274320 w 381000"/>
                  <a:gd name="connsiteY18" fmla="*/ 0 h 481965"/>
                  <a:gd name="connsiteX19" fmla="*/ 167640 w 381000"/>
                  <a:gd name="connsiteY19" fmla="*/ 0 h 481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81000" h="481965">
                    <a:moveTo>
                      <a:pt x="167640" y="0"/>
                    </a:moveTo>
                    <a:lnTo>
                      <a:pt x="87630" y="104775"/>
                    </a:lnTo>
                    <a:lnTo>
                      <a:pt x="0" y="102870"/>
                    </a:lnTo>
                    <a:lnTo>
                      <a:pt x="5715" y="139065"/>
                    </a:lnTo>
                    <a:lnTo>
                      <a:pt x="104775" y="135255"/>
                    </a:lnTo>
                    <a:lnTo>
                      <a:pt x="175260" y="76200"/>
                    </a:lnTo>
                    <a:lnTo>
                      <a:pt x="106680" y="163830"/>
                    </a:lnTo>
                    <a:lnTo>
                      <a:pt x="7620" y="163830"/>
                    </a:lnTo>
                    <a:lnTo>
                      <a:pt x="5715" y="205740"/>
                    </a:lnTo>
                    <a:lnTo>
                      <a:pt x="121920" y="200025"/>
                    </a:lnTo>
                    <a:lnTo>
                      <a:pt x="194310" y="102870"/>
                    </a:lnTo>
                    <a:lnTo>
                      <a:pt x="249555" y="205740"/>
                    </a:lnTo>
                    <a:lnTo>
                      <a:pt x="167640" y="466725"/>
                    </a:lnTo>
                    <a:lnTo>
                      <a:pt x="207645" y="472440"/>
                    </a:lnTo>
                    <a:lnTo>
                      <a:pt x="304800" y="226695"/>
                    </a:lnTo>
                    <a:lnTo>
                      <a:pt x="316230" y="480060"/>
                    </a:lnTo>
                    <a:lnTo>
                      <a:pt x="377190" y="481965"/>
                    </a:lnTo>
                    <a:lnTo>
                      <a:pt x="381000" y="188595"/>
                    </a:lnTo>
                    <a:lnTo>
                      <a:pt x="274320" y="0"/>
                    </a:lnTo>
                    <a:lnTo>
                      <a:pt x="167640" y="0"/>
                    </a:lnTo>
                    <a:close/>
                  </a:path>
                </a:pathLst>
              </a:custGeom>
              <a:solidFill>
                <a:srgbClr val="FF0000"/>
              </a:solidFill>
              <a:ln w="9525"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grpSp>
        <p:grpSp>
          <p:nvGrpSpPr>
            <p:cNvPr id="126" name="グループ化 125"/>
            <p:cNvGrpSpPr/>
            <p:nvPr/>
          </p:nvGrpSpPr>
          <p:grpSpPr>
            <a:xfrm flipH="1">
              <a:off x="10606129" y="5804003"/>
              <a:ext cx="448663" cy="675160"/>
              <a:chOff x="7539196" y="3933651"/>
              <a:chExt cx="448663" cy="675160"/>
            </a:xfrm>
          </p:grpSpPr>
          <p:sp>
            <p:nvSpPr>
              <p:cNvPr id="128" name="円/楕円 127"/>
              <p:cNvSpPr/>
              <p:nvPr/>
            </p:nvSpPr>
            <p:spPr>
              <a:xfrm>
                <a:off x="7835347" y="3933651"/>
                <a:ext cx="152512" cy="152512"/>
              </a:xfrm>
              <a:prstGeom prst="ellipse">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29" name="フリーフォーム 128"/>
              <p:cNvSpPr/>
              <p:nvPr/>
            </p:nvSpPr>
            <p:spPr>
              <a:xfrm>
                <a:off x="7539196" y="4087376"/>
                <a:ext cx="407290" cy="521435"/>
              </a:xfrm>
              <a:custGeom>
                <a:avLst/>
                <a:gdLst>
                  <a:gd name="connsiteX0" fmla="*/ 240030 w 299085"/>
                  <a:gd name="connsiteY0" fmla="*/ 0 h 382905"/>
                  <a:gd name="connsiteX1" fmla="*/ 226695 w 299085"/>
                  <a:gd name="connsiteY1" fmla="*/ 121920 h 382905"/>
                  <a:gd name="connsiteX2" fmla="*/ 110490 w 299085"/>
                  <a:gd name="connsiteY2" fmla="*/ 116205 h 382905"/>
                  <a:gd name="connsiteX3" fmla="*/ 108585 w 299085"/>
                  <a:gd name="connsiteY3" fmla="*/ 160020 h 382905"/>
                  <a:gd name="connsiteX4" fmla="*/ 194310 w 299085"/>
                  <a:gd name="connsiteY4" fmla="*/ 184785 h 382905"/>
                  <a:gd name="connsiteX5" fmla="*/ 57150 w 299085"/>
                  <a:gd name="connsiteY5" fmla="*/ 188595 h 382905"/>
                  <a:gd name="connsiteX6" fmla="*/ 0 w 299085"/>
                  <a:gd name="connsiteY6" fmla="*/ 361950 h 382905"/>
                  <a:gd name="connsiteX7" fmla="*/ 17145 w 299085"/>
                  <a:gd name="connsiteY7" fmla="*/ 382905 h 382905"/>
                  <a:gd name="connsiteX8" fmla="*/ 60960 w 299085"/>
                  <a:gd name="connsiteY8" fmla="*/ 379095 h 382905"/>
                  <a:gd name="connsiteX9" fmla="*/ 112395 w 299085"/>
                  <a:gd name="connsiteY9" fmla="*/ 236220 h 382905"/>
                  <a:gd name="connsiteX10" fmla="*/ 299085 w 299085"/>
                  <a:gd name="connsiteY10" fmla="*/ 217170 h 382905"/>
                  <a:gd name="connsiteX11" fmla="*/ 299085 w 299085"/>
                  <a:gd name="connsiteY11" fmla="*/ 9525 h 382905"/>
                  <a:gd name="connsiteX12" fmla="*/ 276225 w 299085"/>
                  <a:gd name="connsiteY12" fmla="*/ 1905 h 382905"/>
                  <a:gd name="connsiteX13" fmla="*/ 240030 w 299085"/>
                  <a:gd name="connsiteY13" fmla="*/ 0 h 382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99085" h="382905">
                    <a:moveTo>
                      <a:pt x="240030" y="0"/>
                    </a:moveTo>
                    <a:lnTo>
                      <a:pt x="226695" y="121920"/>
                    </a:lnTo>
                    <a:lnTo>
                      <a:pt x="110490" y="116205"/>
                    </a:lnTo>
                    <a:lnTo>
                      <a:pt x="108585" y="160020"/>
                    </a:lnTo>
                    <a:lnTo>
                      <a:pt x="194310" y="184785"/>
                    </a:lnTo>
                    <a:lnTo>
                      <a:pt x="57150" y="188595"/>
                    </a:lnTo>
                    <a:lnTo>
                      <a:pt x="0" y="361950"/>
                    </a:lnTo>
                    <a:lnTo>
                      <a:pt x="17145" y="382905"/>
                    </a:lnTo>
                    <a:lnTo>
                      <a:pt x="60960" y="379095"/>
                    </a:lnTo>
                    <a:lnTo>
                      <a:pt x="112395" y="236220"/>
                    </a:lnTo>
                    <a:lnTo>
                      <a:pt x="299085" y="217170"/>
                    </a:lnTo>
                    <a:lnTo>
                      <a:pt x="299085" y="9525"/>
                    </a:lnTo>
                    <a:lnTo>
                      <a:pt x="276225" y="1905"/>
                    </a:lnTo>
                    <a:cubicBezTo>
                      <a:pt x="258449" y="-70"/>
                      <a:pt x="264830" y="0"/>
                      <a:pt x="240030" y="0"/>
                    </a:cubicBezTo>
                    <a:close/>
                  </a:path>
                </a:pathLst>
              </a:cu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sp>
          <p:nvSpPr>
            <p:cNvPr id="127" name="正方形/長方形 126"/>
            <p:cNvSpPr/>
            <p:nvPr/>
          </p:nvSpPr>
          <p:spPr>
            <a:xfrm>
              <a:off x="10565013" y="6267092"/>
              <a:ext cx="289560" cy="251460"/>
            </a:xfrm>
            <a:prstGeom prst="rect">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sp>
        <p:nvSpPr>
          <p:cNvPr id="133" name="右矢印 132"/>
          <p:cNvSpPr/>
          <p:nvPr/>
        </p:nvSpPr>
        <p:spPr>
          <a:xfrm rot="10800000">
            <a:off x="4332059" y="1882504"/>
            <a:ext cx="182596" cy="272799"/>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ja-JP" altLang="en-US">
              <a:solidFill>
                <a:prstClr val="black"/>
              </a:solidFill>
            </a:endParaRPr>
          </a:p>
        </p:txBody>
      </p:sp>
      <p:grpSp>
        <p:nvGrpSpPr>
          <p:cNvPr id="104" name="グループ化 103"/>
          <p:cNvGrpSpPr/>
          <p:nvPr/>
        </p:nvGrpSpPr>
        <p:grpSpPr>
          <a:xfrm flipH="1">
            <a:off x="3044369" y="1369917"/>
            <a:ext cx="237764" cy="425644"/>
            <a:chOff x="11013523" y="488838"/>
            <a:chExt cx="473634" cy="898002"/>
          </a:xfrm>
        </p:grpSpPr>
        <p:sp>
          <p:nvSpPr>
            <p:cNvPr id="105" name="Freeform 258"/>
            <p:cNvSpPr>
              <a:spLocks/>
            </p:cNvSpPr>
            <p:nvPr/>
          </p:nvSpPr>
          <p:spPr bwMode="auto">
            <a:xfrm>
              <a:off x="11013523" y="538034"/>
              <a:ext cx="141381" cy="154753"/>
            </a:xfrm>
            <a:custGeom>
              <a:avLst/>
              <a:gdLst>
                <a:gd name="T0" fmla="*/ 4 w 8"/>
                <a:gd name="T1" fmla="*/ 8 h 8"/>
                <a:gd name="T2" fmla="*/ 8 w 8"/>
                <a:gd name="T3" fmla="*/ 4 h 8"/>
                <a:gd name="T4" fmla="*/ 4 w 8"/>
                <a:gd name="T5" fmla="*/ 0 h 8"/>
                <a:gd name="T6" fmla="*/ 0 w 8"/>
                <a:gd name="T7" fmla="*/ 4 h 8"/>
                <a:gd name="T8" fmla="*/ 0 w 8"/>
                <a:gd name="T9" fmla="*/ 4 h 8"/>
                <a:gd name="T10" fmla="*/ 4 w 8"/>
                <a:gd name="T11" fmla="*/ 8 h 8"/>
                <a:gd name="T12" fmla="*/ 4 w 8"/>
                <a:gd name="T13" fmla="*/ 8 h 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8">
                  <a:moveTo>
                    <a:pt x="4" y="8"/>
                  </a:moveTo>
                  <a:cubicBezTo>
                    <a:pt x="6" y="8"/>
                    <a:pt x="8" y="6"/>
                    <a:pt x="8" y="4"/>
                  </a:cubicBezTo>
                  <a:cubicBezTo>
                    <a:pt x="8" y="2"/>
                    <a:pt x="6" y="0"/>
                    <a:pt x="4" y="0"/>
                  </a:cubicBezTo>
                  <a:cubicBezTo>
                    <a:pt x="2" y="0"/>
                    <a:pt x="0" y="2"/>
                    <a:pt x="0" y="4"/>
                  </a:cubicBezTo>
                  <a:cubicBezTo>
                    <a:pt x="0" y="4"/>
                    <a:pt x="0" y="4"/>
                    <a:pt x="0" y="4"/>
                  </a:cubicBezTo>
                  <a:cubicBezTo>
                    <a:pt x="0" y="6"/>
                    <a:pt x="2" y="8"/>
                    <a:pt x="4" y="8"/>
                  </a:cubicBezTo>
                  <a:cubicBezTo>
                    <a:pt x="4" y="8"/>
                    <a:pt x="4" y="8"/>
                    <a:pt x="4" y="8"/>
                  </a:cubicBezTo>
                </a:path>
              </a:pathLst>
            </a:custGeom>
            <a:solidFill>
              <a:srgbClr val="FF0000"/>
            </a:solidFill>
            <a:ln w="9525"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sp>
          <p:nvSpPr>
            <p:cNvPr id="106" name="フリーフォーム 105"/>
            <p:cNvSpPr/>
            <p:nvPr/>
          </p:nvSpPr>
          <p:spPr>
            <a:xfrm>
              <a:off x="11075677" y="681990"/>
              <a:ext cx="411480" cy="270510"/>
            </a:xfrm>
            <a:custGeom>
              <a:avLst/>
              <a:gdLst>
                <a:gd name="connsiteX0" fmla="*/ 22860 w 411480"/>
                <a:gd name="connsiteY0" fmla="*/ 0 h 270510"/>
                <a:gd name="connsiteX1" fmla="*/ 0 w 411480"/>
                <a:gd name="connsiteY1" fmla="*/ 99060 h 270510"/>
                <a:gd name="connsiteX2" fmla="*/ 167640 w 411480"/>
                <a:gd name="connsiteY2" fmla="*/ 259080 h 270510"/>
                <a:gd name="connsiteX3" fmla="*/ 411480 w 411480"/>
                <a:gd name="connsiteY3" fmla="*/ 270510 h 270510"/>
                <a:gd name="connsiteX4" fmla="*/ 384810 w 411480"/>
                <a:gd name="connsiteY4" fmla="*/ 213360 h 270510"/>
                <a:gd name="connsiteX5" fmla="*/ 289560 w 411480"/>
                <a:gd name="connsiteY5" fmla="*/ 213360 h 270510"/>
                <a:gd name="connsiteX6" fmla="*/ 175260 w 411480"/>
                <a:gd name="connsiteY6" fmla="*/ 7620 h 270510"/>
                <a:gd name="connsiteX7" fmla="*/ 22860 w 411480"/>
                <a:gd name="connsiteY7" fmla="*/ 0 h 270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1480" h="270510">
                  <a:moveTo>
                    <a:pt x="22860" y="0"/>
                  </a:moveTo>
                  <a:lnTo>
                    <a:pt x="0" y="99060"/>
                  </a:lnTo>
                  <a:lnTo>
                    <a:pt x="167640" y="259080"/>
                  </a:lnTo>
                  <a:lnTo>
                    <a:pt x="411480" y="270510"/>
                  </a:lnTo>
                  <a:lnTo>
                    <a:pt x="384810" y="213360"/>
                  </a:lnTo>
                  <a:lnTo>
                    <a:pt x="289560" y="213360"/>
                  </a:lnTo>
                  <a:lnTo>
                    <a:pt x="175260" y="7620"/>
                  </a:lnTo>
                  <a:lnTo>
                    <a:pt x="22860" y="0"/>
                  </a:lnTo>
                  <a:close/>
                </a:path>
              </a:pathLst>
            </a:custGeom>
            <a:solidFill>
              <a:srgbClr val="FF0000"/>
            </a:solidFill>
            <a:ln w="9525"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sp>
          <p:nvSpPr>
            <p:cNvPr id="107" name="フリーフォーム 106"/>
            <p:cNvSpPr/>
            <p:nvPr/>
          </p:nvSpPr>
          <p:spPr>
            <a:xfrm>
              <a:off x="11079480" y="800100"/>
              <a:ext cx="320040" cy="586740"/>
            </a:xfrm>
            <a:custGeom>
              <a:avLst/>
              <a:gdLst>
                <a:gd name="connsiteX0" fmla="*/ 3810 w 320040"/>
                <a:gd name="connsiteY0" fmla="*/ 0 h 586740"/>
                <a:gd name="connsiteX1" fmla="*/ 133350 w 320040"/>
                <a:gd name="connsiteY1" fmla="*/ 171450 h 586740"/>
                <a:gd name="connsiteX2" fmla="*/ 0 w 320040"/>
                <a:gd name="connsiteY2" fmla="*/ 560070 h 586740"/>
                <a:gd name="connsiteX3" fmla="*/ 72390 w 320040"/>
                <a:gd name="connsiteY3" fmla="*/ 575310 h 586740"/>
                <a:gd name="connsiteX4" fmla="*/ 198120 w 320040"/>
                <a:gd name="connsiteY4" fmla="*/ 259080 h 586740"/>
                <a:gd name="connsiteX5" fmla="*/ 220980 w 320040"/>
                <a:gd name="connsiteY5" fmla="*/ 563880 h 586740"/>
                <a:gd name="connsiteX6" fmla="*/ 320040 w 320040"/>
                <a:gd name="connsiteY6" fmla="*/ 586740 h 586740"/>
                <a:gd name="connsiteX7" fmla="*/ 320040 w 320040"/>
                <a:gd name="connsiteY7" fmla="*/ 163830 h 586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0040" h="586740">
                  <a:moveTo>
                    <a:pt x="3810" y="0"/>
                  </a:moveTo>
                  <a:lnTo>
                    <a:pt x="133350" y="171450"/>
                  </a:lnTo>
                  <a:lnTo>
                    <a:pt x="0" y="560070"/>
                  </a:lnTo>
                  <a:lnTo>
                    <a:pt x="72390" y="575310"/>
                  </a:lnTo>
                  <a:lnTo>
                    <a:pt x="198120" y="259080"/>
                  </a:lnTo>
                  <a:lnTo>
                    <a:pt x="220980" y="563880"/>
                  </a:lnTo>
                  <a:lnTo>
                    <a:pt x="320040" y="586740"/>
                  </a:lnTo>
                  <a:lnTo>
                    <a:pt x="320040" y="163830"/>
                  </a:lnTo>
                </a:path>
              </a:pathLst>
            </a:custGeom>
            <a:solidFill>
              <a:srgbClr val="FF0000"/>
            </a:solidFill>
            <a:ln w="9525"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sp>
          <p:nvSpPr>
            <p:cNvPr id="109" name="フリーフォーム 108"/>
            <p:cNvSpPr/>
            <p:nvPr/>
          </p:nvSpPr>
          <p:spPr>
            <a:xfrm>
              <a:off x="11018520" y="575310"/>
              <a:ext cx="438150" cy="552450"/>
            </a:xfrm>
            <a:custGeom>
              <a:avLst/>
              <a:gdLst>
                <a:gd name="connsiteX0" fmla="*/ 300990 w 438150"/>
                <a:gd name="connsiteY0" fmla="*/ 0 h 552450"/>
                <a:gd name="connsiteX1" fmla="*/ 236220 w 438150"/>
                <a:gd name="connsiteY1" fmla="*/ 11430 h 552450"/>
                <a:gd name="connsiteX2" fmla="*/ 220980 w 438150"/>
                <a:gd name="connsiteY2" fmla="*/ 76200 h 552450"/>
                <a:gd name="connsiteX3" fmla="*/ 80010 w 438150"/>
                <a:gd name="connsiteY3" fmla="*/ 49530 h 552450"/>
                <a:gd name="connsiteX4" fmla="*/ 0 w 438150"/>
                <a:gd name="connsiteY4" fmla="*/ 137160 h 552450"/>
                <a:gd name="connsiteX5" fmla="*/ 57150 w 438150"/>
                <a:gd name="connsiteY5" fmla="*/ 179070 h 552450"/>
                <a:gd name="connsiteX6" fmla="*/ 133350 w 438150"/>
                <a:gd name="connsiteY6" fmla="*/ 125730 h 552450"/>
                <a:gd name="connsiteX7" fmla="*/ 270510 w 438150"/>
                <a:gd name="connsiteY7" fmla="*/ 140970 h 552450"/>
                <a:gd name="connsiteX8" fmla="*/ 339090 w 438150"/>
                <a:gd name="connsiteY8" fmla="*/ 308610 h 552450"/>
                <a:gd name="connsiteX9" fmla="*/ 320040 w 438150"/>
                <a:gd name="connsiteY9" fmla="*/ 537210 h 552450"/>
                <a:gd name="connsiteX10" fmla="*/ 419100 w 438150"/>
                <a:gd name="connsiteY10" fmla="*/ 552450 h 552450"/>
                <a:gd name="connsiteX11" fmla="*/ 438150 w 438150"/>
                <a:gd name="connsiteY11" fmla="*/ 281940 h 552450"/>
                <a:gd name="connsiteX12" fmla="*/ 300990 w 438150"/>
                <a:gd name="connsiteY12" fmla="*/ 0 h 552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38150" h="552450">
                  <a:moveTo>
                    <a:pt x="300990" y="0"/>
                  </a:moveTo>
                  <a:lnTo>
                    <a:pt x="236220" y="11430"/>
                  </a:lnTo>
                  <a:lnTo>
                    <a:pt x="220980" y="76200"/>
                  </a:lnTo>
                  <a:lnTo>
                    <a:pt x="80010" y="49530"/>
                  </a:lnTo>
                  <a:lnTo>
                    <a:pt x="0" y="137160"/>
                  </a:lnTo>
                  <a:lnTo>
                    <a:pt x="57150" y="179070"/>
                  </a:lnTo>
                  <a:lnTo>
                    <a:pt x="133350" y="125730"/>
                  </a:lnTo>
                  <a:lnTo>
                    <a:pt x="270510" y="140970"/>
                  </a:lnTo>
                  <a:lnTo>
                    <a:pt x="339090" y="308610"/>
                  </a:lnTo>
                  <a:lnTo>
                    <a:pt x="320040" y="537210"/>
                  </a:lnTo>
                  <a:lnTo>
                    <a:pt x="419100" y="552450"/>
                  </a:lnTo>
                  <a:lnTo>
                    <a:pt x="438150" y="281940"/>
                  </a:lnTo>
                  <a:lnTo>
                    <a:pt x="300990" y="0"/>
                  </a:lnTo>
                  <a:close/>
                </a:path>
              </a:pathLst>
            </a:custGeom>
            <a:solidFill>
              <a:srgbClr val="0070C0"/>
            </a:solidFill>
            <a:ln w="3175"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sp>
          <p:nvSpPr>
            <p:cNvPr id="108" name="円/楕円 107"/>
            <p:cNvSpPr/>
            <p:nvPr/>
          </p:nvSpPr>
          <p:spPr>
            <a:xfrm>
              <a:off x="11216341" y="488838"/>
              <a:ext cx="152512" cy="152512"/>
            </a:xfrm>
            <a:prstGeom prst="ellipse">
              <a:avLst/>
            </a:prstGeom>
            <a:solidFill>
              <a:srgbClr val="0070C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grpSp>
        <p:nvGrpSpPr>
          <p:cNvPr id="110" name="グループ化 109"/>
          <p:cNvGrpSpPr/>
          <p:nvPr/>
        </p:nvGrpSpPr>
        <p:grpSpPr>
          <a:xfrm>
            <a:off x="3376472" y="1727661"/>
            <a:ext cx="329120" cy="421385"/>
            <a:chOff x="10565013" y="5685559"/>
            <a:chExt cx="693198" cy="858393"/>
          </a:xfrm>
        </p:grpSpPr>
        <p:grpSp>
          <p:nvGrpSpPr>
            <p:cNvPr id="111" name="グループ化 110"/>
            <p:cNvGrpSpPr/>
            <p:nvPr/>
          </p:nvGrpSpPr>
          <p:grpSpPr>
            <a:xfrm>
              <a:off x="10707253" y="5685559"/>
              <a:ext cx="550958" cy="858393"/>
              <a:chOff x="6355080" y="2768727"/>
              <a:chExt cx="381000" cy="593598"/>
            </a:xfrm>
            <a:solidFill>
              <a:schemeClr val="tx1"/>
            </a:solidFill>
          </p:grpSpPr>
          <p:sp>
            <p:nvSpPr>
              <p:cNvPr id="119" name="Freeform 258"/>
              <p:cNvSpPr>
                <a:spLocks/>
              </p:cNvSpPr>
              <p:nvPr/>
            </p:nvSpPr>
            <p:spPr bwMode="auto">
              <a:xfrm>
                <a:off x="6500924" y="2768727"/>
                <a:ext cx="97768" cy="107015"/>
              </a:xfrm>
              <a:custGeom>
                <a:avLst/>
                <a:gdLst>
                  <a:gd name="T0" fmla="*/ 4 w 8"/>
                  <a:gd name="T1" fmla="*/ 8 h 8"/>
                  <a:gd name="T2" fmla="*/ 8 w 8"/>
                  <a:gd name="T3" fmla="*/ 4 h 8"/>
                  <a:gd name="T4" fmla="*/ 4 w 8"/>
                  <a:gd name="T5" fmla="*/ 0 h 8"/>
                  <a:gd name="T6" fmla="*/ 0 w 8"/>
                  <a:gd name="T7" fmla="*/ 4 h 8"/>
                  <a:gd name="T8" fmla="*/ 0 w 8"/>
                  <a:gd name="T9" fmla="*/ 4 h 8"/>
                  <a:gd name="T10" fmla="*/ 4 w 8"/>
                  <a:gd name="T11" fmla="*/ 8 h 8"/>
                  <a:gd name="T12" fmla="*/ 4 w 8"/>
                  <a:gd name="T13" fmla="*/ 8 h 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8">
                    <a:moveTo>
                      <a:pt x="4" y="8"/>
                    </a:moveTo>
                    <a:cubicBezTo>
                      <a:pt x="6" y="8"/>
                      <a:pt x="8" y="6"/>
                      <a:pt x="8" y="4"/>
                    </a:cubicBezTo>
                    <a:cubicBezTo>
                      <a:pt x="8" y="2"/>
                      <a:pt x="6" y="0"/>
                      <a:pt x="4" y="0"/>
                    </a:cubicBezTo>
                    <a:cubicBezTo>
                      <a:pt x="2" y="0"/>
                      <a:pt x="0" y="2"/>
                      <a:pt x="0" y="4"/>
                    </a:cubicBezTo>
                    <a:cubicBezTo>
                      <a:pt x="0" y="4"/>
                      <a:pt x="0" y="4"/>
                      <a:pt x="0" y="4"/>
                    </a:cubicBezTo>
                    <a:cubicBezTo>
                      <a:pt x="0" y="6"/>
                      <a:pt x="2" y="8"/>
                      <a:pt x="4" y="8"/>
                    </a:cubicBezTo>
                    <a:cubicBezTo>
                      <a:pt x="4" y="8"/>
                      <a:pt x="4" y="8"/>
                      <a:pt x="4" y="8"/>
                    </a:cubicBezTo>
                  </a:path>
                </a:pathLst>
              </a:custGeom>
              <a:solidFill>
                <a:srgbClr val="FF0000"/>
              </a:solidFill>
              <a:ln w="9525"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sp>
            <p:nvSpPr>
              <p:cNvPr id="120" name="フリーフォーム 119"/>
              <p:cNvSpPr/>
              <p:nvPr/>
            </p:nvSpPr>
            <p:spPr>
              <a:xfrm>
                <a:off x="6355080" y="2880360"/>
                <a:ext cx="381000" cy="481965"/>
              </a:xfrm>
              <a:custGeom>
                <a:avLst/>
                <a:gdLst>
                  <a:gd name="connsiteX0" fmla="*/ 167640 w 381000"/>
                  <a:gd name="connsiteY0" fmla="*/ 0 h 481965"/>
                  <a:gd name="connsiteX1" fmla="*/ 87630 w 381000"/>
                  <a:gd name="connsiteY1" fmla="*/ 104775 h 481965"/>
                  <a:gd name="connsiteX2" fmla="*/ 0 w 381000"/>
                  <a:gd name="connsiteY2" fmla="*/ 102870 h 481965"/>
                  <a:gd name="connsiteX3" fmla="*/ 5715 w 381000"/>
                  <a:gd name="connsiteY3" fmla="*/ 139065 h 481965"/>
                  <a:gd name="connsiteX4" fmla="*/ 104775 w 381000"/>
                  <a:gd name="connsiteY4" fmla="*/ 135255 h 481965"/>
                  <a:gd name="connsiteX5" fmla="*/ 175260 w 381000"/>
                  <a:gd name="connsiteY5" fmla="*/ 76200 h 481965"/>
                  <a:gd name="connsiteX6" fmla="*/ 106680 w 381000"/>
                  <a:gd name="connsiteY6" fmla="*/ 163830 h 481965"/>
                  <a:gd name="connsiteX7" fmla="*/ 7620 w 381000"/>
                  <a:gd name="connsiteY7" fmla="*/ 163830 h 481965"/>
                  <a:gd name="connsiteX8" fmla="*/ 5715 w 381000"/>
                  <a:gd name="connsiteY8" fmla="*/ 205740 h 481965"/>
                  <a:gd name="connsiteX9" fmla="*/ 121920 w 381000"/>
                  <a:gd name="connsiteY9" fmla="*/ 200025 h 481965"/>
                  <a:gd name="connsiteX10" fmla="*/ 194310 w 381000"/>
                  <a:gd name="connsiteY10" fmla="*/ 102870 h 481965"/>
                  <a:gd name="connsiteX11" fmla="*/ 249555 w 381000"/>
                  <a:gd name="connsiteY11" fmla="*/ 205740 h 481965"/>
                  <a:gd name="connsiteX12" fmla="*/ 167640 w 381000"/>
                  <a:gd name="connsiteY12" fmla="*/ 466725 h 481965"/>
                  <a:gd name="connsiteX13" fmla="*/ 207645 w 381000"/>
                  <a:gd name="connsiteY13" fmla="*/ 472440 h 481965"/>
                  <a:gd name="connsiteX14" fmla="*/ 304800 w 381000"/>
                  <a:gd name="connsiteY14" fmla="*/ 226695 h 481965"/>
                  <a:gd name="connsiteX15" fmla="*/ 316230 w 381000"/>
                  <a:gd name="connsiteY15" fmla="*/ 480060 h 481965"/>
                  <a:gd name="connsiteX16" fmla="*/ 377190 w 381000"/>
                  <a:gd name="connsiteY16" fmla="*/ 481965 h 481965"/>
                  <a:gd name="connsiteX17" fmla="*/ 381000 w 381000"/>
                  <a:gd name="connsiteY17" fmla="*/ 188595 h 481965"/>
                  <a:gd name="connsiteX18" fmla="*/ 274320 w 381000"/>
                  <a:gd name="connsiteY18" fmla="*/ 0 h 481965"/>
                  <a:gd name="connsiteX19" fmla="*/ 167640 w 381000"/>
                  <a:gd name="connsiteY19" fmla="*/ 0 h 481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81000" h="481965">
                    <a:moveTo>
                      <a:pt x="167640" y="0"/>
                    </a:moveTo>
                    <a:lnTo>
                      <a:pt x="87630" y="104775"/>
                    </a:lnTo>
                    <a:lnTo>
                      <a:pt x="0" y="102870"/>
                    </a:lnTo>
                    <a:lnTo>
                      <a:pt x="5715" y="139065"/>
                    </a:lnTo>
                    <a:lnTo>
                      <a:pt x="104775" y="135255"/>
                    </a:lnTo>
                    <a:lnTo>
                      <a:pt x="175260" y="76200"/>
                    </a:lnTo>
                    <a:lnTo>
                      <a:pt x="106680" y="163830"/>
                    </a:lnTo>
                    <a:lnTo>
                      <a:pt x="7620" y="163830"/>
                    </a:lnTo>
                    <a:lnTo>
                      <a:pt x="5715" y="205740"/>
                    </a:lnTo>
                    <a:lnTo>
                      <a:pt x="121920" y="200025"/>
                    </a:lnTo>
                    <a:lnTo>
                      <a:pt x="194310" y="102870"/>
                    </a:lnTo>
                    <a:lnTo>
                      <a:pt x="249555" y="205740"/>
                    </a:lnTo>
                    <a:lnTo>
                      <a:pt x="167640" y="466725"/>
                    </a:lnTo>
                    <a:lnTo>
                      <a:pt x="207645" y="472440"/>
                    </a:lnTo>
                    <a:lnTo>
                      <a:pt x="304800" y="226695"/>
                    </a:lnTo>
                    <a:lnTo>
                      <a:pt x="316230" y="480060"/>
                    </a:lnTo>
                    <a:lnTo>
                      <a:pt x="377190" y="481965"/>
                    </a:lnTo>
                    <a:lnTo>
                      <a:pt x="381000" y="188595"/>
                    </a:lnTo>
                    <a:lnTo>
                      <a:pt x="274320" y="0"/>
                    </a:lnTo>
                    <a:lnTo>
                      <a:pt x="167640" y="0"/>
                    </a:lnTo>
                    <a:close/>
                  </a:path>
                </a:pathLst>
              </a:custGeom>
              <a:solidFill>
                <a:srgbClr val="FF0000"/>
              </a:solidFill>
              <a:ln w="9525"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grpSp>
        <p:grpSp>
          <p:nvGrpSpPr>
            <p:cNvPr id="112" name="グループ化 111"/>
            <p:cNvGrpSpPr/>
            <p:nvPr/>
          </p:nvGrpSpPr>
          <p:grpSpPr>
            <a:xfrm flipH="1">
              <a:off x="10606129" y="5804003"/>
              <a:ext cx="448663" cy="675160"/>
              <a:chOff x="7539196" y="3933651"/>
              <a:chExt cx="448663" cy="675160"/>
            </a:xfrm>
          </p:grpSpPr>
          <p:sp>
            <p:nvSpPr>
              <p:cNvPr id="117" name="円/楕円 116"/>
              <p:cNvSpPr/>
              <p:nvPr/>
            </p:nvSpPr>
            <p:spPr>
              <a:xfrm>
                <a:off x="7835347" y="3933651"/>
                <a:ext cx="152512" cy="152512"/>
              </a:xfrm>
              <a:prstGeom prst="ellipse">
                <a:avLst/>
              </a:prstGeom>
              <a:solidFill>
                <a:srgbClr val="0070C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18" name="フリーフォーム 117"/>
              <p:cNvSpPr/>
              <p:nvPr/>
            </p:nvSpPr>
            <p:spPr>
              <a:xfrm>
                <a:off x="7539196" y="4087376"/>
                <a:ext cx="407290" cy="521435"/>
              </a:xfrm>
              <a:custGeom>
                <a:avLst/>
                <a:gdLst>
                  <a:gd name="connsiteX0" fmla="*/ 240030 w 299085"/>
                  <a:gd name="connsiteY0" fmla="*/ 0 h 382905"/>
                  <a:gd name="connsiteX1" fmla="*/ 226695 w 299085"/>
                  <a:gd name="connsiteY1" fmla="*/ 121920 h 382905"/>
                  <a:gd name="connsiteX2" fmla="*/ 110490 w 299085"/>
                  <a:gd name="connsiteY2" fmla="*/ 116205 h 382905"/>
                  <a:gd name="connsiteX3" fmla="*/ 108585 w 299085"/>
                  <a:gd name="connsiteY3" fmla="*/ 160020 h 382905"/>
                  <a:gd name="connsiteX4" fmla="*/ 194310 w 299085"/>
                  <a:gd name="connsiteY4" fmla="*/ 184785 h 382905"/>
                  <a:gd name="connsiteX5" fmla="*/ 57150 w 299085"/>
                  <a:gd name="connsiteY5" fmla="*/ 188595 h 382905"/>
                  <a:gd name="connsiteX6" fmla="*/ 0 w 299085"/>
                  <a:gd name="connsiteY6" fmla="*/ 361950 h 382905"/>
                  <a:gd name="connsiteX7" fmla="*/ 17145 w 299085"/>
                  <a:gd name="connsiteY7" fmla="*/ 382905 h 382905"/>
                  <a:gd name="connsiteX8" fmla="*/ 60960 w 299085"/>
                  <a:gd name="connsiteY8" fmla="*/ 379095 h 382905"/>
                  <a:gd name="connsiteX9" fmla="*/ 112395 w 299085"/>
                  <a:gd name="connsiteY9" fmla="*/ 236220 h 382905"/>
                  <a:gd name="connsiteX10" fmla="*/ 299085 w 299085"/>
                  <a:gd name="connsiteY10" fmla="*/ 217170 h 382905"/>
                  <a:gd name="connsiteX11" fmla="*/ 299085 w 299085"/>
                  <a:gd name="connsiteY11" fmla="*/ 9525 h 382905"/>
                  <a:gd name="connsiteX12" fmla="*/ 276225 w 299085"/>
                  <a:gd name="connsiteY12" fmla="*/ 1905 h 382905"/>
                  <a:gd name="connsiteX13" fmla="*/ 240030 w 299085"/>
                  <a:gd name="connsiteY13" fmla="*/ 0 h 382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99085" h="382905">
                    <a:moveTo>
                      <a:pt x="240030" y="0"/>
                    </a:moveTo>
                    <a:lnTo>
                      <a:pt x="226695" y="121920"/>
                    </a:lnTo>
                    <a:lnTo>
                      <a:pt x="110490" y="116205"/>
                    </a:lnTo>
                    <a:lnTo>
                      <a:pt x="108585" y="160020"/>
                    </a:lnTo>
                    <a:lnTo>
                      <a:pt x="194310" y="184785"/>
                    </a:lnTo>
                    <a:lnTo>
                      <a:pt x="57150" y="188595"/>
                    </a:lnTo>
                    <a:lnTo>
                      <a:pt x="0" y="361950"/>
                    </a:lnTo>
                    <a:lnTo>
                      <a:pt x="17145" y="382905"/>
                    </a:lnTo>
                    <a:lnTo>
                      <a:pt x="60960" y="379095"/>
                    </a:lnTo>
                    <a:lnTo>
                      <a:pt x="112395" y="236220"/>
                    </a:lnTo>
                    <a:lnTo>
                      <a:pt x="299085" y="217170"/>
                    </a:lnTo>
                    <a:lnTo>
                      <a:pt x="299085" y="9525"/>
                    </a:lnTo>
                    <a:lnTo>
                      <a:pt x="276225" y="1905"/>
                    </a:lnTo>
                    <a:cubicBezTo>
                      <a:pt x="258449" y="-70"/>
                      <a:pt x="264830" y="0"/>
                      <a:pt x="240030" y="0"/>
                    </a:cubicBezTo>
                    <a:close/>
                  </a:path>
                </a:pathLst>
              </a:custGeom>
              <a:solidFill>
                <a:srgbClr val="0070C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sp>
          <p:nvSpPr>
            <p:cNvPr id="116" name="正方形/長方形 115"/>
            <p:cNvSpPr/>
            <p:nvPr/>
          </p:nvSpPr>
          <p:spPr>
            <a:xfrm>
              <a:off x="10565013" y="6267092"/>
              <a:ext cx="289560" cy="251460"/>
            </a:xfrm>
            <a:prstGeom prst="rect">
              <a:avLst/>
            </a:prstGeom>
            <a:solidFill>
              <a:srgbClr val="0070C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sp>
        <p:nvSpPr>
          <p:cNvPr id="121" name="右矢印 120"/>
          <p:cNvSpPr/>
          <p:nvPr/>
        </p:nvSpPr>
        <p:spPr>
          <a:xfrm rot="12600000">
            <a:off x="3224452" y="1575139"/>
            <a:ext cx="182596" cy="272799"/>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ja-JP" altLang="en-US">
              <a:solidFill>
                <a:prstClr val="black"/>
              </a:solidFill>
            </a:endParaRPr>
          </a:p>
        </p:txBody>
      </p:sp>
      <p:sp>
        <p:nvSpPr>
          <p:cNvPr id="122" name="正方形/長方形 121"/>
          <p:cNvSpPr/>
          <p:nvPr/>
        </p:nvSpPr>
        <p:spPr>
          <a:xfrm>
            <a:off x="194472" y="3799128"/>
            <a:ext cx="5942661" cy="277945"/>
          </a:xfrm>
          <a:prstGeom prst="rect">
            <a:avLst/>
          </a:prstGeom>
        </p:spPr>
        <p:style>
          <a:lnRef idx="2">
            <a:schemeClr val="accent6"/>
          </a:lnRef>
          <a:fillRef idx="1">
            <a:schemeClr val="lt1"/>
          </a:fillRef>
          <a:effectRef idx="0">
            <a:schemeClr val="accent6"/>
          </a:effectRef>
          <a:fontRef idx="minor">
            <a:schemeClr val="dk1"/>
          </a:fontRef>
        </p:style>
        <p:txBody>
          <a:bodyPr rtlCol="0" anchor="t"/>
          <a:lstStyle/>
          <a:p>
            <a:r>
              <a:rPr lang="ja-JP" altLang="en-US" sz="1200" dirty="0">
                <a:solidFill>
                  <a:prstClr val="black"/>
                </a:solidFill>
              </a:rPr>
              <a:t>　</a:t>
            </a:r>
            <a:r>
              <a:rPr lang="ja-JP" altLang="en-US" sz="1200" dirty="0" smtClean="0">
                <a:solidFill>
                  <a:prstClr val="black"/>
                </a:solidFill>
              </a:rPr>
              <a:t>避難を開始するまでに要する時間　</a:t>
            </a:r>
            <a:r>
              <a:rPr lang="en-US" altLang="ja-JP" sz="1200" dirty="0" err="1" smtClean="0">
                <a:solidFill>
                  <a:prstClr val="black"/>
                </a:solidFill>
              </a:rPr>
              <a:t>Ts</a:t>
            </a:r>
            <a:r>
              <a:rPr lang="ja-JP" altLang="en-US" sz="1200" dirty="0" smtClean="0">
                <a:solidFill>
                  <a:prstClr val="black"/>
                </a:solidFill>
              </a:rPr>
              <a:t>＝　　　　　　</a:t>
            </a:r>
            <a:r>
              <a:rPr lang="en-US" altLang="ja-JP" sz="1200" dirty="0" smtClean="0">
                <a:solidFill>
                  <a:prstClr val="black"/>
                </a:solidFill>
              </a:rPr>
              <a:t>/30</a:t>
            </a:r>
            <a:endParaRPr lang="ja-JP" altLang="en-US" sz="1200" dirty="0">
              <a:solidFill>
                <a:prstClr val="black"/>
              </a:solidFill>
            </a:endParaRPr>
          </a:p>
        </p:txBody>
      </p:sp>
      <p:sp>
        <p:nvSpPr>
          <p:cNvPr id="123" name="正方形/長方形 122"/>
          <p:cNvSpPr/>
          <p:nvPr/>
        </p:nvSpPr>
        <p:spPr>
          <a:xfrm>
            <a:off x="192162" y="4150678"/>
            <a:ext cx="537473" cy="2636706"/>
          </a:xfrm>
          <a:prstGeom prst="rect">
            <a:avLst/>
          </a:prstGeom>
        </p:spPr>
        <p:style>
          <a:lnRef idx="2">
            <a:schemeClr val="accent6"/>
          </a:lnRef>
          <a:fillRef idx="1">
            <a:schemeClr val="lt1"/>
          </a:fillRef>
          <a:effectRef idx="0">
            <a:schemeClr val="accent6"/>
          </a:effectRef>
          <a:fontRef idx="minor">
            <a:schemeClr val="dk1"/>
          </a:fontRef>
        </p:style>
        <p:txBody>
          <a:bodyPr vert="eaVert" rtlCol="0" anchor="t"/>
          <a:lstStyle/>
          <a:p>
            <a:r>
              <a:rPr lang="ja-JP" altLang="en-US" sz="1200" dirty="0">
                <a:solidFill>
                  <a:prstClr val="black"/>
                </a:solidFill>
              </a:rPr>
              <a:t>　</a:t>
            </a:r>
            <a:r>
              <a:rPr lang="ja-JP" altLang="en-US" sz="1200" dirty="0" smtClean="0">
                <a:solidFill>
                  <a:prstClr val="black"/>
                </a:solidFill>
              </a:rPr>
              <a:t>避難を終了までに要する</a:t>
            </a:r>
            <a:r>
              <a:rPr lang="ja-JP" altLang="en-US" sz="1200" dirty="0">
                <a:solidFill>
                  <a:prstClr val="black"/>
                </a:solidFill>
              </a:rPr>
              <a:t>時間</a:t>
            </a:r>
            <a:r>
              <a:rPr lang="ja-JP" altLang="en-US" sz="1200" dirty="0" smtClean="0">
                <a:solidFill>
                  <a:prstClr val="black"/>
                </a:solidFill>
              </a:rPr>
              <a:t>　</a:t>
            </a:r>
            <a:endParaRPr lang="en-US" altLang="ja-JP" sz="1200" dirty="0" smtClean="0">
              <a:solidFill>
                <a:prstClr val="black"/>
              </a:solidFill>
            </a:endParaRPr>
          </a:p>
          <a:p>
            <a:r>
              <a:rPr lang="ja-JP" altLang="en-US" sz="1200" dirty="0">
                <a:solidFill>
                  <a:prstClr val="black"/>
                </a:solidFill>
              </a:rPr>
              <a:t>　</a:t>
            </a:r>
            <a:r>
              <a:rPr lang="ja-JP" altLang="en-US" sz="1200" dirty="0" smtClean="0">
                <a:solidFill>
                  <a:prstClr val="black"/>
                </a:solidFill>
              </a:rPr>
              <a:t>　　　Ｔｍ ＝Ｔ１ ＋ Ｔ２ ＋ Ｔ３</a:t>
            </a:r>
            <a:endParaRPr lang="en-US" altLang="ja-JP" sz="1200" dirty="0" smtClean="0">
              <a:solidFill>
                <a:prstClr val="black"/>
              </a:solidFill>
            </a:endParaRPr>
          </a:p>
        </p:txBody>
      </p:sp>
      <p:sp>
        <p:nvSpPr>
          <p:cNvPr id="132" name="正方形/長方形 131"/>
          <p:cNvSpPr/>
          <p:nvPr/>
        </p:nvSpPr>
        <p:spPr>
          <a:xfrm>
            <a:off x="775785" y="4181108"/>
            <a:ext cx="5361346" cy="766530"/>
          </a:xfrm>
          <a:prstGeom prst="rect">
            <a:avLst/>
          </a:prstGeom>
        </p:spPr>
        <p:style>
          <a:lnRef idx="2">
            <a:schemeClr val="accent6"/>
          </a:lnRef>
          <a:fillRef idx="1">
            <a:schemeClr val="lt1"/>
          </a:fillRef>
          <a:effectRef idx="0">
            <a:schemeClr val="accent6"/>
          </a:effectRef>
          <a:fontRef idx="minor">
            <a:schemeClr val="dk1"/>
          </a:fontRef>
        </p:style>
        <p:txBody>
          <a:bodyPr rtlCol="0" anchor="t"/>
          <a:lstStyle/>
          <a:p>
            <a:r>
              <a:rPr lang="ja-JP" altLang="en-US" sz="1200" dirty="0" smtClean="0">
                <a:solidFill>
                  <a:prstClr val="black"/>
                </a:solidFill>
              </a:rPr>
              <a:t>介助者が居室に至る</a:t>
            </a:r>
            <a:endParaRPr lang="en-US" altLang="ja-JP" sz="1200" dirty="0" smtClean="0">
              <a:solidFill>
                <a:prstClr val="black"/>
              </a:solidFill>
            </a:endParaRPr>
          </a:p>
          <a:p>
            <a:r>
              <a:rPr lang="ja-JP" altLang="en-US" sz="1200" dirty="0" smtClean="0">
                <a:solidFill>
                  <a:prstClr val="black"/>
                </a:solidFill>
              </a:rPr>
              <a:t>ために要する時間　</a:t>
            </a:r>
            <a:r>
              <a:rPr lang="en-US" altLang="ja-JP" sz="1200" dirty="0" smtClean="0">
                <a:solidFill>
                  <a:prstClr val="black"/>
                </a:solidFill>
              </a:rPr>
              <a:t>T1</a:t>
            </a:r>
            <a:endParaRPr lang="ja-JP" altLang="en-US" sz="1200" dirty="0">
              <a:solidFill>
                <a:prstClr val="black"/>
              </a:solidFill>
            </a:endParaRPr>
          </a:p>
        </p:txBody>
      </p:sp>
      <p:sp>
        <p:nvSpPr>
          <p:cNvPr id="141" name="正方形/長方形 140"/>
          <p:cNvSpPr/>
          <p:nvPr/>
        </p:nvSpPr>
        <p:spPr>
          <a:xfrm>
            <a:off x="775785" y="5041928"/>
            <a:ext cx="5361345" cy="678844"/>
          </a:xfrm>
          <a:prstGeom prst="rect">
            <a:avLst/>
          </a:prstGeom>
        </p:spPr>
        <p:style>
          <a:lnRef idx="2">
            <a:schemeClr val="accent6"/>
          </a:lnRef>
          <a:fillRef idx="1">
            <a:schemeClr val="lt1"/>
          </a:fillRef>
          <a:effectRef idx="0">
            <a:schemeClr val="accent6"/>
          </a:effectRef>
          <a:fontRef idx="minor">
            <a:schemeClr val="dk1"/>
          </a:fontRef>
        </p:style>
        <p:txBody>
          <a:bodyPr rtlCol="0" anchor="t"/>
          <a:lstStyle/>
          <a:p>
            <a:r>
              <a:rPr lang="ja-JP" altLang="en-US" sz="1200" dirty="0">
                <a:solidFill>
                  <a:prstClr val="black"/>
                </a:solidFill>
              </a:rPr>
              <a:t>介助</a:t>
            </a:r>
            <a:r>
              <a:rPr lang="ja-JP" altLang="en-US" sz="1200" dirty="0" smtClean="0">
                <a:solidFill>
                  <a:prstClr val="black"/>
                </a:solidFill>
              </a:rPr>
              <a:t>用具の乗り換え</a:t>
            </a:r>
            <a:endParaRPr lang="en-US" altLang="ja-JP" sz="1200" dirty="0" smtClean="0">
              <a:solidFill>
                <a:prstClr val="black"/>
              </a:solidFill>
            </a:endParaRPr>
          </a:p>
          <a:p>
            <a:r>
              <a:rPr lang="ja-JP" altLang="en-US" sz="1200" dirty="0" smtClean="0">
                <a:solidFill>
                  <a:prstClr val="black"/>
                </a:solidFill>
              </a:rPr>
              <a:t>時間　</a:t>
            </a:r>
            <a:r>
              <a:rPr lang="en-US" altLang="ja-JP" sz="1200" dirty="0" smtClean="0">
                <a:solidFill>
                  <a:prstClr val="black"/>
                </a:solidFill>
              </a:rPr>
              <a:t>T2</a:t>
            </a:r>
            <a:endParaRPr lang="ja-JP" altLang="en-US" sz="1200" dirty="0">
              <a:solidFill>
                <a:prstClr val="black"/>
              </a:solidFill>
            </a:endParaRPr>
          </a:p>
        </p:txBody>
      </p:sp>
      <p:sp>
        <p:nvSpPr>
          <p:cNvPr id="142" name="正方形/長方形 141"/>
          <p:cNvSpPr/>
          <p:nvPr/>
        </p:nvSpPr>
        <p:spPr>
          <a:xfrm>
            <a:off x="775785" y="5839895"/>
            <a:ext cx="5361345" cy="947488"/>
          </a:xfrm>
          <a:prstGeom prst="rect">
            <a:avLst/>
          </a:prstGeom>
        </p:spPr>
        <p:style>
          <a:lnRef idx="2">
            <a:schemeClr val="accent6"/>
          </a:lnRef>
          <a:fillRef idx="1">
            <a:schemeClr val="lt1"/>
          </a:fillRef>
          <a:effectRef idx="0">
            <a:schemeClr val="accent6"/>
          </a:effectRef>
          <a:fontRef idx="minor">
            <a:schemeClr val="dk1"/>
          </a:fontRef>
        </p:style>
        <p:txBody>
          <a:bodyPr rtlCol="0" anchor="t"/>
          <a:lstStyle/>
          <a:p>
            <a:r>
              <a:rPr lang="ja-JP" altLang="en-US" sz="1200" dirty="0" smtClean="0">
                <a:solidFill>
                  <a:prstClr val="black"/>
                </a:solidFill>
              </a:rPr>
              <a:t>屋外まで避難させるの</a:t>
            </a:r>
            <a:endParaRPr lang="en-US" altLang="ja-JP" sz="1200" dirty="0" smtClean="0">
              <a:solidFill>
                <a:prstClr val="black"/>
              </a:solidFill>
            </a:endParaRPr>
          </a:p>
          <a:p>
            <a:r>
              <a:rPr lang="ja-JP" altLang="en-US" sz="1200" dirty="0" smtClean="0">
                <a:solidFill>
                  <a:prstClr val="black"/>
                </a:solidFill>
              </a:rPr>
              <a:t>に要する時間　</a:t>
            </a:r>
            <a:r>
              <a:rPr lang="en-US" altLang="ja-JP" sz="1200" dirty="0">
                <a:solidFill>
                  <a:prstClr val="black"/>
                </a:solidFill>
              </a:rPr>
              <a:t>T3</a:t>
            </a:r>
            <a:endParaRPr lang="ja-JP" altLang="en-US" sz="1200" dirty="0">
              <a:solidFill>
                <a:prstClr val="black"/>
              </a:solidFill>
            </a:endParaRPr>
          </a:p>
        </p:txBody>
      </p:sp>
      <p:cxnSp>
        <p:nvCxnSpPr>
          <p:cNvPr id="41" name="直線矢印コネクタ 40"/>
          <p:cNvCxnSpPr/>
          <p:nvPr/>
        </p:nvCxnSpPr>
        <p:spPr>
          <a:xfrm>
            <a:off x="2684588" y="4365104"/>
            <a:ext cx="2935036" cy="0"/>
          </a:xfrm>
          <a:prstGeom prst="straightConnector1">
            <a:avLst/>
          </a:prstGeom>
          <a:noFill/>
          <a:ln>
            <a:solidFill>
              <a:srgbClr val="FF0000"/>
            </a:solidFill>
            <a:prstDash val="sys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cxnSp>
      <p:grpSp>
        <p:nvGrpSpPr>
          <p:cNvPr id="144" name="Group 257"/>
          <p:cNvGrpSpPr>
            <a:grpSpLocks/>
          </p:cNvGrpSpPr>
          <p:nvPr/>
        </p:nvGrpSpPr>
        <p:grpSpPr bwMode="auto">
          <a:xfrm flipH="1">
            <a:off x="2222609" y="1549695"/>
            <a:ext cx="284921" cy="316666"/>
            <a:chOff x="303" y="397"/>
            <a:chExt cx="40" cy="44"/>
          </a:xfrm>
          <a:solidFill>
            <a:srgbClr val="FF0000"/>
          </a:solidFill>
        </p:grpSpPr>
        <p:sp>
          <p:nvSpPr>
            <p:cNvPr id="145" name="Freeform 258"/>
            <p:cNvSpPr>
              <a:spLocks/>
            </p:cNvSpPr>
            <p:nvPr/>
          </p:nvSpPr>
          <p:spPr bwMode="auto">
            <a:xfrm>
              <a:off x="314" y="397"/>
              <a:ext cx="8" cy="8"/>
            </a:xfrm>
            <a:custGeom>
              <a:avLst/>
              <a:gdLst>
                <a:gd name="T0" fmla="*/ 4 w 8"/>
                <a:gd name="T1" fmla="*/ 8 h 8"/>
                <a:gd name="T2" fmla="*/ 8 w 8"/>
                <a:gd name="T3" fmla="*/ 4 h 8"/>
                <a:gd name="T4" fmla="*/ 4 w 8"/>
                <a:gd name="T5" fmla="*/ 0 h 8"/>
                <a:gd name="T6" fmla="*/ 0 w 8"/>
                <a:gd name="T7" fmla="*/ 4 h 8"/>
                <a:gd name="T8" fmla="*/ 0 w 8"/>
                <a:gd name="T9" fmla="*/ 4 h 8"/>
                <a:gd name="T10" fmla="*/ 4 w 8"/>
                <a:gd name="T11" fmla="*/ 8 h 8"/>
                <a:gd name="T12" fmla="*/ 4 w 8"/>
                <a:gd name="T13" fmla="*/ 8 h 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8">
                  <a:moveTo>
                    <a:pt x="4" y="8"/>
                  </a:moveTo>
                  <a:cubicBezTo>
                    <a:pt x="6" y="8"/>
                    <a:pt x="8" y="6"/>
                    <a:pt x="8" y="4"/>
                  </a:cubicBezTo>
                  <a:cubicBezTo>
                    <a:pt x="8" y="2"/>
                    <a:pt x="6" y="0"/>
                    <a:pt x="4" y="0"/>
                  </a:cubicBezTo>
                  <a:cubicBezTo>
                    <a:pt x="2" y="0"/>
                    <a:pt x="0" y="2"/>
                    <a:pt x="0" y="4"/>
                  </a:cubicBezTo>
                  <a:cubicBezTo>
                    <a:pt x="0" y="4"/>
                    <a:pt x="0" y="4"/>
                    <a:pt x="0" y="4"/>
                  </a:cubicBezTo>
                  <a:cubicBezTo>
                    <a:pt x="0" y="6"/>
                    <a:pt x="2" y="8"/>
                    <a:pt x="4" y="8"/>
                  </a:cubicBezTo>
                  <a:cubicBezTo>
                    <a:pt x="4" y="8"/>
                    <a:pt x="4" y="8"/>
                    <a:pt x="4" y="8"/>
                  </a:cubicBezTo>
                </a:path>
              </a:pathLst>
            </a:custGeom>
            <a:grpFill/>
            <a:ln w="9525"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sp>
          <p:nvSpPr>
            <p:cNvPr id="146" name="Freeform 259"/>
            <p:cNvSpPr>
              <a:spLocks/>
            </p:cNvSpPr>
            <p:nvPr/>
          </p:nvSpPr>
          <p:spPr bwMode="auto">
            <a:xfrm>
              <a:off x="303" y="406"/>
              <a:ext cx="40" cy="35"/>
            </a:xfrm>
            <a:custGeom>
              <a:avLst/>
              <a:gdLst>
                <a:gd name="T0" fmla="*/ 13 w 40"/>
                <a:gd name="T1" fmla="*/ 0 h 35"/>
                <a:gd name="T2" fmla="*/ 7 w 40"/>
                <a:gd name="T3" fmla="*/ 8 h 35"/>
                <a:gd name="T4" fmla="*/ 0 w 40"/>
                <a:gd name="T5" fmla="*/ 8 h 35"/>
                <a:gd name="T6" fmla="*/ 0 w 40"/>
                <a:gd name="T7" fmla="*/ 10 h 35"/>
                <a:gd name="T8" fmla="*/ 9 w 40"/>
                <a:gd name="T9" fmla="*/ 10 h 35"/>
                <a:gd name="T10" fmla="*/ 13 w 40"/>
                <a:gd name="T11" fmla="*/ 7 h 35"/>
                <a:gd name="T12" fmla="*/ 20 w 40"/>
                <a:gd name="T13" fmla="*/ 16 h 35"/>
                <a:gd name="T14" fmla="*/ 10 w 40"/>
                <a:gd name="T15" fmla="*/ 35 h 35"/>
                <a:gd name="T16" fmla="*/ 14 w 40"/>
                <a:gd name="T17" fmla="*/ 35 h 35"/>
                <a:gd name="T18" fmla="*/ 26 w 40"/>
                <a:gd name="T19" fmla="*/ 16 h 35"/>
                <a:gd name="T20" fmla="*/ 26 w 40"/>
                <a:gd name="T21" fmla="*/ 29 h 35"/>
                <a:gd name="T22" fmla="*/ 40 w 40"/>
                <a:gd name="T23" fmla="*/ 29 h 35"/>
                <a:gd name="T24" fmla="*/ 40 w 40"/>
                <a:gd name="T25" fmla="*/ 26 h 35"/>
                <a:gd name="T26" fmla="*/ 31 w 40"/>
                <a:gd name="T27" fmla="*/ 26 h 35"/>
                <a:gd name="T28" fmla="*/ 31 w 40"/>
                <a:gd name="T29" fmla="*/ 14 h 35"/>
                <a:gd name="T30" fmla="*/ 23 w 40"/>
                <a:gd name="T31" fmla="*/ 3 h 35"/>
                <a:gd name="T32" fmla="*/ 29 w 40"/>
                <a:gd name="T33" fmla="*/ 3 h 35"/>
                <a:gd name="T34" fmla="*/ 35 w 40"/>
                <a:gd name="T35" fmla="*/ 10 h 35"/>
                <a:gd name="T36" fmla="*/ 37 w 40"/>
                <a:gd name="T37" fmla="*/ 9 h 35"/>
                <a:gd name="T38" fmla="*/ 30 w 40"/>
                <a:gd name="T39" fmla="*/ 0 h 35"/>
                <a:gd name="T40" fmla="*/ 13 w 40"/>
                <a:gd name="T41" fmla="*/ 0 h 3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40" h="35">
                  <a:moveTo>
                    <a:pt x="13" y="0"/>
                  </a:moveTo>
                  <a:lnTo>
                    <a:pt x="7" y="8"/>
                  </a:lnTo>
                  <a:lnTo>
                    <a:pt x="0" y="8"/>
                  </a:lnTo>
                  <a:lnTo>
                    <a:pt x="0" y="10"/>
                  </a:lnTo>
                  <a:lnTo>
                    <a:pt x="9" y="10"/>
                  </a:lnTo>
                  <a:lnTo>
                    <a:pt x="13" y="7"/>
                  </a:lnTo>
                  <a:lnTo>
                    <a:pt x="20" y="16"/>
                  </a:lnTo>
                  <a:lnTo>
                    <a:pt x="10" y="35"/>
                  </a:lnTo>
                  <a:lnTo>
                    <a:pt x="14" y="35"/>
                  </a:lnTo>
                  <a:lnTo>
                    <a:pt x="26" y="16"/>
                  </a:lnTo>
                  <a:lnTo>
                    <a:pt x="26" y="29"/>
                  </a:lnTo>
                  <a:lnTo>
                    <a:pt x="40" y="29"/>
                  </a:lnTo>
                  <a:lnTo>
                    <a:pt x="40" y="26"/>
                  </a:lnTo>
                  <a:lnTo>
                    <a:pt x="31" y="26"/>
                  </a:lnTo>
                  <a:lnTo>
                    <a:pt x="31" y="14"/>
                  </a:lnTo>
                  <a:lnTo>
                    <a:pt x="23" y="3"/>
                  </a:lnTo>
                  <a:lnTo>
                    <a:pt x="29" y="3"/>
                  </a:lnTo>
                  <a:lnTo>
                    <a:pt x="35" y="10"/>
                  </a:lnTo>
                  <a:lnTo>
                    <a:pt x="37" y="9"/>
                  </a:lnTo>
                  <a:lnTo>
                    <a:pt x="30" y="0"/>
                  </a:lnTo>
                  <a:lnTo>
                    <a:pt x="13" y="0"/>
                  </a:lnTo>
                  <a:close/>
                </a:path>
              </a:pathLst>
            </a:custGeom>
            <a:grpFill/>
            <a:ln w="9525">
              <a:solidFill>
                <a:schemeClr val="tx1"/>
              </a:solidFill>
              <a:round/>
              <a:headEnd/>
              <a:tailEnd/>
            </a:ln>
          </p:spPr>
          <p:txBody>
            <a:bodyPr/>
            <a:lstStyle/>
            <a:p>
              <a:endParaRPr lang="ja-JP" altLang="en-US">
                <a:solidFill>
                  <a:prstClr val="black"/>
                </a:solidFill>
              </a:endParaRPr>
            </a:p>
          </p:txBody>
        </p:sp>
      </p:grpSp>
      <p:grpSp>
        <p:nvGrpSpPr>
          <p:cNvPr id="165" name="Group 257"/>
          <p:cNvGrpSpPr>
            <a:grpSpLocks/>
          </p:cNvGrpSpPr>
          <p:nvPr/>
        </p:nvGrpSpPr>
        <p:grpSpPr bwMode="auto">
          <a:xfrm flipH="1">
            <a:off x="2447086" y="4189301"/>
            <a:ext cx="284921" cy="316666"/>
            <a:chOff x="303" y="397"/>
            <a:chExt cx="40" cy="44"/>
          </a:xfrm>
          <a:solidFill>
            <a:srgbClr val="FF0000"/>
          </a:solidFill>
        </p:grpSpPr>
        <p:sp>
          <p:nvSpPr>
            <p:cNvPr id="166" name="Freeform 258"/>
            <p:cNvSpPr>
              <a:spLocks/>
            </p:cNvSpPr>
            <p:nvPr/>
          </p:nvSpPr>
          <p:spPr bwMode="auto">
            <a:xfrm>
              <a:off x="314" y="397"/>
              <a:ext cx="8" cy="8"/>
            </a:xfrm>
            <a:custGeom>
              <a:avLst/>
              <a:gdLst>
                <a:gd name="T0" fmla="*/ 4 w 8"/>
                <a:gd name="T1" fmla="*/ 8 h 8"/>
                <a:gd name="T2" fmla="*/ 8 w 8"/>
                <a:gd name="T3" fmla="*/ 4 h 8"/>
                <a:gd name="T4" fmla="*/ 4 w 8"/>
                <a:gd name="T5" fmla="*/ 0 h 8"/>
                <a:gd name="T6" fmla="*/ 0 w 8"/>
                <a:gd name="T7" fmla="*/ 4 h 8"/>
                <a:gd name="T8" fmla="*/ 0 w 8"/>
                <a:gd name="T9" fmla="*/ 4 h 8"/>
                <a:gd name="T10" fmla="*/ 4 w 8"/>
                <a:gd name="T11" fmla="*/ 8 h 8"/>
                <a:gd name="T12" fmla="*/ 4 w 8"/>
                <a:gd name="T13" fmla="*/ 8 h 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8">
                  <a:moveTo>
                    <a:pt x="4" y="8"/>
                  </a:moveTo>
                  <a:cubicBezTo>
                    <a:pt x="6" y="8"/>
                    <a:pt x="8" y="6"/>
                    <a:pt x="8" y="4"/>
                  </a:cubicBezTo>
                  <a:cubicBezTo>
                    <a:pt x="8" y="2"/>
                    <a:pt x="6" y="0"/>
                    <a:pt x="4" y="0"/>
                  </a:cubicBezTo>
                  <a:cubicBezTo>
                    <a:pt x="2" y="0"/>
                    <a:pt x="0" y="2"/>
                    <a:pt x="0" y="4"/>
                  </a:cubicBezTo>
                  <a:cubicBezTo>
                    <a:pt x="0" y="4"/>
                    <a:pt x="0" y="4"/>
                    <a:pt x="0" y="4"/>
                  </a:cubicBezTo>
                  <a:cubicBezTo>
                    <a:pt x="0" y="6"/>
                    <a:pt x="2" y="8"/>
                    <a:pt x="4" y="8"/>
                  </a:cubicBezTo>
                  <a:cubicBezTo>
                    <a:pt x="4" y="8"/>
                    <a:pt x="4" y="8"/>
                    <a:pt x="4" y="8"/>
                  </a:cubicBezTo>
                </a:path>
              </a:pathLst>
            </a:custGeom>
            <a:grpFill/>
            <a:ln w="9525"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sp>
          <p:nvSpPr>
            <p:cNvPr id="167" name="Freeform 259"/>
            <p:cNvSpPr>
              <a:spLocks/>
            </p:cNvSpPr>
            <p:nvPr/>
          </p:nvSpPr>
          <p:spPr bwMode="auto">
            <a:xfrm>
              <a:off x="303" y="406"/>
              <a:ext cx="40" cy="35"/>
            </a:xfrm>
            <a:custGeom>
              <a:avLst/>
              <a:gdLst>
                <a:gd name="T0" fmla="*/ 13 w 40"/>
                <a:gd name="T1" fmla="*/ 0 h 35"/>
                <a:gd name="T2" fmla="*/ 7 w 40"/>
                <a:gd name="T3" fmla="*/ 8 h 35"/>
                <a:gd name="T4" fmla="*/ 0 w 40"/>
                <a:gd name="T5" fmla="*/ 8 h 35"/>
                <a:gd name="T6" fmla="*/ 0 w 40"/>
                <a:gd name="T7" fmla="*/ 10 h 35"/>
                <a:gd name="T8" fmla="*/ 9 w 40"/>
                <a:gd name="T9" fmla="*/ 10 h 35"/>
                <a:gd name="T10" fmla="*/ 13 w 40"/>
                <a:gd name="T11" fmla="*/ 7 h 35"/>
                <a:gd name="T12" fmla="*/ 20 w 40"/>
                <a:gd name="T13" fmla="*/ 16 h 35"/>
                <a:gd name="T14" fmla="*/ 10 w 40"/>
                <a:gd name="T15" fmla="*/ 35 h 35"/>
                <a:gd name="T16" fmla="*/ 14 w 40"/>
                <a:gd name="T17" fmla="*/ 35 h 35"/>
                <a:gd name="T18" fmla="*/ 26 w 40"/>
                <a:gd name="T19" fmla="*/ 16 h 35"/>
                <a:gd name="T20" fmla="*/ 26 w 40"/>
                <a:gd name="T21" fmla="*/ 29 h 35"/>
                <a:gd name="T22" fmla="*/ 40 w 40"/>
                <a:gd name="T23" fmla="*/ 29 h 35"/>
                <a:gd name="T24" fmla="*/ 40 w 40"/>
                <a:gd name="T25" fmla="*/ 26 h 35"/>
                <a:gd name="T26" fmla="*/ 31 w 40"/>
                <a:gd name="T27" fmla="*/ 26 h 35"/>
                <a:gd name="T28" fmla="*/ 31 w 40"/>
                <a:gd name="T29" fmla="*/ 14 h 35"/>
                <a:gd name="T30" fmla="*/ 23 w 40"/>
                <a:gd name="T31" fmla="*/ 3 h 35"/>
                <a:gd name="T32" fmla="*/ 29 w 40"/>
                <a:gd name="T33" fmla="*/ 3 h 35"/>
                <a:gd name="T34" fmla="*/ 35 w 40"/>
                <a:gd name="T35" fmla="*/ 10 h 35"/>
                <a:gd name="T36" fmla="*/ 37 w 40"/>
                <a:gd name="T37" fmla="*/ 9 h 35"/>
                <a:gd name="T38" fmla="*/ 30 w 40"/>
                <a:gd name="T39" fmla="*/ 0 h 35"/>
                <a:gd name="T40" fmla="*/ 13 w 40"/>
                <a:gd name="T41" fmla="*/ 0 h 3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40" h="35">
                  <a:moveTo>
                    <a:pt x="13" y="0"/>
                  </a:moveTo>
                  <a:lnTo>
                    <a:pt x="7" y="8"/>
                  </a:lnTo>
                  <a:lnTo>
                    <a:pt x="0" y="8"/>
                  </a:lnTo>
                  <a:lnTo>
                    <a:pt x="0" y="10"/>
                  </a:lnTo>
                  <a:lnTo>
                    <a:pt x="9" y="10"/>
                  </a:lnTo>
                  <a:lnTo>
                    <a:pt x="13" y="7"/>
                  </a:lnTo>
                  <a:lnTo>
                    <a:pt x="20" y="16"/>
                  </a:lnTo>
                  <a:lnTo>
                    <a:pt x="10" y="35"/>
                  </a:lnTo>
                  <a:lnTo>
                    <a:pt x="14" y="35"/>
                  </a:lnTo>
                  <a:lnTo>
                    <a:pt x="26" y="16"/>
                  </a:lnTo>
                  <a:lnTo>
                    <a:pt x="26" y="29"/>
                  </a:lnTo>
                  <a:lnTo>
                    <a:pt x="40" y="29"/>
                  </a:lnTo>
                  <a:lnTo>
                    <a:pt x="40" y="26"/>
                  </a:lnTo>
                  <a:lnTo>
                    <a:pt x="31" y="26"/>
                  </a:lnTo>
                  <a:lnTo>
                    <a:pt x="31" y="14"/>
                  </a:lnTo>
                  <a:lnTo>
                    <a:pt x="23" y="3"/>
                  </a:lnTo>
                  <a:lnTo>
                    <a:pt x="29" y="3"/>
                  </a:lnTo>
                  <a:lnTo>
                    <a:pt x="35" y="10"/>
                  </a:lnTo>
                  <a:lnTo>
                    <a:pt x="37" y="9"/>
                  </a:lnTo>
                  <a:lnTo>
                    <a:pt x="30" y="0"/>
                  </a:lnTo>
                  <a:lnTo>
                    <a:pt x="13" y="0"/>
                  </a:lnTo>
                  <a:close/>
                </a:path>
              </a:pathLst>
            </a:custGeom>
            <a:grpFill/>
            <a:ln w="9525">
              <a:solidFill>
                <a:schemeClr val="tx1"/>
              </a:solidFill>
              <a:round/>
              <a:headEnd/>
              <a:tailEnd/>
            </a:ln>
          </p:spPr>
          <p:txBody>
            <a:bodyPr/>
            <a:lstStyle/>
            <a:p>
              <a:endParaRPr lang="ja-JP" altLang="en-US">
                <a:solidFill>
                  <a:prstClr val="black"/>
                </a:solidFill>
              </a:endParaRPr>
            </a:p>
          </p:txBody>
        </p:sp>
      </p:grpSp>
      <p:grpSp>
        <p:nvGrpSpPr>
          <p:cNvPr id="169" name="グループ化 168"/>
          <p:cNvGrpSpPr/>
          <p:nvPr/>
        </p:nvGrpSpPr>
        <p:grpSpPr>
          <a:xfrm>
            <a:off x="5654486" y="4175617"/>
            <a:ext cx="258014" cy="330350"/>
            <a:chOff x="11375136" y="4721928"/>
            <a:chExt cx="573024" cy="862008"/>
          </a:xfrm>
          <a:solidFill>
            <a:srgbClr val="FFFF00"/>
          </a:solidFill>
        </p:grpSpPr>
        <p:sp>
          <p:nvSpPr>
            <p:cNvPr id="170" name="Freeform 258"/>
            <p:cNvSpPr>
              <a:spLocks/>
            </p:cNvSpPr>
            <p:nvPr/>
          </p:nvSpPr>
          <p:spPr bwMode="auto">
            <a:xfrm flipH="1">
              <a:off x="11594194" y="4721928"/>
              <a:ext cx="139221" cy="152388"/>
            </a:xfrm>
            <a:custGeom>
              <a:avLst/>
              <a:gdLst>
                <a:gd name="T0" fmla="*/ 4 w 8"/>
                <a:gd name="T1" fmla="*/ 8 h 8"/>
                <a:gd name="T2" fmla="*/ 8 w 8"/>
                <a:gd name="T3" fmla="*/ 4 h 8"/>
                <a:gd name="T4" fmla="*/ 4 w 8"/>
                <a:gd name="T5" fmla="*/ 0 h 8"/>
                <a:gd name="T6" fmla="*/ 0 w 8"/>
                <a:gd name="T7" fmla="*/ 4 h 8"/>
                <a:gd name="T8" fmla="*/ 0 w 8"/>
                <a:gd name="T9" fmla="*/ 4 h 8"/>
                <a:gd name="T10" fmla="*/ 4 w 8"/>
                <a:gd name="T11" fmla="*/ 8 h 8"/>
                <a:gd name="T12" fmla="*/ 4 w 8"/>
                <a:gd name="T13" fmla="*/ 8 h 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8">
                  <a:moveTo>
                    <a:pt x="4" y="8"/>
                  </a:moveTo>
                  <a:cubicBezTo>
                    <a:pt x="6" y="8"/>
                    <a:pt x="8" y="6"/>
                    <a:pt x="8" y="4"/>
                  </a:cubicBezTo>
                  <a:cubicBezTo>
                    <a:pt x="8" y="2"/>
                    <a:pt x="6" y="0"/>
                    <a:pt x="4" y="0"/>
                  </a:cubicBezTo>
                  <a:cubicBezTo>
                    <a:pt x="2" y="0"/>
                    <a:pt x="0" y="2"/>
                    <a:pt x="0" y="4"/>
                  </a:cubicBezTo>
                  <a:cubicBezTo>
                    <a:pt x="0" y="4"/>
                    <a:pt x="0" y="4"/>
                    <a:pt x="0" y="4"/>
                  </a:cubicBezTo>
                  <a:cubicBezTo>
                    <a:pt x="0" y="6"/>
                    <a:pt x="2" y="8"/>
                    <a:pt x="4" y="8"/>
                  </a:cubicBezTo>
                  <a:cubicBezTo>
                    <a:pt x="4" y="8"/>
                    <a:pt x="4" y="8"/>
                    <a:pt x="4" y="8"/>
                  </a:cubicBezTo>
                </a:path>
              </a:pathLst>
            </a:custGeom>
            <a:solidFill>
              <a:srgbClr val="0070C0"/>
            </a:solidFill>
            <a:ln w="3175"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sp>
          <p:nvSpPr>
            <p:cNvPr id="171" name="フリーフォーム 170"/>
            <p:cNvSpPr/>
            <p:nvPr/>
          </p:nvSpPr>
          <p:spPr>
            <a:xfrm>
              <a:off x="11375136" y="4888992"/>
              <a:ext cx="573024" cy="694944"/>
            </a:xfrm>
            <a:custGeom>
              <a:avLst/>
              <a:gdLst>
                <a:gd name="connsiteX0" fmla="*/ 195072 w 573024"/>
                <a:gd name="connsiteY0" fmla="*/ 0 h 694944"/>
                <a:gd name="connsiteX1" fmla="*/ 341376 w 573024"/>
                <a:gd name="connsiteY1" fmla="*/ 6096 h 694944"/>
                <a:gd name="connsiteX2" fmla="*/ 445008 w 573024"/>
                <a:gd name="connsiteY2" fmla="*/ 146304 h 694944"/>
                <a:gd name="connsiteX3" fmla="*/ 566928 w 573024"/>
                <a:gd name="connsiteY3" fmla="*/ 152400 h 694944"/>
                <a:gd name="connsiteX4" fmla="*/ 560832 w 573024"/>
                <a:gd name="connsiteY4" fmla="*/ 219456 h 694944"/>
                <a:gd name="connsiteX5" fmla="*/ 420624 w 573024"/>
                <a:gd name="connsiteY5" fmla="*/ 213360 h 694944"/>
                <a:gd name="connsiteX6" fmla="*/ 316992 w 573024"/>
                <a:gd name="connsiteY6" fmla="*/ 152400 h 694944"/>
                <a:gd name="connsiteX7" fmla="*/ 384048 w 573024"/>
                <a:gd name="connsiteY7" fmla="*/ 256032 h 694944"/>
                <a:gd name="connsiteX8" fmla="*/ 566928 w 573024"/>
                <a:gd name="connsiteY8" fmla="*/ 256032 h 694944"/>
                <a:gd name="connsiteX9" fmla="*/ 573024 w 573024"/>
                <a:gd name="connsiteY9" fmla="*/ 329184 h 694944"/>
                <a:gd name="connsiteX10" fmla="*/ 390144 w 573024"/>
                <a:gd name="connsiteY10" fmla="*/ 323088 h 694944"/>
                <a:gd name="connsiteX11" fmla="*/ 274320 w 573024"/>
                <a:gd name="connsiteY11" fmla="*/ 213360 h 694944"/>
                <a:gd name="connsiteX12" fmla="*/ 201168 w 573024"/>
                <a:gd name="connsiteY12" fmla="*/ 280416 h 694944"/>
                <a:gd name="connsiteX13" fmla="*/ 237744 w 573024"/>
                <a:gd name="connsiteY13" fmla="*/ 512064 h 694944"/>
                <a:gd name="connsiteX14" fmla="*/ 231648 w 573024"/>
                <a:gd name="connsiteY14" fmla="*/ 664464 h 694944"/>
                <a:gd name="connsiteX15" fmla="*/ 158496 w 573024"/>
                <a:gd name="connsiteY15" fmla="*/ 664464 h 694944"/>
                <a:gd name="connsiteX16" fmla="*/ 152400 w 573024"/>
                <a:gd name="connsiteY16" fmla="*/ 542544 h 694944"/>
                <a:gd name="connsiteX17" fmla="*/ 109728 w 573024"/>
                <a:gd name="connsiteY17" fmla="*/ 341376 h 694944"/>
                <a:gd name="connsiteX18" fmla="*/ 109728 w 573024"/>
                <a:gd name="connsiteY18" fmla="*/ 536448 h 694944"/>
                <a:gd name="connsiteX19" fmla="*/ 109728 w 573024"/>
                <a:gd name="connsiteY19" fmla="*/ 694944 h 694944"/>
                <a:gd name="connsiteX20" fmla="*/ 18288 w 573024"/>
                <a:gd name="connsiteY20" fmla="*/ 694944 h 694944"/>
                <a:gd name="connsiteX21" fmla="*/ 6096 w 573024"/>
                <a:gd name="connsiteY21" fmla="*/ 304800 h 694944"/>
                <a:gd name="connsiteX22" fmla="*/ 0 w 573024"/>
                <a:gd name="connsiteY22" fmla="*/ 231648 h 694944"/>
                <a:gd name="connsiteX23" fmla="*/ 195072 w 573024"/>
                <a:gd name="connsiteY23" fmla="*/ 0 h 6949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73024" h="694944">
                  <a:moveTo>
                    <a:pt x="195072" y="0"/>
                  </a:moveTo>
                  <a:lnTo>
                    <a:pt x="341376" y="6096"/>
                  </a:lnTo>
                  <a:lnTo>
                    <a:pt x="445008" y="146304"/>
                  </a:lnTo>
                  <a:lnTo>
                    <a:pt x="566928" y="152400"/>
                  </a:lnTo>
                  <a:lnTo>
                    <a:pt x="560832" y="219456"/>
                  </a:lnTo>
                  <a:lnTo>
                    <a:pt x="420624" y="213360"/>
                  </a:lnTo>
                  <a:lnTo>
                    <a:pt x="316992" y="152400"/>
                  </a:lnTo>
                  <a:lnTo>
                    <a:pt x="384048" y="256032"/>
                  </a:lnTo>
                  <a:lnTo>
                    <a:pt x="566928" y="256032"/>
                  </a:lnTo>
                  <a:lnTo>
                    <a:pt x="573024" y="329184"/>
                  </a:lnTo>
                  <a:lnTo>
                    <a:pt x="390144" y="323088"/>
                  </a:lnTo>
                  <a:lnTo>
                    <a:pt x="274320" y="213360"/>
                  </a:lnTo>
                  <a:lnTo>
                    <a:pt x="201168" y="280416"/>
                  </a:lnTo>
                  <a:lnTo>
                    <a:pt x="237744" y="512064"/>
                  </a:lnTo>
                  <a:lnTo>
                    <a:pt x="231648" y="664464"/>
                  </a:lnTo>
                  <a:lnTo>
                    <a:pt x="158496" y="664464"/>
                  </a:lnTo>
                  <a:lnTo>
                    <a:pt x="152400" y="542544"/>
                  </a:lnTo>
                  <a:lnTo>
                    <a:pt x="109728" y="341376"/>
                  </a:lnTo>
                  <a:lnTo>
                    <a:pt x="109728" y="536448"/>
                  </a:lnTo>
                  <a:lnTo>
                    <a:pt x="109728" y="694944"/>
                  </a:lnTo>
                  <a:lnTo>
                    <a:pt x="18288" y="694944"/>
                  </a:lnTo>
                  <a:lnTo>
                    <a:pt x="6096" y="304800"/>
                  </a:lnTo>
                  <a:lnTo>
                    <a:pt x="0" y="231648"/>
                  </a:lnTo>
                  <a:lnTo>
                    <a:pt x="195072" y="0"/>
                  </a:lnTo>
                  <a:close/>
                </a:path>
              </a:pathLst>
            </a:custGeom>
            <a:solidFill>
              <a:srgbClr val="0070C0"/>
            </a:solidFill>
            <a:ln w="3175"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grpSp>
      <p:grpSp>
        <p:nvGrpSpPr>
          <p:cNvPr id="176" name="グループ化 175"/>
          <p:cNvGrpSpPr/>
          <p:nvPr/>
        </p:nvGrpSpPr>
        <p:grpSpPr>
          <a:xfrm>
            <a:off x="5308162" y="4446528"/>
            <a:ext cx="258014" cy="330350"/>
            <a:chOff x="11375136" y="4721928"/>
            <a:chExt cx="573024" cy="862008"/>
          </a:xfrm>
          <a:solidFill>
            <a:srgbClr val="FFFF00"/>
          </a:solidFill>
        </p:grpSpPr>
        <p:sp>
          <p:nvSpPr>
            <p:cNvPr id="177" name="Freeform 258"/>
            <p:cNvSpPr>
              <a:spLocks/>
            </p:cNvSpPr>
            <p:nvPr/>
          </p:nvSpPr>
          <p:spPr bwMode="auto">
            <a:xfrm flipH="1">
              <a:off x="11594194" y="4721928"/>
              <a:ext cx="139221" cy="152388"/>
            </a:xfrm>
            <a:custGeom>
              <a:avLst/>
              <a:gdLst>
                <a:gd name="T0" fmla="*/ 4 w 8"/>
                <a:gd name="T1" fmla="*/ 8 h 8"/>
                <a:gd name="T2" fmla="*/ 8 w 8"/>
                <a:gd name="T3" fmla="*/ 4 h 8"/>
                <a:gd name="T4" fmla="*/ 4 w 8"/>
                <a:gd name="T5" fmla="*/ 0 h 8"/>
                <a:gd name="T6" fmla="*/ 0 w 8"/>
                <a:gd name="T7" fmla="*/ 4 h 8"/>
                <a:gd name="T8" fmla="*/ 0 w 8"/>
                <a:gd name="T9" fmla="*/ 4 h 8"/>
                <a:gd name="T10" fmla="*/ 4 w 8"/>
                <a:gd name="T11" fmla="*/ 8 h 8"/>
                <a:gd name="T12" fmla="*/ 4 w 8"/>
                <a:gd name="T13" fmla="*/ 8 h 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8">
                  <a:moveTo>
                    <a:pt x="4" y="8"/>
                  </a:moveTo>
                  <a:cubicBezTo>
                    <a:pt x="6" y="8"/>
                    <a:pt x="8" y="6"/>
                    <a:pt x="8" y="4"/>
                  </a:cubicBezTo>
                  <a:cubicBezTo>
                    <a:pt x="8" y="2"/>
                    <a:pt x="6" y="0"/>
                    <a:pt x="4" y="0"/>
                  </a:cubicBezTo>
                  <a:cubicBezTo>
                    <a:pt x="2" y="0"/>
                    <a:pt x="0" y="2"/>
                    <a:pt x="0" y="4"/>
                  </a:cubicBezTo>
                  <a:cubicBezTo>
                    <a:pt x="0" y="4"/>
                    <a:pt x="0" y="4"/>
                    <a:pt x="0" y="4"/>
                  </a:cubicBezTo>
                  <a:cubicBezTo>
                    <a:pt x="0" y="6"/>
                    <a:pt x="2" y="8"/>
                    <a:pt x="4" y="8"/>
                  </a:cubicBezTo>
                  <a:cubicBezTo>
                    <a:pt x="4" y="8"/>
                    <a:pt x="4" y="8"/>
                    <a:pt x="4" y="8"/>
                  </a:cubicBezTo>
                </a:path>
              </a:pathLst>
            </a:custGeom>
            <a:solidFill>
              <a:srgbClr val="00B050"/>
            </a:solidFill>
            <a:ln w="3175"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sp>
          <p:nvSpPr>
            <p:cNvPr id="178" name="フリーフォーム 177"/>
            <p:cNvSpPr/>
            <p:nvPr/>
          </p:nvSpPr>
          <p:spPr>
            <a:xfrm>
              <a:off x="11375136" y="4888992"/>
              <a:ext cx="573024" cy="694944"/>
            </a:xfrm>
            <a:custGeom>
              <a:avLst/>
              <a:gdLst>
                <a:gd name="connsiteX0" fmla="*/ 195072 w 573024"/>
                <a:gd name="connsiteY0" fmla="*/ 0 h 694944"/>
                <a:gd name="connsiteX1" fmla="*/ 341376 w 573024"/>
                <a:gd name="connsiteY1" fmla="*/ 6096 h 694944"/>
                <a:gd name="connsiteX2" fmla="*/ 445008 w 573024"/>
                <a:gd name="connsiteY2" fmla="*/ 146304 h 694944"/>
                <a:gd name="connsiteX3" fmla="*/ 566928 w 573024"/>
                <a:gd name="connsiteY3" fmla="*/ 152400 h 694944"/>
                <a:gd name="connsiteX4" fmla="*/ 560832 w 573024"/>
                <a:gd name="connsiteY4" fmla="*/ 219456 h 694944"/>
                <a:gd name="connsiteX5" fmla="*/ 420624 w 573024"/>
                <a:gd name="connsiteY5" fmla="*/ 213360 h 694944"/>
                <a:gd name="connsiteX6" fmla="*/ 316992 w 573024"/>
                <a:gd name="connsiteY6" fmla="*/ 152400 h 694944"/>
                <a:gd name="connsiteX7" fmla="*/ 384048 w 573024"/>
                <a:gd name="connsiteY7" fmla="*/ 256032 h 694944"/>
                <a:gd name="connsiteX8" fmla="*/ 566928 w 573024"/>
                <a:gd name="connsiteY8" fmla="*/ 256032 h 694944"/>
                <a:gd name="connsiteX9" fmla="*/ 573024 w 573024"/>
                <a:gd name="connsiteY9" fmla="*/ 329184 h 694944"/>
                <a:gd name="connsiteX10" fmla="*/ 390144 w 573024"/>
                <a:gd name="connsiteY10" fmla="*/ 323088 h 694944"/>
                <a:gd name="connsiteX11" fmla="*/ 274320 w 573024"/>
                <a:gd name="connsiteY11" fmla="*/ 213360 h 694944"/>
                <a:gd name="connsiteX12" fmla="*/ 201168 w 573024"/>
                <a:gd name="connsiteY12" fmla="*/ 280416 h 694944"/>
                <a:gd name="connsiteX13" fmla="*/ 237744 w 573024"/>
                <a:gd name="connsiteY13" fmla="*/ 512064 h 694944"/>
                <a:gd name="connsiteX14" fmla="*/ 231648 w 573024"/>
                <a:gd name="connsiteY14" fmla="*/ 664464 h 694944"/>
                <a:gd name="connsiteX15" fmla="*/ 158496 w 573024"/>
                <a:gd name="connsiteY15" fmla="*/ 664464 h 694944"/>
                <a:gd name="connsiteX16" fmla="*/ 152400 w 573024"/>
                <a:gd name="connsiteY16" fmla="*/ 542544 h 694944"/>
                <a:gd name="connsiteX17" fmla="*/ 109728 w 573024"/>
                <a:gd name="connsiteY17" fmla="*/ 341376 h 694944"/>
                <a:gd name="connsiteX18" fmla="*/ 109728 w 573024"/>
                <a:gd name="connsiteY18" fmla="*/ 536448 h 694944"/>
                <a:gd name="connsiteX19" fmla="*/ 109728 w 573024"/>
                <a:gd name="connsiteY19" fmla="*/ 694944 h 694944"/>
                <a:gd name="connsiteX20" fmla="*/ 18288 w 573024"/>
                <a:gd name="connsiteY20" fmla="*/ 694944 h 694944"/>
                <a:gd name="connsiteX21" fmla="*/ 6096 w 573024"/>
                <a:gd name="connsiteY21" fmla="*/ 304800 h 694944"/>
                <a:gd name="connsiteX22" fmla="*/ 0 w 573024"/>
                <a:gd name="connsiteY22" fmla="*/ 231648 h 694944"/>
                <a:gd name="connsiteX23" fmla="*/ 195072 w 573024"/>
                <a:gd name="connsiteY23" fmla="*/ 0 h 6949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73024" h="694944">
                  <a:moveTo>
                    <a:pt x="195072" y="0"/>
                  </a:moveTo>
                  <a:lnTo>
                    <a:pt x="341376" y="6096"/>
                  </a:lnTo>
                  <a:lnTo>
                    <a:pt x="445008" y="146304"/>
                  </a:lnTo>
                  <a:lnTo>
                    <a:pt x="566928" y="152400"/>
                  </a:lnTo>
                  <a:lnTo>
                    <a:pt x="560832" y="219456"/>
                  </a:lnTo>
                  <a:lnTo>
                    <a:pt x="420624" y="213360"/>
                  </a:lnTo>
                  <a:lnTo>
                    <a:pt x="316992" y="152400"/>
                  </a:lnTo>
                  <a:lnTo>
                    <a:pt x="384048" y="256032"/>
                  </a:lnTo>
                  <a:lnTo>
                    <a:pt x="566928" y="256032"/>
                  </a:lnTo>
                  <a:lnTo>
                    <a:pt x="573024" y="329184"/>
                  </a:lnTo>
                  <a:lnTo>
                    <a:pt x="390144" y="323088"/>
                  </a:lnTo>
                  <a:lnTo>
                    <a:pt x="274320" y="213360"/>
                  </a:lnTo>
                  <a:lnTo>
                    <a:pt x="201168" y="280416"/>
                  </a:lnTo>
                  <a:lnTo>
                    <a:pt x="237744" y="512064"/>
                  </a:lnTo>
                  <a:lnTo>
                    <a:pt x="231648" y="664464"/>
                  </a:lnTo>
                  <a:lnTo>
                    <a:pt x="158496" y="664464"/>
                  </a:lnTo>
                  <a:lnTo>
                    <a:pt x="152400" y="542544"/>
                  </a:lnTo>
                  <a:lnTo>
                    <a:pt x="109728" y="341376"/>
                  </a:lnTo>
                  <a:lnTo>
                    <a:pt x="109728" y="536448"/>
                  </a:lnTo>
                  <a:lnTo>
                    <a:pt x="109728" y="694944"/>
                  </a:lnTo>
                  <a:lnTo>
                    <a:pt x="18288" y="694944"/>
                  </a:lnTo>
                  <a:lnTo>
                    <a:pt x="6096" y="304800"/>
                  </a:lnTo>
                  <a:lnTo>
                    <a:pt x="0" y="231648"/>
                  </a:lnTo>
                  <a:lnTo>
                    <a:pt x="195072" y="0"/>
                  </a:lnTo>
                  <a:close/>
                </a:path>
              </a:pathLst>
            </a:custGeom>
            <a:solidFill>
              <a:srgbClr val="00B050"/>
            </a:solidFill>
            <a:ln w="3175"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grpSp>
      <p:cxnSp>
        <p:nvCxnSpPr>
          <p:cNvPr id="179" name="直線矢印コネクタ 178"/>
          <p:cNvCxnSpPr/>
          <p:nvPr/>
        </p:nvCxnSpPr>
        <p:spPr>
          <a:xfrm>
            <a:off x="2734886" y="4581128"/>
            <a:ext cx="2494695" cy="0"/>
          </a:xfrm>
          <a:prstGeom prst="straightConnector1">
            <a:avLst/>
          </a:prstGeom>
          <a:noFill/>
          <a:ln>
            <a:solidFill>
              <a:srgbClr val="FF0000"/>
            </a:solidFill>
            <a:prstDash val="sys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cxnSp>
      <p:cxnSp>
        <p:nvCxnSpPr>
          <p:cNvPr id="180" name="直線矢印コネクタ 179"/>
          <p:cNvCxnSpPr/>
          <p:nvPr/>
        </p:nvCxnSpPr>
        <p:spPr>
          <a:xfrm>
            <a:off x="2707214" y="4797152"/>
            <a:ext cx="1695169" cy="0"/>
          </a:xfrm>
          <a:prstGeom prst="straightConnector1">
            <a:avLst/>
          </a:prstGeom>
          <a:noFill/>
          <a:ln>
            <a:solidFill>
              <a:srgbClr val="FF0000"/>
            </a:solidFill>
            <a:prstDash val="sys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cxnSp>
      <p:grpSp>
        <p:nvGrpSpPr>
          <p:cNvPr id="181" name="グループ化 180"/>
          <p:cNvGrpSpPr/>
          <p:nvPr/>
        </p:nvGrpSpPr>
        <p:grpSpPr>
          <a:xfrm>
            <a:off x="4493921" y="4606067"/>
            <a:ext cx="258014" cy="330350"/>
            <a:chOff x="11375136" y="4721928"/>
            <a:chExt cx="573024" cy="862008"/>
          </a:xfrm>
          <a:solidFill>
            <a:srgbClr val="FFFF00"/>
          </a:solidFill>
        </p:grpSpPr>
        <p:sp>
          <p:nvSpPr>
            <p:cNvPr id="182" name="Freeform 258"/>
            <p:cNvSpPr>
              <a:spLocks/>
            </p:cNvSpPr>
            <p:nvPr/>
          </p:nvSpPr>
          <p:spPr bwMode="auto">
            <a:xfrm flipH="1">
              <a:off x="11594194" y="4721928"/>
              <a:ext cx="139221" cy="152388"/>
            </a:xfrm>
            <a:custGeom>
              <a:avLst/>
              <a:gdLst>
                <a:gd name="T0" fmla="*/ 4 w 8"/>
                <a:gd name="T1" fmla="*/ 8 h 8"/>
                <a:gd name="T2" fmla="*/ 8 w 8"/>
                <a:gd name="T3" fmla="*/ 4 h 8"/>
                <a:gd name="T4" fmla="*/ 4 w 8"/>
                <a:gd name="T5" fmla="*/ 0 h 8"/>
                <a:gd name="T6" fmla="*/ 0 w 8"/>
                <a:gd name="T7" fmla="*/ 4 h 8"/>
                <a:gd name="T8" fmla="*/ 0 w 8"/>
                <a:gd name="T9" fmla="*/ 4 h 8"/>
                <a:gd name="T10" fmla="*/ 4 w 8"/>
                <a:gd name="T11" fmla="*/ 8 h 8"/>
                <a:gd name="T12" fmla="*/ 4 w 8"/>
                <a:gd name="T13" fmla="*/ 8 h 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8">
                  <a:moveTo>
                    <a:pt x="4" y="8"/>
                  </a:moveTo>
                  <a:cubicBezTo>
                    <a:pt x="6" y="8"/>
                    <a:pt x="8" y="6"/>
                    <a:pt x="8" y="4"/>
                  </a:cubicBezTo>
                  <a:cubicBezTo>
                    <a:pt x="8" y="2"/>
                    <a:pt x="6" y="0"/>
                    <a:pt x="4" y="0"/>
                  </a:cubicBezTo>
                  <a:cubicBezTo>
                    <a:pt x="2" y="0"/>
                    <a:pt x="0" y="2"/>
                    <a:pt x="0" y="4"/>
                  </a:cubicBezTo>
                  <a:cubicBezTo>
                    <a:pt x="0" y="4"/>
                    <a:pt x="0" y="4"/>
                    <a:pt x="0" y="4"/>
                  </a:cubicBezTo>
                  <a:cubicBezTo>
                    <a:pt x="0" y="6"/>
                    <a:pt x="2" y="8"/>
                    <a:pt x="4" y="8"/>
                  </a:cubicBezTo>
                  <a:cubicBezTo>
                    <a:pt x="4" y="8"/>
                    <a:pt x="4" y="8"/>
                    <a:pt x="4" y="8"/>
                  </a:cubicBezTo>
                </a:path>
              </a:pathLst>
            </a:custGeom>
            <a:grpFill/>
            <a:ln w="3175"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sp>
          <p:nvSpPr>
            <p:cNvPr id="183" name="フリーフォーム 182"/>
            <p:cNvSpPr/>
            <p:nvPr/>
          </p:nvSpPr>
          <p:spPr>
            <a:xfrm>
              <a:off x="11375136" y="4888992"/>
              <a:ext cx="573024" cy="694944"/>
            </a:xfrm>
            <a:custGeom>
              <a:avLst/>
              <a:gdLst>
                <a:gd name="connsiteX0" fmla="*/ 195072 w 573024"/>
                <a:gd name="connsiteY0" fmla="*/ 0 h 694944"/>
                <a:gd name="connsiteX1" fmla="*/ 341376 w 573024"/>
                <a:gd name="connsiteY1" fmla="*/ 6096 h 694944"/>
                <a:gd name="connsiteX2" fmla="*/ 445008 w 573024"/>
                <a:gd name="connsiteY2" fmla="*/ 146304 h 694944"/>
                <a:gd name="connsiteX3" fmla="*/ 566928 w 573024"/>
                <a:gd name="connsiteY3" fmla="*/ 152400 h 694944"/>
                <a:gd name="connsiteX4" fmla="*/ 560832 w 573024"/>
                <a:gd name="connsiteY4" fmla="*/ 219456 h 694944"/>
                <a:gd name="connsiteX5" fmla="*/ 420624 w 573024"/>
                <a:gd name="connsiteY5" fmla="*/ 213360 h 694944"/>
                <a:gd name="connsiteX6" fmla="*/ 316992 w 573024"/>
                <a:gd name="connsiteY6" fmla="*/ 152400 h 694944"/>
                <a:gd name="connsiteX7" fmla="*/ 384048 w 573024"/>
                <a:gd name="connsiteY7" fmla="*/ 256032 h 694944"/>
                <a:gd name="connsiteX8" fmla="*/ 566928 w 573024"/>
                <a:gd name="connsiteY8" fmla="*/ 256032 h 694944"/>
                <a:gd name="connsiteX9" fmla="*/ 573024 w 573024"/>
                <a:gd name="connsiteY9" fmla="*/ 329184 h 694944"/>
                <a:gd name="connsiteX10" fmla="*/ 390144 w 573024"/>
                <a:gd name="connsiteY10" fmla="*/ 323088 h 694944"/>
                <a:gd name="connsiteX11" fmla="*/ 274320 w 573024"/>
                <a:gd name="connsiteY11" fmla="*/ 213360 h 694944"/>
                <a:gd name="connsiteX12" fmla="*/ 201168 w 573024"/>
                <a:gd name="connsiteY12" fmla="*/ 280416 h 694944"/>
                <a:gd name="connsiteX13" fmla="*/ 237744 w 573024"/>
                <a:gd name="connsiteY13" fmla="*/ 512064 h 694944"/>
                <a:gd name="connsiteX14" fmla="*/ 231648 w 573024"/>
                <a:gd name="connsiteY14" fmla="*/ 664464 h 694944"/>
                <a:gd name="connsiteX15" fmla="*/ 158496 w 573024"/>
                <a:gd name="connsiteY15" fmla="*/ 664464 h 694944"/>
                <a:gd name="connsiteX16" fmla="*/ 152400 w 573024"/>
                <a:gd name="connsiteY16" fmla="*/ 542544 h 694944"/>
                <a:gd name="connsiteX17" fmla="*/ 109728 w 573024"/>
                <a:gd name="connsiteY17" fmla="*/ 341376 h 694944"/>
                <a:gd name="connsiteX18" fmla="*/ 109728 w 573024"/>
                <a:gd name="connsiteY18" fmla="*/ 536448 h 694944"/>
                <a:gd name="connsiteX19" fmla="*/ 109728 w 573024"/>
                <a:gd name="connsiteY19" fmla="*/ 694944 h 694944"/>
                <a:gd name="connsiteX20" fmla="*/ 18288 w 573024"/>
                <a:gd name="connsiteY20" fmla="*/ 694944 h 694944"/>
                <a:gd name="connsiteX21" fmla="*/ 6096 w 573024"/>
                <a:gd name="connsiteY21" fmla="*/ 304800 h 694944"/>
                <a:gd name="connsiteX22" fmla="*/ 0 w 573024"/>
                <a:gd name="connsiteY22" fmla="*/ 231648 h 694944"/>
                <a:gd name="connsiteX23" fmla="*/ 195072 w 573024"/>
                <a:gd name="connsiteY23" fmla="*/ 0 h 6949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73024" h="694944">
                  <a:moveTo>
                    <a:pt x="195072" y="0"/>
                  </a:moveTo>
                  <a:lnTo>
                    <a:pt x="341376" y="6096"/>
                  </a:lnTo>
                  <a:lnTo>
                    <a:pt x="445008" y="146304"/>
                  </a:lnTo>
                  <a:lnTo>
                    <a:pt x="566928" y="152400"/>
                  </a:lnTo>
                  <a:lnTo>
                    <a:pt x="560832" y="219456"/>
                  </a:lnTo>
                  <a:lnTo>
                    <a:pt x="420624" y="213360"/>
                  </a:lnTo>
                  <a:lnTo>
                    <a:pt x="316992" y="152400"/>
                  </a:lnTo>
                  <a:lnTo>
                    <a:pt x="384048" y="256032"/>
                  </a:lnTo>
                  <a:lnTo>
                    <a:pt x="566928" y="256032"/>
                  </a:lnTo>
                  <a:lnTo>
                    <a:pt x="573024" y="329184"/>
                  </a:lnTo>
                  <a:lnTo>
                    <a:pt x="390144" y="323088"/>
                  </a:lnTo>
                  <a:lnTo>
                    <a:pt x="274320" y="213360"/>
                  </a:lnTo>
                  <a:lnTo>
                    <a:pt x="201168" y="280416"/>
                  </a:lnTo>
                  <a:lnTo>
                    <a:pt x="237744" y="512064"/>
                  </a:lnTo>
                  <a:lnTo>
                    <a:pt x="231648" y="664464"/>
                  </a:lnTo>
                  <a:lnTo>
                    <a:pt x="158496" y="664464"/>
                  </a:lnTo>
                  <a:lnTo>
                    <a:pt x="152400" y="542544"/>
                  </a:lnTo>
                  <a:lnTo>
                    <a:pt x="109728" y="341376"/>
                  </a:lnTo>
                  <a:lnTo>
                    <a:pt x="109728" y="536448"/>
                  </a:lnTo>
                  <a:lnTo>
                    <a:pt x="109728" y="694944"/>
                  </a:lnTo>
                  <a:lnTo>
                    <a:pt x="18288" y="694944"/>
                  </a:lnTo>
                  <a:lnTo>
                    <a:pt x="6096" y="304800"/>
                  </a:lnTo>
                  <a:lnTo>
                    <a:pt x="0" y="231648"/>
                  </a:lnTo>
                  <a:lnTo>
                    <a:pt x="195072" y="0"/>
                  </a:lnTo>
                  <a:close/>
                </a:path>
              </a:pathLst>
            </a:custGeom>
            <a:grpFill/>
            <a:ln w="3175"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grpSp>
      <p:sp>
        <p:nvSpPr>
          <p:cNvPr id="184" name="正方形/長方形 183"/>
          <p:cNvSpPr/>
          <p:nvPr/>
        </p:nvSpPr>
        <p:spPr>
          <a:xfrm>
            <a:off x="3564640" y="4366428"/>
            <a:ext cx="705835" cy="153936"/>
          </a:xfrm>
          <a:prstGeom prst="rect">
            <a:avLst/>
          </a:prstGeom>
          <a:noFill/>
          <a:ln w="3175">
            <a:noFill/>
          </a:ln>
        </p:spPr>
        <p:style>
          <a:lnRef idx="2">
            <a:schemeClr val="accent4"/>
          </a:lnRef>
          <a:fillRef idx="1">
            <a:schemeClr val="lt1"/>
          </a:fillRef>
          <a:effectRef idx="0">
            <a:schemeClr val="accent4"/>
          </a:effectRef>
          <a:fontRef idx="minor">
            <a:schemeClr val="dk1"/>
          </a:fontRef>
        </p:style>
        <p:txBody>
          <a:bodyPr rtlCol="0" anchor="t"/>
          <a:lstStyle/>
          <a:p>
            <a:r>
              <a:rPr lang="en-US" altLang="ja-JP" sz="900" dirty="0">
                <a:solidFill>
                  <a:srgbClr val="FF0000"/>
                </a:solidFill>
              </a:rPr>
              <a:t>【 </a:t>
            </a:r>
            <a:r>
              <a:rPr lang="en-US" altLang="ja-JP" sz="900" dirty="0" smtClean="0">
                <a:solidFill>
                  <a:srgbClr val="FF0000"/>
                </a:solidFill>
              </a:rPr>
              <a:t>19m </a:t>
            </a:r>
            <a:r>
              <a:rPr lang="en-US" altLang="ja-JP" sz="900" dirty="0">
                <a:solidFill>
                  <a:srgbClr val="FF0000"/>
                </a:solidFill>
              </a:rPr>
              <a:t>】</a:t>
            </a:r>
            <a:endParaRPr lang="ja-JP" altLang="en-US" sz="900" dirty="0">
              <a:solidFill>
                <a:srgbClr val="FF0000"/>
              </a:solidFill>
            </a:endParaRPr>
          </a:p>
        </p:txBody>
      </p:sp>
      <p:sp>
        <p:nvSpPr>
          <p:cNvPr id="185" name="正方形/長方形 184"/>
          <p:cNvSpPr/>
          <p:nvPr/>
        </p:nvSpPr>
        <p:spPr>
          <a:xfrm>
            <a:off x="3779810" y="4162673"/>
            <a:ext cx="763152" cy="153936"/>
          </a:xfrm>
          <a:prstGeom prst="rect">
            <a:avLst/>
          </a:prstGeom>
          <a:noFill/>
          <a:ln w="3175">
            <a:noFill/>
          </a:ln>
        </p:spPr>
        <p:style>
          <a:lnRef idx="2">
            <a:schemeClr val="accent4"/>
          </a:lnRef>
          <a:fillRef idx="1">
            <a:schemeClr val="lt1"/>
          </a:fillRef>
          <a:effectRef idx="0">
            <a:schemeClr val="accent4"/>
          </a:effectRef>
          <a:fontRef idx="minor">
            <a:schemeClr val="dk1"/>
          </a:fontRef>
        </p:style>
        <p:txBody>
          <a:bodyPr rtlCol="0" anchor="t"/>
          <a:lstStyle/>
          <a:p>
            <a:r>
              <a:rPr lang="en-US" altLang="ja-JP" sz="900" dirty="0">
                <a:solidFill>
                  <a:srgbClr val="FF0000"/>
                </a:solidFill>
              </a:rPr>
              <a:t>【 20</a:t>
            </a:r>
            <a:r>
              <a:rPr lang="en-US" altLang="ja-JP" sz="900" dirty="0" smtClean="0">
                <a:solidFill>
                  <a:srgbClr val="FF0000"/>
                </a:solidFill>
              </a:rPr>
              <a:t>m </a:t>
            </a:r>
            <a:r>
              <a:rPr lang="en-US" altLang="ja-JP" sz="900" dirty="0">
                <a:solidFill>
                  <a:srgbClr val="FF0000"/>
                </a:solidFill>
              </a:rPr>
              <a:t>】</a:t>
            </a:r>
            <a:endParaRPr lang="ja-JP" altLang="en-US" sz="900" dirty="0">
              <a:solidFill>
                <a:srgbClr val="FF0000"/>
              </a:solidFill>
            </a:endParaRPr>
          </a:p>
        </p:txBody>
      </p:sp>
      <p:sp>
        <p:nvSpPr>
          <p:cNvPr id="186" name="正方形/長方形 185"/>
          <p:cNvSpPr/>
          <p:nvPr/>
        </p:nvSpPr>
        <p:spPr>
          <a:xfrm>
            <a:off x="3371758" y="4606067"/>
            <a:ext cx="701560" cy="153936"/>
          </a:xfrm>
          <a:prstGeom prst="rect">
            <a:avLst/>
          </a:prstGeom>
          <a:noFill/>
          <a:ln w="3175">
            <a:noFill/>
          </a:ln>
        </p:spPr>
        <p:style>
          <a:lnRef idx="2">
            <a:schemeClr val="accent4"/>
          </a:lnRef>
          <a:fillRef idx="1">
            <a:schemeClr val="lt1"/>
          </a:fillRef>
          <a:effectRef idx="0">
            <a:schemeClr val="accent4"/>
          </a:effectRef>
          <a:fontRef idx="minor">
            <a:schemeClr val="dk1"/>
          </a:fontRef>
        </p:style>
        <p:txBody>
          <a:bodyPr rtlCol="0" anchor="t"/>
          <a:lstStyle/>
          <a:p>
            <a:r>
              <a:rPr lang="en-US" altLang="ja-JP" sz="900" dirty="0">
                <a:solidFill>
                  <a:srgbClr val="FF0000"/>
                </a:solidFill>
              </a:rPr>
              <a:t>【 </a:t>
            </a:r>
            <a:r>
              <a:rPr lang="en-US" altLang="ja-JP" sz="900" dirty="0" smtClean="0">
                <a:solidFill>
                  <a:srgbClr val="FF0000"/>
                </a:solidFill>
              </a:rPr>
              <a:t>11m </a:t>
            </a:r>
            <a:r>
              <a:rPr lang="en-US" altLang="ja-JP" sz="900" dirty="0">
                <a:solidFill>
                  <a:srgbClr val="FF0000"/>
                </a:solidFill>
              </a:rPr>
              <a:t>】</a:t>
            </a:r>
            <a:endParaRPr lang="ja-JP" altLang="en-US" sz="900" dirty="0">
              <a:solidFill>
                <a:srgbClr val="FF0000"/>
              </a:solidFill>
            </a:endParaRPr>
          </a:p>
        </p:txBody>
      </p:sp>
      <p:grpSp>
        <p:nvGrpSpPr>
          <p:cNvPr id="187" name="グループ化 186"/>
          <p:cNvGrpSpPr/>
          <p:nvPr/>
        </p:nvGrpSpPr>
        <p:grpSpPr>
          <a:xfrm>
            <a:off x="3337673" y="5131036"/>
            <a:ext cx="329120" cy="421385"/>
            <a:chOff x="10565013" y="5685559"/>
            <a:chExt cx="693198" cy="858393"/>
          </a:xfrm>
        </p:grpSpPr>
        <p:grpSp>
          <p:nvGrpSpPr>
            <p:cNvPr id="188" name="グループ化 187"/>
            <p:cNvGrpSpPr/>
            <p:nvPr/>
          </p:nvGrpSpPr>
          <p:grpSpPr>
            <a:xfrm>
              <a:off x="10707253" y="5685559"/>
              <a:ext cx="550958" cy="858393"/>
              <a:chOff x="6355080" y="2768727"/>
              <a:chExt cx="381000" cy="593598"/>
            </a:xfrm>
            <a:solidFill>
              <a:schemeClr val="tx1"/>
            </a:solidFill>
          </p:grpSpPr>
          <p:sp>
            <p:nvSpPr>
              <p:cNvPr id="193" name="Freeform 258"/>
              <p:cNvSpPr>
                <a:spLocks/>
              </p:cNvSpPr>
              <p:nvPr/>
            </p:nvSpPr>
            <p:spPr bwMode="auto">
              <a:xfrm>
                <a:off x="6500924" y="2768727"/>
                <a:ext cx="97768" cy="107015"/>
              </a:xfrm>
              <a:custGeom>
                <a:avLst/>
                <a:gdLst>
                  <a:gd name="T0" fmla="*/ 4 w 8"/>
                  <a:gd name="T1" fmla="*/ 8 h 8"/>
                  <a:gd name="T2" fmla="*/ 8 w 8"/>
                  <a:gd name="T3" fmla="*/ 4 h 8"/>
                  <a:gd name="T4" fmla="*/ 4 w 8"/>
                  <a:gd name="T5" fmla="*/ 0 h 8"/>
                  <a:gd name="T6" fmla="*/ 0 w 8"/>
                  <a:gd name="T7" fmla="*/ 4 h 8"/>
                  <a:gd name="T8" fmla="*/ 0 w 8"/>
                  <a:gd name="T9" fmla="*/ 4 h 8"/>
                  <a:gd name="T10" fmla="*/ 4 w 8"/>
                  <a:gd name="T11" fmla="*/ 8 h 8"/>
                  <a:gd name="T12" fmla="*/ 4 w 8"/>
                  <a:gd name="T13" fmla="*/ 8 h 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8">
                    <a:moveTo>
                      <a:pt x="4" y="8"/>
                    </a:moveTo>
                    <a:cubicBezTo>
                      <a:pt x="6" y="8"/>
                      <a:pt x="8" y="6"/>
                      <a:pt x="8" y="4"/>
                    </a:cubicBezTo>
                    <a:cubicBezTo>
                      <a:pt x="8" y="2"/>
                      <a:pt x="6" y="0"/>
                      <a:pt x="4" y="0"/>
                    </a:cubicBezTo>
                    <a:cubicBezTo>
                      <a:pt x="2" y="0"/>
                      <a:pt x="0" y="2"/>
                      <a:pt x="0" y="4"/>
                    </a:cubicBezTo>
                    <a:cubicBezTo>
                      <a:pt x="0" y="4"/>
                      <a:pt x="0" y="4"/>
                      <a:pt x="0" y="4"/>
                    </a:cubicBezTo>
                    <a:cubicBezTo>
                      <a:pt x="0" y="6"/>
                      <a:pt x="2" y="8"/>
                      <a:pt x="4" y="8"/>
                    </a:cubicBezTo>
                    <a:cubicBezTo>
                      <a:pt x="4" y="8"/>
                      <a:pt x="4" y="8"/>
                      <a:pt x="4" y="8"/>
                    </a:cubicBezTo>
                  </a:path>
                </a:pathLst>
              </a:custGeom>
              <a:solidFill>
                <a:srgbClr val="FF0000"/>
              </a:solidFill>
              <a:ln w="9525"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sp>
            <p:nvSpPr>
              <p:cNvPr id="194" name="フリーフォーム 193"/>
              <p:cNvSpPr/>
              <p:nvPr/>
            </p:nvSpPr>
            <p:spPr>
              <a:xfrm>
                <a:off x="6355080" y="2880360"/>
                <a:ext cx="381000" cy="481965"/>
              </a:xfrm>
              <a:custGeom>
                <a:avLst/>
                <a:gdLst>
                  <a:gd name="connsiteX0" fmla="*/ 167640 w 381000"/>
                  <a:gd name="connsiteY0" fmla="*/ 0 h 481965"/>
                  <a:gd name="connsiteX1" fmla="*/ 87630 w 381000"/>
                  <a:gd name="connsiteY1" fmla="*/ 104775 h 481965"/>
                  <a:gd name="connsiteX2" fmla="*/ 0 w 381000"/>
                  <a:gd name="connsiteY2" fmla="*/ 102870 h 481965"/>
                  <a:gd name="connsiteX3" fmla="*/ 5715 w 381000"/>
                  <a:gd name="connsiteY3" fmla="*/ 139065 h 481965"/>
                  <a:gd name="connsiteX4" fmla="*/ 104775 w 381000"/>
                  <a:gd name="connsiteY4" fmla="*/ 135255 h 481965"/>
                  <a:gd name="connsiteX5" fmla="*/ 175260 w 381000"/>
                  <a:gd name="connsiteY5" fmla="*/ 76200 h 481965"/>
                  <a:gd name="connsiteX6" fmla="*/ 106680 w 381000"/>
                  <a:gd name="connsiteY6" fmla="*/ 163830 h 481965"/>
                  <a:gd name="connsiteX7" fmla="*/ 7620 w 381000"/>
                  <a:gd name="connsiteY7" fmla="*/ 163830 h 481965"/>
                  <a:gd name="connsiteX8" fmla="*/ 5715 w 381000"/>
                  <a:gd name="connsiteY8" fmla="*/ 205740 h 481965"/>
                  <a:gd name="connsiteX9" fmla="*/ 121920 w 381000"/>
                  <a:gd name="connsiteY9" fmla="*/ 200025 h 481965"/>
                  <a:gd name="connsiteX10" fmla="*/ 194310 w 381000"/>
                  <a:gd name="connsiteY10" fmla="*/ 102870 h 481965"/>
                  <a:gd name="connsiteX11" fmla="*/ 249555 w 381000"/>
                  <a:gd name="connsiteY11" fmla="*/ 205740 h 481965"/>
                  <a:gd name="connsiteX12" fmla="*/ 167640 w 381000"/>
                  <a:gd name="connsiteY12" fmla="*/ 466725 h 481965"/>
                  <a:gd name="connsiteX13" fmla="*/ 207645 w 381000"/>
                  <a:gd name="connsiteY13" fmla="*/ 472440 h 481965"/>
                  <a:gd name="connsiteX14" fmla="*/ 304800 w 381000"/>
                  <a:gd name="connsiteY14" fmla="*/ 226695 h 481965"/>
                  <a:gd name="connsiteX15" fmla="*/ 316230 w 381000"/>
                  <a:gd name="connsiteY15" fmla="*/ 480060 h 481965"/>
                  <a:gd name="connsiteX16" fmla="*/ 377190 w 381000"/>
                  <a:gd name="connsiteY16" fmla="*/ 481965 h 481965"/>
                  <a:gd name="connsiteX17" fmla="*/ 381000 w 381000"/>
                  <a:gd name="connsiteY17" fmla="*/ 188595 h 481965"/>
                  <a:gd name="connsiteX18" fmla="*/ 274320 w 381000"/>
                  <a:gd name="connsiteY18" fmla="*/ 0 h 481965"/>
                  <a:gd name="connsiteX19" fmla="*/ 167640 w 381000"/>
                  <a:gd name="connsiteY19" fmla="*/ 0 h 481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81000" h="481965">
                    <a:moveTo>
                      <a:pt x="167640" y="0"/>
                    </a:moveTo>
                    <a:lnTo>
                      <a:pt x="87630" y="104775"/>
                    </a:lnTo>
                    <a:lnTo>
                      <a:pt x="0" y="102870"/>
                    </a:lnTo>
                    <a:lnTo>
                      <a:pt x="5715" y="139065"/>
                    </a:lnTo>
                    <a:lnTo>
                      <a:pt x="104775" y="135255"/>
                    </a:lnTo>
                    <a:lnTo>
                      <a:pt x="175260" y="76200"/>
                    </a:lnTo>
                    <a:lnTo>
                      <a:pt x="106680" y="163830"/>
                    </a:lnTo>
                    <a:lnTo>
                      <a:pt x="7620" y="163830"/>
                    </a:lnTo>
                    <a:lnTo>
                      <a:pt x="5715" y="205740"/>
                    </a:lnTo>
                    <a:lnTo>
                      <a:pt x="121920" y="200025"/>
                    </a:lnTo>
                    <a:lnTo>
                      <a:pt x="194310" y="102870"/>
                    </a:lnTo>
                    <a:lnTo>
                      <a:pt x="249555" y="205740"/>
                    </a:lnTo>
                    <a:lnTo>
                      <a:pt x="167640" y="466725"/>
                    </a:lnTo>
                    <a:lnTo>
                      <a:pt x="207645" y="472440"/>
                    </a:lnTo>
                    <a:lnTo>
                      <a:pt x="304800" y="226695"/>
                    </a:lnTo>
                    <a:lnTo>
                      <a:pt x="316230" y="480060"/>
                    </a:lnTo>
                    <a:lnTo>
                      <a:pt x="377190" y="481965"/>
                    </a:lnTo>
                    <a:lnTo>
                      <a:pt x="381000" y="188595"/>
                    </a:lnTo>
                    <a:lnTo>
                      <a:pt x="274320" y="0"/>
                    </a:lnTo>
                    <a:lnTo>
                      <a:pt x="167640" y="0"/>
                    </a:lnTo>
                    <a:close/>
                  </a:path>
                </a:pathLst>
              </a:custGeom>
              <a:solidFill>
                <a:srgbClr val="FF0000"/>
              </a:solidFill>
              <a:ln w="9525"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grpSp>
        <p:grpSp>
          <p:nvGrpSpPr>
            <p:cNvPr id="189" name="グループ化 188"/>
            <p:cNvGrpSpPr/>
            <p:nvPr/>
          </p:nvGrpSpPr>
          <p:grpSpPr>
            <a:xfrm flipH="1">
              <a:off x="10606129" y="5804003"/>
              <a:ext cx="448663" cy="675160"/>
              <a:chOff x="7539196" y="3933651"/>
              <a:chExt cx="448663" cy="675160"/>
            </a:xfrm>
          </p:grpSpPr>
          <p:sp>
            <p:nvSpPr>
              <p:cNvPr id="191" name="円/楕円 190"/>
              <p:cNvSpPr/>
              <p:nvPr/>
            </p:nvSpPr>
            <p:spPr>
              <a:xfrm>
                <a:off x="7835347" y="3933651"/>
                <a:ext cx="152512" cy="152512"/>
              </a:xfrm>
              <a:prstGeom prst="ellipse">
                <a:avLst/>
              </a:prstGeom>
              <a:solidFill>
                <a:srgbClr val="0070C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92" name="フリーフォーム 191"/>
              <p:cNvSpPr/>
              <p:nvPr/>
            </p:nvSpPr>
            <p:spPr>
              <a:xfrm>
                <a:off x="7539196" y="4087376"/>
                <a:ext cx="407290" cy="521435"/>
              </a:xfrm>
              <a:custGeom>
                <a:avLst/>
                <a:gdLst>
                  <a:gd name="connsiteX0" fmla="*/ 240030 w 299085"/>
                  <a:gd name="connsiteY0" fmla="*/ 0 h 382905"/>
                  <a:gd name="connsiteX1" fmla="*/ 226695 w 299085"/>
                  <a:gd name="connsiteY1" fmla="*/ 121920 h 382905"/>
                  <a:gd name="connsiteX2" fmla="*/ 110490 w 299085"/>
                  <a:gd name="connsiteY2" fmla="*/ 116205 h 382905"/>
                  <a:gd name="connsiteX3" fmla="*/ 108585 w 299085"/>
                  <a:gd name="connsiteY3" fmla="*/ 160020 h 382905"/>
                  <a:gd name="connsiteX4" fmla="*/ 194310 w 299085"/>
                  <a:gd name="connsiteY4" fmla="*/ 184785 h 382905"/>
                  <a:gd name="connsiteX5" fmla="*/ 57150 w 299085"/>
                  <a:gd name="connsiteY5" fmla="*/ 188595 h 382905"/>
                  <a:gd name="connsiteX6" fmla="*/ 0 w 299085"/>
                  <a:gd name="connsiteY6" fmla="*/ 361950 h 382905"/>
                  <a:gd name="connsiteX7" fmla="*/ 17145 w 299085"/>
                  <a:gd name="connsiteY7" fmla="*/ 382905 h 382905"/>
                  <a:gd name="connsiteX8" fmla="*/ 60960 w 299085"/>
                  <a:gd name="connsiteY8" fmla="*/ 379095 h 382905"/>
                  <a:gd name="connsiteX9" fmla="*/ 112395 w 299085"/>
                  <a:gd name="connsiteY9" fmla="*/ 236220 h 382905"/>
                  <a:gd name="connsiteX10" fmla="*/ 299085 w 299085"/>
                  <a:gd name="connsiteY10" fmla="*/ 217170 h 382905"/>
                  <a:gd name="connsiteX11" fmla="*/ 299085 w 299085"/>
                  <a:gd name="connsiteY11" fmla="*/ 9525 h 382905"/>
                  <a:gd name="connsiteX12" fmla="*/ 276225 w 299085"/>
                  <a:gd name="connsiteY12" fmla="*/ 1905 h 382905"/>
                  <a:gd name="connsiteX13" fmla="*/ 240030 w 299085"/>
                  <a:gd name="connsiteY13" fmla="*/ 0 h 382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99085" h="382905">
                    <a:moveTo>
                      <a:pt x="240030" y="0"/>
                    </a:moveTo>
                    <a:lnTo>
                      <a:pt x="226695" y="121920"/>
                    </a:lnTo>
                    <a:lnTo>
                      <a:pt x="110490" y="116205"/>
                    </a:lnTo>
                    <a:lnTo>
                      <a:pt x="108585" y="160020"/>
                    </a:lnTo>
                    <a:lnTo>
                      <a:pt x="194310" y="184785"/>
                    </a:lnTo>
                    <a:lnTo>
                      <a:pt x="57150" y="188595"/>
                    </a:lnTo>
                    <a:lnTo>
                      <a:pt x="0" y="361950"/>
                    </a:lnTo>
                    <a:lnTo>
                      <a:pt x="17145" y="382905"/>
                    </a:lnTo>
                    <a:lnTo>
                      <a:pt x="60960" y="379095"/>
                    </a:lnTo>
                    <a:lnTo>
                      <a:pt x="112395" y="236220"/>
                    </a:lnTo>
                    <a:lnTo>
                      <a:pt x="299085" y="217170"/>
                    </a:lnTo>
                    <a:lnTo>
                      <a:pt x="299085" y="9525"/>
                    </a:lnTo>
                    <a:lnTo>
                      <a:pt x="276225" y="1905"/>
                    </a:lnTo>
                    <a:cubicBezTo>
                      <a:pt x="258449" y="-70"/>
                      <a:pt x="264830" y="0"/>
                      <a:pt x="240030" y="0"/>
                    </a:cubicBezTo>
                    <a:close/>
                  </a:path>
                </a:pathLst>
              </a:custGeom>
              <a:solidFill>
                <a:srgbClr val="0070C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sp>
          <p:nvSpPr>
            <p:cNvPr id="190" name="正方形/長方形 189"/>
            <p:cNvSpPr/>
            <p:nvPr/>
          </p:nvSpPr>
          <p:spPr>
            <a:xfrm>
              <a:off x="10565013" y="6267092"/>
              <a:ext cx="289560" cy="251460"/>
            </a:xfrm>
            <a:prstGeom prst="rect">
              <a:avLst/>
            </a:prstGeom>
            <a:solidFill>
              <a:srgbClr val="0070C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grpSp>
        <p:nvGrpSpPr>
          <p:cNvPr id="195" name="グループ化 194"/>
          <p:cNvGrpSpPr/>
          <p:nvPr/>
        </p:nvGrpSpPr>
        <p:grpSpPr>
          <a:xfrm flipH="1">
            <a:off x="2650866" y="5106181"/>
            <a:ext cx="237764" cy="425644"/>
            <a:chOff x="11013523" y="488838"/>
            <a:chExt cx="473634" cy="898002"/>
          </a:xfrm>
        </p:grpSpPr>
        <p:sp>
          <p:nvSpPr>
            <p:cNvPr id="196" name="Freeform 258"/>
            <p:cNvSpPr>
              <a:spLocks/>
            </p:cNvSpPr>
            <p:nvPr/>
          </p:nvSpPr>
          <p:spPr bwMode="auto">
            <a:xfrm>
              <a:off x="11013523" y="538034"/>
              <a:ext cx="141381" cy="154753"/>
            </a:xfrm>
            <a:custGeom>
              <a:avLst/>
              <a:gdLst>
                <a:gd name="T0" fmla="*/ 4 w 8"/>
                <a:gd name="T1" fmla="*/ 8 h 8"/>
                <a:gd name="T2" fmla="*/ 8 w 8"/>
                <a:gd name="T3" fmla="*/ 4 h 8"/>
                <a:gd name="T4" fmla="*/ 4 w 8"/>
                <a:gd name="T5" fmla="*/ 0 h 8"/>
                <a:gd name="T6" fmla="*/ 0 w 8"/>
                <a:gd name="T7" fmla="*/ 4 h 8"/>
                <a:gd name="T8" fmla="*/ 0 w 8"/>
                <a:gd name="T9" fmla="*/ 4 h 8"/>
                <a:gd name="T10" fmla="*/ 4 w 8"/>
                <a:gd name="T11" fmla="*/ 8 h 8"/>
                <a:gd name="T12" fmla="*/ 4 w 8"/>
                <a:gd name="T13" fmla="*/ 8 h 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8">
                  <a:moveTo>
                    <a:pt x="4" y="8"/>
                  </a:moveTo>
                  <a:cubicBezTo>
                    <a:pt x="6" y="8"/>
                    <a:pt x="8" y="6"/>
                    <a:pt x="8" y="4"/>
                  </a:cubicBezTo>
                  <a:cubicBezTo>
                    <a:pt x="8" y="2"/>
                    <a:pt x="6" y="0"/>
                    <a:pt x="4" y="0"/>
                  </a:cubicBezTo>
                  <a:cubicBezTo>
                    <a:pt x="2" y="0"/>
                    <a:pt x="0" y="2"/>
                    <a:pt x="0" y="4"/>
                  </a:cubicBezTo>
                  <a:cubicBezTo>
                    <a:pt x="0" y="4"/>
                    <a:pt x="0" y="4"/>
                    <a:pt x="0" y="4"/>
                  </a:cubicBezTo>
                  <a:cubicBezTo>
                    <a:pt x="0" y="6"/>
                    <a:pt x="2" y="8"/>
                    <a:pt x="4" y="8"/>
                  </a:cubicBezTo>
                  <a:cubicBezTo>
                    <a:pt x="4" y="8"/>
                    <a:pt x="4" y="8"/>
                    <a:pt x="4" y="8"/>
                  </a:cubicBezTo>
                </a:path>
              </a:pathLst>
            </a:custGeom>
            <a:solidFill>
              <a:srgbClr val="FF0000"/>
            </a:solidFill>
            <a:ln w="9525"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sp>
          <p:nvSpPr>
            <p:cNvPr id="197" name="フリーフォーム 196"/>
            <p:cNvSpPr/>
            <p:nvPr/>
          </p:nvSpPr>
          <p:spPr>
            <a:xfrm>
              <a:off x="11075677" y="681990"/>
              <a:ext cx="411480" cy="270510"/>
            </a:xfrm>
            <a:custGeom>
              <a:avLst/>
              <a:gdLst>
                <a:gd name="connsiteX0" fmla="*/ 22860 w 411480"/>
                <a:gd name="connsiteY0" fmla="*/ 0 h 270510"/>
                <a:gd name="connsiteX1" fmla="*/ 0 w 411480"/>
                <a:gd name="connsiteY1" fmla="*/ 99060 h 270510"/>
                <a:gd name="connsiteX2" fmla="*/ 167640 w 411480"/>
                <a:gd name="connsiteY2" fmla="*/ 259080 h 270510"/>
                <a:gd name="connsiteX3" fmla="*/ 411480 w 411480"/>
                <a:gd name="connsiteY3" fmla="*/ 270510 h 270510"/>
                <a:gd name="connsiteX4" fmla="*/ 384810 w 411480"/>
                <a:gd name="connsiteY4" fmla="*/ 213360 h 270510"/>
                <a:gd name="connsiteX5" fmla="*/ 289560 w 411480"/>
                <a:gd name="connsiteY5" fmla="*/ 213360 h 270510"/>
                <a:gd name="connsiteX6" fmla="*/ 175260 w 411480"/>
                <a:gd name="connsiteY6" fmla="*/ 7620 h 270510"/>
                <a:gd name="connsiteX7" fmla="*/ 22860 w 411480"/>
                <a:gd name="connsiteY7" fmla="*/ 0 h 270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1480" h="270510">
                  <a:moveTo>
                    <a:pt x="22860" y="0"/>
                  </a:moveTo>
                  <a:lnTo>
                    <a:pt x="0" y="99060"/>
                  </a:lnTo>
                  <a:lnTo>
                    <a:pt x="167640" y="259080"/>
                  </a:lnTo>
                  <a:lnTo>
                    <a:pt x="411480" y="270510"/>
                  </a:lnTo>
                  <a:lnTo>
                    <a:pt x="384810" y="213360"/>
                  </a:lnTo>
                  <a:lnTo>
                    <a:pt x="289560" y="213360"/>
                  </a:lnTo>
                  <a:lnTo>
                    <a:pt x="175260" y="7620"/>
                  </a:lnTo>
                  <a:lnTo>
                    <a:pt x="22860" y="0"/>
                  </a:lnTo>
                  <a:close/>
                </a:path>
              </a:pathLst>
            </a:custGeom>
            <a:solidFill>
              <a:srgbClr val="FF0000"/>
            </a:solidFill>
            <a:ln w="9525"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sp>
          <p:nvSpPr>
            <p:cNvPr id="198" name="フリーフォーム 197"/>
            <p:cNvSpPr/>
            <p:nvPr/>
          </p:nvSpPr>
          <p:spPr>
            <a:xfrm>
              <a:off x="11079480" y="800100"/>
              <a:ext cx="320040" cy="586740"/>
            </a:xfrm>
            <a:custGeom>
              <a:avLst/>
              <a:gdLst>
                <a:gd name="connsiteX0" fmla="*/ 3810 w 320040"/>
                <a:gd name="connsiteY0" fmla="*/ 0 h 586740"/>
                <a:gd name="connsiteX1" fmla="*/ 133350 w 320040"/>
                <a:gd name="connsiteY1" fmla="*/ 171450 h 586740"/>
                <a:gd name="connsiteX2" fmla="*/ 0 w 320040"/>
                <a:gd name="connsiteY2" fmla="*/ 560070 h 586740"/>
                <a:gd name="connsiteX3" fmla="*/ 72390 w 320040"/>
                <a:gd name="connsiteY3" fmla="*/ 575310 h 586740"/>
                <a:gd name="connsiteX4" fmla="*/ 198120 w 320040"/>
                <a:gd name="connsiteY4" fmla="*/ 259080 h 586740"/>
                <a:gd name="connsiteX5" fmla="*/ 220980 w 320040"/>
                <a:gd name="connsiteY5" fmla="*/ 563880 h 586740"/>
                <a:gd name="connsiteX6" fmla="*/ 320040 w 320040"/>
                <a:gd name="connsiteY6" fmla="*/ 586740 h 586740"/>
                <a:gd name="connsiteX7" fmla="*/ 320040 w 320040"/>
                <a:gd name="connsiteY7" fmla="*/ 163830 h 586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0040" h="586740">
                  <a:moveTo>
                    <a:pt x="3810" y="0"/>
                  </a:moveTo>
                  <a:lnTo>
                    <a:pt x="133350" y="171450"/>
                  </a:lnTo>
                  <a:lnTo>
                    <a:pt x="0" y="560070"/>
                  </a:lnTo>
                  <a:lnTo>
                    <a:pt x="72390" y="575310"/>
                  </a:lnTo>
                  <a:lnTo>
                    <a:pt x="198120" y="259080"/>
                  </a:lnTo>
                  <a:lnTo>
                    <a:pt x="220980" y="563880"/>
                  </a:lnTo>
                  <a:lnTo>
                    <a:pt x="320040" y="586740"/>
                  </a:lnTo>
                  <a:lnTo>
                    <a:pt x="320040" y="163830"/>
                  </a:lnTo>
                </a:path>
              </a:pathLst>
            </a:custGeom>
            <a:solidFill>
              <a:srgbClr val="FF0000"/>
            </a:solidFill>
            <a:ln w="9525"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sp>
          <p:nvSpPr>
            <p:cNvPr id="199" name="フリーフォーム 198"/>
            <p:cNvSpPr/>
            <p:nvPr/>
          </p:nvSpPr>
          <p:spPr>
            <a:xfrm>
              <a:off x="11018520" y="575310"/>
              <a:ext cx="438150" cy="552450"/>
            </a:xfrm>
            <a:custGeom>
              <a:avLst/>
              <a:gdLst>
                <a:gd name="connsiteX0" fmla="*/ 300990 w 438150"/>
                <a:gd name="connsiteY0" fmla="*/ 0 h 552450"/>
                <a:gd name="connsiteX1" fmla="*/ 236220 w 438150"/>
                <a:gd name="connsiteY1" fmla="*/ 11430 h 552450"/>
                <a:gd name="connsiteX2" fmla="*/ 220980 w 438150"/>
                <a:gd name="connsiteY2" fmla="*/ 76200 h 552450"/>
                <a:gd name="connsiteX3" fmla="*/ 80010 w 438150"/>
                <a:gd name="connsiteY3" fmla="*/ 49530 h 552450"/>
                <a:gd name="connsiteX4" fmla="*/ 0 w 438150"/>
                <a:gd name="connsiteY4" fmla="*/ 137160 h 552450"/>
                <a:gd name="connsiteX5" fmla="*/ 57150 w 438150"/>
                <a:gd name="connsiteY5" fmla="*/ 179070 h 552450"/>
                <a:gd name="connsiteX6" fmla="*/ 133350 w 438150"/>
                <a:gd name="connsiteY6" fmla="*/ 125730 h 552450"/>
                <a:gd name="connsiteX7" fmla="*/ 270510 w 438150"/>
                <a:gd name="connsiteY7" fmla="*/ 140970 h 552450"/>
                <a:gd name="connsiteX8" fmla="*/ 339090 w 438150"/>
                <a:gd name="connsiteY8" fmla="*/ 308610 h 552450"/>
                <a:gd name="connsiteX9" fmla="*/ 320040 w 438150"/>
                <a:gd name="connsiteY9" fmla="*/ 537210 h 552450"/>
                <a:gd name="connsiteX10" fmla="*/ 419100 w 438150"/>
                <a:gd name="connsiteY10" fmla="*/ 552450 h 552450"/>
                <a:gd name="connsiteX11" fmla="*/ 438150 w 438150"/>
                <a:gd name="connsiteY11" fmla="*/ 281940 h 552450"/>
                <a:gd name="connsiteX12" fmla="*/ 300990 w 438150"/>
                <a:gd name="connsiteY12" fmla="*/ 0 h 552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38150" h="552450">
                  <a:moveTo>
                    <a:pt x="300990" y="0"/>
                  </a:moveTo>
                  <a:lnTo>
                    <a:pt x="236220" y="11430"/>
                  </a:lnTo>
                  <a:lnTo>
                    <a:pt x="220980" y="76200"/>
                  </a:lnTo>
                  <a:lnTo>
                    <a:pt x="80010" y="49530"/>
                  </a:lnTo>
                  <a:lnTo>
                    <a:pt x="0" y="137160"/>
                  </a:lnTo>
                  <a:lnTo>
                    <a:pt x="57150" y="179070"/>
                  </a:lnTo>
                  <a:lnTo>
                    <a:pt x="133350" y="125730"/>
                  </a:lnTo>
                  <a:lnTo>
                    <a:pt x="270510" y="140970"/>
                  </a:lnTo>
                  <a:lnTo>
                    <a:pt x="339090" y="308610"/>
                  </a:lnTo>
                  <a:lnTo>
                    <a:pt x="320040" y="537210"/>
                  </a:lnTo>
                  <a:lnTo>
                    <a:pt x="419100" y="552450"/>
                  </a:lnTo>
                  <a:lnTo>
                    <a:pt x="438150" y="281940"/>
                  </a:lnTo>
                  <a:lnTo>
                    <a:pt x="300990" y="0"/>
                  </a:lnTo>
                  <a:close/>
                </a:path>
              </a:pathLst>
            </a:custGeom>
            <a:solidFill>
              <a:srgbClr val="0070C0"/>
            </a:solidFill>
            <a:ln w="3175"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sp>
          <p:nvSpPr>
            <p:cNvPr id="200" name="円/楕円 199"/>
            <p:cNvSpPr/>
            <p:nvPr/>
          </p:nvSpPr>
          <p:spPr>
            <a:xfrm>
              <a:off x="11216341" y="488838"/>
              <a:ext cx="152512" cy="152512"/>
            </a:xfrm>
            <a:prstGeom prst="ellipse">
              <a:avLst/>
            </a:prstGeom>
            <a:solidFill>
              <a:srgbClr val="0070C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grpSp>
        <p:nvGrpSpPr>
          <p:cNvPr id="202" name="グループ化 201"/>
          <p:cNvGrpSpPr/>
          <p:nvPr/>
        </p:nvGrpSpPr>
        <p:grpSpPr>
          <a:xfrm flipH="1">
            <a:off x="4282147" y="5139103"/>
            <a:ext cx="237764" cy="425644"/>
            <a:chOff x="11013523" y="488838"/>
            <a:chExt cx="473634" cy="898002"/>
          </a:xfrm>
        </p:grpSpPr>
        <p:sp>
          <p:nvSpPr>
            <p:cNvPr id="203" name="Freeform 258"/>
            <p:cNvSpPr>
              <a:spLocks/>
            </p:cNvSpPr>
            <p:nvPr/>
          </p:nvSpPr>
          <p:spPr bwMode="auto">
            <a:xfrm>
              <a:off x="11013523" y="538034"/>
              <a:ext cx="141381" cy="154753"/>
            </a:xfrm>
            <a:custGeom>
              <a:avLst/>
              <a:gdLst>
                <a:gd name="T0" fmla="*/ 4 w 8"/>
                <a:gd name="T1" fmla="*/ 8 h 8"/>
                <a:gd name="T2" fmla="*/ 8 w 8"/>
                <a:gd name="T3" fmla="*/ 4 h 8"/>
                <a:gd name="T4" fmla="*/ 4 w 8"/>
                <a:gd name="T5" fmla="*/ 0 h 8"/>
                <a:gd name="T6" fmla="*/ 0 w 8"/>
                <a:gd name="T7" fmla="*/ 4 h 8"/>
                <a:gd name="T8" fmla="*/ 0 w 8"/>
                <a:gd name="T9" fmla="*/ 4 h 8"/>
                <a:gd name="T10" fmla="*/ 4 w 8"/>
                <a:gd name="T11" fmla="*/ 8 h 8"/>
                <a:gd name="T12" fmla="*/ 4 w 8"/>
                <a:gd name="T13" fmla="*/ 8 h 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8">
                  <a:moveTo>
                    <a:pt x="4" y="8"/>
                  </a:moveTo>
                  <a:cubicBezTo>
                    <a:pt x="6" y="8"/>
                    <a:pt x="8" y="6"/>
                    <a:pt x="8" y="4"/>
                  </a:cubicBezTo>
                  <a:cubicBezTo>
                    <a:pt x="8" y="2"/>
                    <a:pt x="6" y="0"/>
                    <a:pt x="4" y="0"/>
                  </a:cubicBezTo>
                  <a:cubicBezTo>
                    <a:pt x="2" y="0"/>
                    <a:pt x="0" y="2"/>
                    <a:pt x="0" y="4"/>
                  </a:cubicBezTo>
                  <a:cubicBezTo>
                    <a:pt x="0" y="4"/>
                    <a:pt x="0" y="4"/>
                    <a:pt x="0" y="4"/>
                  </a:cubicBezTo>
                  <a:cubicBezTo>
                    <a:pt x="0" y="6"/>
                    <a:pt x="2" y="8"/>
                    <a:pt x="4" y="8"/>
                  </a:cubicBezTo>
                  <a:cubicBezTo>
                    <a:pt x="4" y="8"/>
                    <a:pt x="4" y="8"/>
                    <a:pt x="4" y="8"/>
                  </a:cubicBezTo>
                </a:path>
              </a:pathLst>
            </a:custGeom>
            <a:solidFill>
              <a:srgbClr val="FF0000"/>
            </a:solidFill>
            <a:ln w="9525"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sp>
          <p:nvSpPr>
            <p:cNvPr id="204" name="フリーフォーム 203"/>
            <p:cNvSpPr/>
            <p:nvPr/>
          </p:nvSpPr>
          <p:spPr>
            <a:xfrm>
              <a:off x="11075677" y="681990"/>
              <a:ext cx="411480" cy="270510"/>
            </a:xfrm>
            <a:custGeom>
              <a:avLst/>
              <a:gdLst>
                <a:gd name="connsiteX0" fmla="*/ 22860 w 411480"/>
                <a:gd name="connsiteY0" fmla="*/ 0 h 270510"/>
                <a:gd name="connsiteX1" fmla="*/ 0 w 411480"/>
                <a:gd name="connsiteY1" fmla="*/ 99060 h 270510"/>
                <a:gd name="connsiteX2" fmla="*/ 167640 w 411480"/>
                <a:gd name="connsiteY2" fmla="*/ 259080 h 270510"/>
                <a:gd name="connsiteX3" fmla="*/ 411480 w 411480"/>
                <a:gd name="connsiteY3" fmla="*/ 270510 h 270510"/>
                <a:gd name="connsiteX4" fmla="*/ 384810 w 411480"/>
                <a:gd name="connsiteY4" fmla="*/ 213360 h 270510"/>
                <a:gd name="connsiteX5" fmla="*/ 289560 w 411480"/>
                <a:gd name="connsiteY5" fmla="*/ 213360 h 270510"/>
                <a:gd name="connsiteX6" fmla="*/ 175260 w 411480"/>
                <a:gd name="connsiteY6" fmla="*/ 7620 h 270510"/>
                <a:gd name="connsiteX7" fmla="*/ 22860 w 411480"/>
                <a:gd name="connsiteY7" fmla="*/ 0 h 270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1480" h="270510">
                  <a:moveTo>
                    <a:pt x="22860" y="0"/>
                  </a:moveTo>
                  <a:lnTo>
                    <a:pt x="0" y="99060"/>
                  </a:lnTo>
                  <a:lnTo>
                    <a:pt x="167640" y="259080"/>
                  </a:lnTo>
                  <a:lnTo>
                    <a:pt x="411480" y="270510"/>
                  </a:lnTo>
                  <a:lnTo>
                    <a:pt x="384810" y="213360"/>
                  </a:lnTo>
                  <a:lnTo>
                    <a:pt x="289560" y="213360"/>
                  </a:lnTo>
                  <a:lnTo>
                    <a:pt x="175260" y="7620"/>
                  </a:lnTo>
                  <a:lnTo>
                    <a:pt x="22860" y="0"/>
                  </a:lnTo>
                  <a:close/>
                </a:path>
              </a:pathLst>
            </a:custGeom>
            <a:solidFill>
              <a:srgbClr val="FF0000"/>
            </a:solidFill>
            <a:ln w="9525"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sp>
          <p:nvSpPr>
            <p:cNvPr id="205" name="フリーフォーム 204"/>
            <p:cNvSpPr/>
            <p:nvPr/>
          </p:nvSpPr>
          <p:spPr>
            <a:xfrm>
              <a:off x="11079480" y="800100"/>
              <a:ext cx="320040" cy="586740"/>
            </a:xfrm>
            <a:custGeom>
              <a:avLst/>
              <a:gdLst>
                <a:gd name="connsiteX0" fmla="*/ 3810 w 320040"/>
                <a:gd name="connsiteY0" fmla="*/ 0 h 586740"/>
                <a:gd name="connsiteX1" fmla="*/ 133350 w 320040"/>
                <a:gd name="connsiteY1" fmla="*/ 171450 h 586740"/>
                <a:gd name="connsiteX2" fmla="*/ 0 w 320040"/>
                <a:gd name="connsiteY2" fmla="*/ 560070 h 586740"/>
                <a:gd name="connsiteX3" fmla="*/ 72390 w 320040"/>
                <a:gd name="connsiteY3" fmla="*/ 575310 h 586740"/>
                <a:gd name="connsiteX4" fmla="*/ 198120 w 320040"/>
                <a:gd name="connsiteY4" fmla="*/ 259080 h 586740"/>
                <a:gd name="connsiteX5" fmla="*/ 220980 w 320040"/>
                <a:gd name="connsiteY5" fmla="*/ 563880 h 586740"/>
                <a:gd name="connsiteX6" fmla="*/ 320040 w 320040"/>
                <a:gd name="connsiteY6" fmla="*/ 586740 h 586740"/>
                <a:gd name="connsiteX7" fmla="*/ 320040 w 320040"/>
                <a:gd name="connsiteY7" fmla="*/ 163830 h 586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0040" h="586740">
                  <a:moveTo>
                    <a:pt x="3810" y="0"/>
                  </a:moveTo>
                  <a:lnTo>
                    <a:pt x="133350" y="171450"/>
                  </a:lnTo>
                  <a:lnTo>
                    <a:pt x="0" y="560070"/>
                  </a:lnTo>
                  <a:lnTo>
                    <a:pt x="72390" y="575310"/>
                  </a:lnTo>
                  <a:lnTo>
                    <a:pt x="198120" y="259080"/>
                  </a:lnTo>
                  <a:lnTo>
                    <a:pt x="220980" y="563880"/>
                  </a:lnTo>
                  <a:lnTo>
                    <a:pt x="320040" y="586740"/>
                  </a:lnTo>
                  <a:lnTo>
                    <a:pt x="320040" y="163830"/>
                  </a:lnTo>
                </a:path>
              </a:pathLst>
            </a:custGeom>
            <a:solidFill>
              <a:srgbClr val="FF0000"/>
            </a:solidFill>
            <a:ln w="9525"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sp>
          <p:nvSpPr>
            <p:cNvPr id="206" name="フリーフォーム 205"/>
            <p:cNvSpPr/>
            <p:nvPr/>
          </p:nvSpPr>
          <p:spPr>
            <a:xfrm>
              <a:off x="11018520" y="575310"/>
              <a:ext cx="438150" cy="552450"/>
            </a:xfrm>
            <a:custGeom>
              <a:avLst/>
              <a:gdLst>
                <a:gd name="connsiteX0" fmla="*/ 300990 w 438150"/>
                <a:gd name="connsiteY0" fmla="*/ 0 h 552450"/>
                <a:gd name="connsiteX1" fmla="*/ 236220 w 438150"/>
                <a:gd name="connsiteY1" fmla="*/ 11430 h 552450"/>
                <a:gd name="connsiteX2" fmla="*/ 220980 w 438150"/>
                <a:gd name="connsiteY2" fmla="*/ 76200 h 552450"/>
                <a:gd name="connsiteX3" fmla="*/ 80010 w 438150"/>
                <a:gd name="connsiteY3" fmla="*/ 49530 h 552450"/>
                <a:gd name="connsiteX4" fmla="*/ 0 w 438150"/>
                <a:gd name="connsiteY4" fmla="*/ 137160 h 552450"/>
                <a:gd name="connsiteX5" fmla="*/ 57150 w 438150"/>
                <a:gd name="connsiteY5" fmla="*/ 179070 h 552450"/>
                <a:gd name="connsiteX6" fmla="*/ 133350 w 438150"/>
                <a:gd name="connsiteY6" fmla="*/ 125730 h 552450"/>
                <a:gd name="connsiteX7" fmla="*/ 270510 w 438150"/>
                <a:gd name="connsiteY7" fmla="*/ 140970 h 552450"/>
                <a:gd name="connsiteX8" fmla="*/ 339090 w 438150"/>
                <a:gd name="connsiteY8" fmla="*/ 308610 h 552450"/>
                <a:gd name="connsiteX9" fmla="*/ 320040 w 438150"/>
                <a:gd name="connsiteY9" fmla="*/ 537210 h 552450"/>
                <a:gd name="connsiteX10" fmla="*/ 419100 w 438150"/>
                <a:gd name="connsiteY10" fmla="*/ 552450 h 552450"/>
                <a:gd name="connsiteX11" fmla="*/ 438150 w 438150"/>
                <a:gd name="connsiteY11" fmla="*/ 281940 h 552450"/>
                <a:gd name="connsiteX12" fmla="*/ 300990 w 438150"/>
                <a:gd name="connsiteY12" fmla="*/ 0 h 552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38150" h="552450">
                  <a:moveTo>
                    <a:pt x="300990" y="0"/>
                  </a:moveTo>
                  <a:lnTo>
                    <a:pt x="236220" y="11430"/>
                  </a:lnTo>
                  <a:lnTo>
                    <a:pt x="220980" y="76200"/>
                  </a:lnTo>
                  <a:lnTo>
                    <a:pt x="80010" y="49530"/>
                  </a:lnTo>
                  <a:lnTo>
                    <a:pt x="0" y="137160"/>
                  </a:lnTo>
                  <a:lnTo>
                    <a:pt x="57150" y="179070"/>
                  </a:lnTo>
                  <a:lnTo>
                    <a:pt x="133350" y="125730"/>
                  </a:lnTo>
                  <a:lnTo>
                    <a:pt x="270510" y="140970"/>
                  </a:lnTo>
                  <a:lnTo>
                    <a:pt x="339090" y="308610"/>
                  </a:lnTo>
                  <a:lnTo>
                    <a:pt x="320040" y="537210"/>
                  </a:lnTo>
                  <a:lnTo>
                    <a:pt x="419100" y="552450"/>
                  </a:lnTo>
                  <a:lnTo>
                    <a:pt x="438150" y="281940"/>
                  </a:lnTo>
                  <a:lnTo>
                    <a:pt x="300990" y="0"/>
                  </a:lnTo>
                  <a:close/>
                </a:path>
              </a:pathLst>
            </a:custGeom>
            <a:solidFill>
              <a:srgbClr val="00B050"/>
            </a:solidFill>
            <a:ln w="3175"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sp>
          <p:nvSpPr>
            <p:cNvPr id="207" name="円/楕円 206"/>
            <p:cNvSpPr/>
            <p:nvPr/>
          </p:nvSpPr>
          <p:spPr>
            <a:xfrm>
              <a:off x="11216341" y="488838"/>
              <a:ext cx="152512" cy="152512"/>
            </a:xfrm>
            <a:prstGeom prst="ellipse">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grpSp>
        <p:nvGrpSpPr>
          <p:cNvPr id="208" name="グループ化 207"/>
          <p:cNvGrpSpPr/>
          <p:nvPr/>
        </p:nvGrpSpPr>
        <p:grpSpPr>
          <a:xfrm>
            <a:off x="4903217" y="5132958"/>
            <a:ext cx="329120" cy="421385"/>
            <a:chOff x="10565013" y="5685559"/>
            <a:chExt cx="693198" cy="858393"/>
          </a:xfrm>
        </p:grpSpPr>
        <p:grpSp>
          <p:nvGrpSpPr>
            <p:cNvPr id="209" name="グループ化 208"/>
            <p:cNvGrpSpPr/>
            <p:nvPr/>
          </p:nvGrpSpPr>
          <p:grpSpPr>
            <a:xfrm>
              <a:off x="10707253" y="5685559"/>
              <a:ext cx="550958" cy="858393"/>
              <a:chOff x="6355080" y="2768727"/>
              <a:chExt cx="381000" cy="593598"/>
            </a:xfrm>
            <a:solidFill>
              <a:schemeClr val="tx1"/>
            </a:solidFill>
          </p:grpSpPr>
          <p:sp>
            <p:nvSpPr>
              <p:cNvPr id="214" name="Freeform 258"/>
              <p:cNvSpPr>
                <a:spLocks/>
              </p:cNvSpPr>
              <p:nvPr/>
            </p:nvSpPr>
            <p:spPr bwMode="auto">
              <a:xfrm>
                <a:off x="6500924" y="2768727"/>
                <a:ext cx="97768" cy="107015"/>
              </a:xfrm>
              <a:custGeom>
                <a:avLst/>
                <a:gdLst>
                  <a:gd name="T0" fmla="*/ 4 w 8"/>
                  <a:gd name="T1" fmla="*/ 8 h 8"/>
                  <a:gd name="T2" fmla="*/ 8 w 8"/>
                  <a:gd name="T3" fmla="*/ 4 h 8"/>
                  <a:gd name="T4" fmla="*/ 4 w 8"/>
                  <a:gd name="T5" fmla="*/ 0 h 8"/>
                  <a:gd name="T6" fmla="*/ 0 w 8"/>
                  <a:gd name="T7" fmla="*/ 4 h 8"/>
                  <a:gd name="T8" fmla="*/ 0 w 8"/>
                  <a:gd name="T9" fmla="*/ 4 h 8"/>
                  <a:gd name="T10" fmla="*/ 4 w 8"/>
                  <a:gd name="T11" fmla="*/ 8 h 8"/>
                  <a:gd name="T12" fmla="*/ 4 w 8"/>
                  <a:gd name="T13" fmla="*/ 8 h 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8">
                    <a:moveTo>
                      <a:pt x="4" y="8"/>
                    </a:moveTo>
                    <a:cubicBezTo>
                      <a:pt x="6" y="8"/>
                      <a:pt x="8" y="6"/>
                      <a:pt x="8" y="4"/>
                    </a:cubicBezTo>
                    <a:cubicBezTo>
                      <a:pt x="8" y="2"/>
                      <a:pt x="6" y="0"/>
                      <a:pt x="4" y="0"/>
                    </a:cubicBezTo>
                    <a:cubicBezTo>
                      <a:pt x="2" y="0"/>
                      <a:pt x="0" y="2"/>
                      <a:pt x="0" y="4"/>
                    </a:cubicBezTo>
                    <a:cubicBezTo>
                      <a:pt x="0" y="4"/>
                      <a:pt x="0" y="4"/>
                      <a:pt x="0" y="4"/>
                    </a:cubicBezTo>
                    <a:cubicBezTo>
                      <a:pt x="0" y="6"/>
                      <a:pt x="2" y="8"/>
                      <a:pt x="4" y="8"/>
                    </a:cubicBezTo>
                    <a:cubicBezTo>
                      <a:pt x="4" y="8"/>
                      <a:pt x="4" y="8"/>
                      <a:pt x="4" y="8"/>
                    </a:cubicBezTo>
                  </a:path>
                </a:pathLst>
              </a:custGeom>
              <a:solidFill>
                <a:srgbClr val="FF0000"/>
              </a:solidFill>
              <a:ln w="6350"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sp>
            <p:nvSpPr>
              <p:cNvPr id="215" name="フリーフォーム 214"/>
              <p:cNvSpPr/>
              <p:nvPr/>
            </p:nvSpPr>
            <p:spPr>
              <a:xfrm>
                <a:off x="6355080" y="2880360"/>
                <a:ext cx="381000" cy="481965"/>
              </a:xfrm>
              <a:custGeom>
                <a:avLst/>
                <a:gdLst>
                  <a:gd name="connsiteX0" fmla="*/ 167640 w 381000"/>
                  <a:gd name="connsiteY0" fmla="*/ 0 h 481965"/>
                  <a:gd name="connsiteX1" fmla="*/ 87630 w 381000"/>
                  <a:gd name="connsiteY1" fmla="*/ 104775 h 481965"/>
                  <a:gd name="connsiteX2" fmla="*/ 0 w 381000"/>
                  <a:gd name="connsiteY2" fmla="*/ 102870 h 481965"/>
                  <a:gd name="connsiteX3" fmla="*/ 5715 w 381000"/>
                  <a:gd name="connsiteY3" fmla="*/ 139065 h 481965"/>
                  <a:gd name="connsiteX4" fmla="*/ 104775 w 381000"/>
                  <a:gd name="connsiteY4" fmla="*/ 135255 h 481965"/>
                  <a:gd name="connsiteX5" fmla="*/ 175260 w 381000"/>
                  <a:gd name="connsiteY5" fmla="*/ 76200 h 481965"/>
                  <a:gd name="connsiteX6" fmla="*/ 106680 w 381000"/>
                  <a:gd name="connsiteY6" fmla="*/ 163830 h 481965"/>
                  <a:gd name="connsiteX7" fmla="*/ 7620 w 381000"/>
                  <a:gd name="connsiteY7" fmla="*/ 163830 h 481965"/>
                  <a:gd name="connsiteX8" fmla="*/ 5715 w 381000"/>
                  <a:gd name="connsiteY8" fmla="*/ 205740 h 481965"/>
                  <a:gd name="connsiteX9" fmla="*/ 121920 w 381000"/>
                  <a:gd name="connsiteY9" fmla="*/ 200025 h 481965"/>
                  <a:gd name="connsiteX10" fmla="*/ 194310 w 381000"/>
                  <a:gd name="connsiteY10" fmla="*/ 102870 h 481965"/>
                  <a:gd name="connsiteX11" fmla="*/ 249555 w 381000"/>
                  <a:gd name="connsiteY11" fmla="*/ 205740 h 481965"/>
                  <a:gd name="connsiteX12" fmla="*/ 167640 w 381000"/>
                  <a:gd name="connsiteY12" fmla="*/ 466725 h 481965"/>
                  <a:gd name="connsiteX13" fmla="*/ 207645 w 381000"/>
                  <a:gd name="connsiteY13" fmla="*/ 472440 h 481965"/>
                  <a:gd name="connsiteX14" fmla="*/ 304800 w 381000"/>
                  <a:gd name="connsiteY14" fmla="*/ 226695 h 481965"/>
                  <a:gd name="connsiteX15" fmla="*/ 316230 w 381000"/>
                  <a:gd name="connsiteY15" fmla="*/ 480060 h 481965"/>
                  <a:gd name="connsiteX16" fmla="*/ 377190 w 381000"/>
                  <a:gd name="connsiteY16" fmla="*/ 481965 h 481965"/>
                  <a:gd name="connsiteX17" fmla="*/ 381000 w 381000"/>
                  <a:gd name="connsiteY17" fmla="*/ 188595 h 481965"/>
                  <a:gd name="connsiteX18" fmla="*/ 274320 w 381000"/>
                  <a:gd name="connsiteY18" fmla="*/ 0 h 481965"/>
                  <a:gd name="connsiteX19" fmla="*/ 167640 w 381000"/>
                  <a:gd name="connsiteY19" fmla="*/ 0 h 481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81000" h="481965">
                    <a:moveTo>
                      <a:pt x="167640" y="0"/>
                    </a:moveTo>
                    <a:lnTo>
                      <a:pt x="87630" y="104775"/>
                    </a:lnTo>
                    <a:lnTo>
                      <a:pt x="0" y="102870"/>
                    </a:lnTo>
                    <a:lnTo>
                      <a:pt x="5715" y="139065"/>
                    </a:lnTo>
                    <a:lnTo>
                      <a:pt x="104775" y="135255"/>
                    </a:lnTo>
                    <a:lnTo>
                      <a:pt x="175260" y="76200"/>
                    </a:lnTo>
                    <a:lnTo>
                      <a:pt x="106680" y="163830"/>
                    </a:lnTo>
                    <a:lnTo>
                      <a:pt x="7620" y="163830"/>
                    </a:lnTo>
                    <a:lnTo>
                      <a:pt x="5715" y="205740"/>
                    </a:lnTo>
                    <a:lnTo>
                      <a:pt x="121920" y="200025"/>
                    </a:lnTo>
                    <a:lnTo>
                      <a:pt x="194310" y="102870"/>
                    </a:lnTo>
                    <a:lnTo>
                      <a:pt x="249555" y="205740"/>
                    </a:lnTo>
                    <a:lnTo>
                      <a:pt x="167640" y="466725"/>
                    </a:lnTo>
                    <a:lnTo>
                      <a:pt x="207645" y="472440"/>
                    </a:lnTo>
                    <a:lnTo>
                      <a:pt x="304800" y="226695"/>
                    </a:lnTo>
                    <a:lnTo>
                      <a:pt x="316230" y="480060"/>
                    </a:lnTo>
                    <a:lnTo>
                      <a:pt x="377190" y="481965"/>
                    </a:lnTo>
                    <a:lnTo>
                      <a:pt x="381000" y="188595"/>
                    </a:lnTo>
                    <a:lnTo>
                      <a:pt x="274320" y="0"/>
                    </a:lnTo>
                    <a:lnTo>
                      <a:pt x="167640" y="0"/>
                    </a:lnTo>
                    <a:close/>
                  </a:path>
                </a:pathLst>
              </a:custGeom>
              <a:solidFill>
                <a:srgbClr val="FF0000"/>
              </a:solidFill>
              <a:ln w="9525"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grpSp>
        <p:grpSp>
          <p:nvGrpSpPr>
            <p:cNvPr id="210" name="グループ化 209"/>
            <p:cNvGrpSpPr/>
            <p:nvPr/>
          </p:nvGrpSpPr>
          <p:grpSpPr>
            <a:xfrm flipH="1">
              <a:off x="10606129" y="5804003"/>
              <a:ext cx="448663" cy="675160"/>
              <a:chOff x="7539196" y="3933651"/>
              <a:chExt cx="448663" cy="675160"/>
            </a:xfrm>
          </p:grpSpPr>
          <p:sp>
            <p:nvSpPr>
              <p:cNvPr id="212" name="円/楕円 211"/>
              <p:cNvSpPr/>
              <p:nvPr/>
            </p:nvSpPr>
            <p:spPr>
              <a:xfrm>
                <a:off x="7835347" y="3933651"/>
                <a:ext cx="152512" cy="152512"/>
              </a:xfrm>
              <a:prstGeom prst="ellipse">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13" name="フリーフォーム 212"/>
              <p:cNvSpPr/>
              <p:nvPr/>
            </p:nvSpPr>
            <p:spPr>
              <a:xfrm>
                <a:off x="7539196" y="4087376"/>
                <a:ext cx="407290" cy="521435"/>
              </a:xfrm>
              <a:custGeom>
                <a:avLst/>
                <a:gdLst>
                  <a:gd name="connsiteX0" fmla="*/ 240030 w 299085"/>
                  <a:gd name="connsiteY0" fmla="*/ 0 h 382905"/>
                  <a:gd name="connsiteX1" fmla="*/ 226695 w 299085"/>
                  <a:gd name="connsiteY1" fmla="*/ 121920 h 382905"/>
                  <a:gd name="connsiteX2" fmla="*/ 110490 w 299085"/>
                  <a:gd name="connsiteY2" fmla="*/ 116205 h 382905"/>
                  <a:gd name="connsiteX3" fmla="*/ 108585 w 299085"/>
                  <a:gd name="connsiteY3" fmla="*/ 160020 h 382905"/>
                  <a:gd name="connsiteX4" fmla="*/ 194310 w 299085"/>
                  <a:gd name="connsiteY4" fmla="*/ 184785 h 382905"/>
                  <a:gd name="connsiteX5" fmla="*/ 57150 w 299085"/>
                  <a:gd name="connsiteY5" fmla="*/ 188595 h 382905"/>
                  <a:gd name="connsiteX6" fmla="*/ 0 w 299085"/>
                  <a:gd name="connsiteY6" fmla="*/ 361950 h 382905"/>
                  <a:gd name="connsiteX7" fmla="*/ 17145 w 299085"/>
                  <a:gd name="connsiteY7" fmla="*/ 382905 h 382905"/>
                  <a:gd name="connsiteX8" fmla="*/ 60960 w 299085"/>
                  <a:gd name="connsiteY8" fmla="*/ 379095 h 382905"/>
                  <a:gd name="connsiteX9" fmla="*/ 112395 w 299085"/>
                  <a:gd name="connsiteY9" fmla="*/ 236220 h 382905"/>
                  <a:gd name="connsiteX10" fmla="*/ 299085 w 299085"/>
                  <a:gd name="connsiteY10" fmla="*/ 217170 h 382905"/>
                  <a:gd name="connsiteX11" fmla="*/ 299085 w 299085"/>
                  <a:gd name="connsiteY11" fmla="*/ 9525 h 382905"/>
                  <a:gd name="connsiteX12" fmla="*/ 276225 w 299085"/>
                  <a:gd name="connsiteY12" fmla="*/ 1905 h 382905"/>
                  <a:gd name="connsiteX13" fmla="*/ 240030 w 299085"/>
                  <a:gd name="connsiteY13" fmla="*/ 0 h 382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99085" h="382905">
                    <a:moveTo>
                      <a:pt x="240030" y="0"/>
                    </a:moveTo>
                    <a:lnTo>
                      <a:pt x="226695" y="121920"/>
                    </a:lnTo>
                    <a:lnTo>
                      <a:pt x="110490" y="116205"/>
                    </a:lnTo>
                    <a:lnTo>
                      <a:pt x="108585" y="160020"/>
                    </a:lnTo>
                    <a:lnTo>
                      <a:pt x="194310" y="184785"/>
                    </a:lnTo>
                    <a:lnTo>
                      <a:pt x="57150" y="188595"/>
                    </a:lnTo>
                    <a:lnTo>
                      <a:pt x="0" y="361950"/>
                    </a:lnTo>
                    <a:lnTo>
                      <a:pt x="17145" y="382905"/>
                    </a:lnTo>
                    <a:lnTo>
                      <a:pt x="60960" y="379095"/>
                    </a:lnTo>
                    <a:lnTo>
                      <a:pt x="112395" y="236220"/>
                    </a:lnTo>
                    <a:lnTo>
                      <a:pt x="299085" y="217170"/>
                    </a:lnTo>
                    <a:lnTo>
                      <a:pt x="299085" y="9525"/>
                    </a:lnTo>
                    <a:lnTo>
                      <a:pt x="276225" y="1905"/>
                    </a:lnTo>
                    <a:cubicBezTo>
                      <a:pt x="258449" y="-70"/>
                      <a:pt x="264830" y="0"/>
                      <a:pt x="240030" y="0"/>
                    </a:cubicBezTo>
                    <a:close/>
                  </a:path>
                </a:pathLst>
              </a:cu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sp>
          <p:nvSpPr>
            <p:cNvPr id="211" name="正方形/長方形 210"/>
            <p:cNvSpPr/>
            <p:nvPr/>
          </p:nvSpPr>
          <p:spPr>
            <a:xfrm>
              <a:off x="10565013" y="6267092"/>
              <a:ext cx="289560" cy="251460"/>
            </a:xfrm>
            <a:prstGeom prst="rect">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sp>
        <p:nvSpPr>
          <p:cNvPr id="216" name="右矢印 215"/>
          <p:cNvSpPr/>
          <p:nvPr/>
        </p:nvSpPr>
        <p:spPr>
          <a:xfrm rot="10800000">
            <a:off x="4584571" y="5289293"/>
            <a:ext cx="182596" cy="272799"/>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ja-JP" altLang="en-US">
              <a:solidFill>
                <a:prstClr val="black"/>
              </a:solidFill>
            </a:endParaRPr>
          </a:p>
        </p:txBody>
      </p:sp>
      <p:cxnSp>
        <p:nvCxnSpPr>
          <p:cNvPr id="217" name="直線矢印コネクタ 216"/>
          <p:cNvCxnSpPr/>
          <p:nvPr/>
        </p:nvCxnSpPr>
        <p:spPr>
          <a:xfrm>
            <a:off x="2691318" y="6034721"/>
            <a:ext cx="1695169" cy="0"/>
          </a:xfrm>
          <a:prstGeom prst="straightConnector1">
            <a:avLst/>
          </a:prstGeom>
          <a:noFill/>
          <a:ln>
            <a:solidFill>
              <a:srgbClr val="00B050"/>
            </a:solidFill>
            <a:prstDash val="sys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cxnSp>
      <p:cxnSp>
        <p:nvCxnSpPr>
          <p:cNvPr id="218" name="直線矢印コネクタ 217"/>
          <p:cNvCxnSpPr/>
          <p:nvPr/>
        </p:nvCxnSpPr>
        <p:spPr>
          <a:xfrm>
            <a:off x="2717056" y="6317117"/>
            <a:ext cx="1695169" cy="0"/>
          </a:xfrm>
          <a:prstGeom prst="straightConnector1">
            <a:avLst/>
          </a:prstGeom>
          <a:noFill/>
          <a:ln>
            <a:solidFill>
              <a:srgbClr val="0070C0"/>
            </a:solidFill>
            <a:prstDash val="sys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cxnSp>
      <p:cxnSp>
        <p:nvCxnSpPr>
          <p:cNvPr id="219" name="直線矢印コネクタ 218"/>
          <p:cNvCxnSpPr/>
          <p:nvPr/>
        </p:nvCxnSpPr>
        <p:spPr>
          <a:xfrm>
            <a:off x="2690158" y="6652345"/>
            <a:ext cx="1695169" cy="0"/>
          </a:xfrm>
          <a:prstGeom prst="straightConnector1">
            <a:avLst/>
          </a:prstGeom>
          <a:noFill/>
          <a:ln>
            <a:solidFill>
              <a:srgbClr val="FFC000"/>
            </a:solidFill>
            <a:prstDash val="sys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cxnSp>
      <p:sp>
        <p:nvSpPr>
          <p:cNvPr id="221" name="正方形/長方形 220"/>
          <p:cNvSpPr/>
          <p:nvPr/>
        </p:nvSpPr>
        <p:spPr>
          <a:xfrm>
            <a:off x="3134633" y="5851928"/>
            <a:ext cx="755782" cy="153936"/>
          </a:xfrm>
          <a:prstGeom prst="rect">
            <a:avLst/>
          </a:prstGeom>
          <a:noFill/>
          <a:ln w="3175">
            <a:noFill/>
          </a:ln>
        </p:spPr>
        <p:style>
          <a:lnRef idx="2">
            <a:schemeClr val="accent4"/>
          </a:lnRef>
          <a:fillRef idx="1">
            <a:schemeClr val="lt1"/>
          </a:fillRef>
          <a:effectRef idx="0">
            <a:schemeClr val="accent4"/>
          </a:effectRef>
          <a:fontRef idx="minor">
            <a:schemeClr val="dk1"/>
          </a:fontRef>
        </p:style>
        <p:txBody>
          <a:bodyPr rtlCol="0" anchor="t"/>
          <a:lstStyle/>
          <a:p>
            <a:r>
              <a:rPr lang="en-US" altLang="ja-JP" sz="900" dirty="0">
                <a:solidFill>
                  <a:srgbClr val="00B050"/>
                </a:solidFill>
              </a:rPr>
              <a:t>【 </a:t>
            </a:r>
            <a:r>
              <a:rPr lang="en-US" altLang="ja-JP" sz="900" dirty="0" smtClean="0">
                <a:solidFill>
                  <a:srgbClr val="00B050"/>
                </a:solidFill>
              </a:rPr>
              <a:t>8m </a:t>
            </a:r>
            <a:r>
              <a:rPr lang="en-US" altLang="ja-JP" sz="900" dirty="0">
                <a:solidFill>
                  <a:srgbClr val="00B050"/>
                </a:solidFill>
              </a:rPr>
              <a:t>】</a:t>
            </a:r>
            <a:endParaRPr lang="ja-JP" altLang="en-US" sz="900" dirty="0">
              <a:solidFill>
                <a:srgbClr val="00B050"/>
              </a:solidFill>
            </a:endParaRPr>
          </a:p>
        </p:txBody>
      </p:sp>
      <p:grpSp>
        <p:nvGrpSpPr>
          <p:cNvPr id="223" name="グループ化 222"/>
          <p:cNvGrpSpPr/>
          <p:nvPr/>
        </p:nvGrpSpPr>
        <p:grpSpPr>
          <a:xfrm flipH="1">
            <a:off x="4605807" y="6007426"/>
            <a:ext cx="237764" cy="425644"/>
            <a:chOff x="11013523" y="488838"/>
            <a:chExt cx="473634" cy="898002"/>
          </a:xfrm>
        </p:grpSpPr>
        <p:sp>
          <p:nvSpPr>
            <p:cNvPr id="224" name="Freeform 258"/>
            <p:cNvSpPr>
              <a:spLocks/>
            </p:cNvSpPr>
            <p:nvPr/>
          </p:nvSpPr>
          <p:spPr bwMode="auto">
            <a:xfrm>
              <a:off x="11013523" y="538034"/>
              <a:ext cx="141381" cy="154753"/>
            </a:xfrm>
            <a:custGeom>
              <a:avLst/>
              <a:gdLst>
                <a:gd name="T0" fmla="*/ 4 w 8"/>
                <a:gd name="T1" fmla="*/ 8 h 8"/>
                <a:gd name="T2" fmla="*/ 8 w 8"/>
                <a:gd name="T3" fmla="*/ 4 h 8"/>
                <a:gd name="T4" fmla="*/ 4 w 8"/>
                <a:gd name="T5" fmla="*/ 0 h 8"/>
                <a:gd name="T6" fmla="*/ 0 w 8"/>
                <a:gd name="T7" fmla="*/ 4 h 8"/>
                <a:gd name="T8" fmla="*/ 0 w 8"/>
                <a:gd name="T9" fmla="*/ 4 h 8"/>
                <a:gd name="T10" fmla="*/ 4 w 8"/>
                <a:gd name="T11" fmla="*/ 8 h 8"/>
                <a:gd name="T12" fmla="*/ 4 w 8"/>
                <a:gd name="T13" fmla="*/ 8 h 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8">
                  <a:moveTo>
                    <a:pt x="4" y="8"/>
                  </a:moveTo>
                  <a:cubicBezTo>
                    <a:pt x="6" y="8"/>
                    <a:pt x="8" y="6"/>
                    <a:pt x="8" y="4"/>
                  </a:cubicBezTo>
                  <a:cubicBezTo>
                    <a:pt x="8" y="2"/>
                    <a:pt x="6" y="0"/>
                    <a:pt x="4" y="0"/>
                  </a:cubicBezTo>
                  <a:cubicBezTo>
                    <a:pt x="2" y="0"/>
                    <a:pt x="0" y="2"/>
                    <a:pt x="0" y="4"/>
                  </a:cubicBezTo>
                  <a:cubicBezTo>
                    <a:pt x="0" y="4"/>
                    <a:pt x="0" y="4"/>
                    <a:pt x="0" y="4"/>
                  </a:cubicBezTo>
                  <a:cubicBezTo>
                    <a:pt x="0" y="6"/>
                    <a:pt x="2" y="8"/>
                    <a:pt x="4" y="8"/>
                  </a:cubicBezTo>
                  <a:cubicBezTo>
                    <a:pt x="4" y="8"/>
                    <a:pt x="4" y="8"/>
                    <a:pt x="4" y="8"/>
                  </a:cubicBezTo>
                </a:path>
              </a:pathLst>
            </a:custGeom>
            <a:solidFill>
              <a:srgbClr val="FF0000"/>
            </a:solidFill>
            <a:ln w="9525"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sp>
          <p:nvSpPr>
            <p:cNvPr id="225" name="フリーフォーム 224"/>
            <p:cNvSpPr/>
            <p:nvPr/>
          </p:nvSpPr>
          <p:spPr>
            <a:xfrm>
              <a:off x="11075677" y="681990"/>
              <a:ext cx="411480" cy="270510"/>
            </a:xfrm>
            <a:custGeom>
              <a:avLst/>
              <a:gdLst>
                <a:gd name="connsiteX0" fmla="*/ 22860 w 411480"/>
                <a:gd name="connsiteY0" fmla="*/ 0 h 270510"/>
                <a:gd name="connsiteX1" fmla="*/ 0 w 411480"/>
                <a:gd name="connsiteY1" fmla="*/ 99060 h 270510"/>
                <a:gd name="connsiteX2" fmla="*/ 167640 w 411480"/>
                <a:gd name="connsiteY2" fmla="*/ 259080 h 270510"/>
                <a:gd name="connsiteX3" fmla="*/ 411480 w 411480"/>
                <a:gd name="connsiteY3" fmla="*/ 270510 h 270510"/>
                <a:gd name="connsiteX4" fmla="*/ 384810 w 411480"/>
                <a:gd name="connsiteY4" fmla="*/ 213360 h 270510"/>
                <a:gd name="connsiteX5" fmla="*/ 289560 w 411480"/>
                <a:gd name="connsiteY5" fmla="*/ 213360 h 270510"/>
                <a:gd name="connsiteX6" fmla="*/ 175260 w 411480"/>
                <a:gd name="connsiteY6" fmla="*/ 7620 h 270510"/>
                <a:gd name="connsiteX7" fmla="*/ 22860 w 411480"/>
                <a:gd name="connsiteY7" fmla="*/ 0 h 270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1480" h="270510">
                  <a:moveTo>
                    <a:pt x="22860" y="0"/>
                  </a:moveTo>
                  <a:lnTo>
                    <a:pt x="0" y="99060"/>
                  </a:lnTo>
                  <a:lnTo>
                    <a:pt x="167640" y="259080"/>
                  </a:lnTo>
                  <a:lnTo>
                    <a:pt x="411480" y="270510"/>
                  </a:lnTo>
                  <a:lnTo>
                    <a:pt x="384810" y="213360"/>
                  </a:lnTo>
                  <a:lnTo>
                    <a:pt x="289560" y="213360"/>
                  </a:lnTo>
                  <a:lnTo>
                    <a:pt x="175260" y="7620"/>
                  </a:lnTo>
                  <a:lnTo>
                    <a:pt x="22860" y="0"/>
                  </a:lnTo>
                  <a:close/>
                </a:path>
              </a:pathLst>
            </a:custGeom>
            <a:solidFill>
              <a:srgbClr val="FF0000"/>
            </a:solidFill>
            <a:ln w="9525"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sp>
          <p:nvSpPr>
            <p:cNvPr id="226" name="フリーフォーム 225"/>
            <p:cNvSpPr/>
            <p:nvPr/>
          </p:nvSpPr>
          <p:spPr>
            <a:xfrm>
              <a:off x="11079480" y="800100"/>
              <a:ext cx="320040" cy="586740"/>
            </a:xfrm>
            <a:custGeom>
              <a:avLst/>
              <a:gdLst>
                <a:gd name="connsiteX0" fmla="*/ 3810 w 320040"/>
                <a:gd name="connsiteY0" fmla="*/ 0 h 586740"/>
                <a:gd name="connsiteX1" fmla="*/ 133350 w 320040"/>
                <a:gd name="connsiteY1" fmla="*/ 171450 h 586740"/>
                <a:gd name="connsiteX2" fmla="*/ 0 w 320040"/>
                <a:gd name="connsiteY2" fmla="*/ 560070 h 586740"/>
                <a:gd name="connsiteX3" fmla="*/ 72390 w 320040"/>
                <a:gd name="connsiteY3" fmla="*/ 575310 h 586740"/>
                <a:gd name="connsiteX4" fmla="*/ 198120 w 320040"/>
                <a:gd name="connsiteY4" fmla="*/ 259080 h 586740"/>
                <a:gd name="connsiteX5" fmla="*/ 220980 w 320040"/>
                <a:gd name="connsiteY5" fmla="*/ 563880 h 586740"/>
                <a:gd name="connsiteX6" fmla="*/ 320040 w 320040"/>
                <a:gd name="connsiteY6" fmla="*/ 586740 h 586740"/>
                <a:gd name="connsiteX7" fmla="*/ 320040 w 320040"/>
                <a:gd name="connsiteY7" fmla="*/ 163830 h 586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0040" h="586740">
                  <a:moveTo>
                    <a:pt x="3810" y="0"/>
                  </a:moveTo>
                  <a:lnTo>
                    <a:pt x="133350" y="171450"/>
                  </a:lnTo>
                  <a:lnTo>
                    <a:pt x="0" y="560070"/>
                  </a:lnTo>
                  <a:lnTo>
                    <a:pt x="72390" y="575310"/>
                  </a:lnTo>
                  <a:lnTo>
                    <a:pt x="198120" y="259080"/>
                  </a:lnTo>
                  <a:lnTo>
                    <a:pt x="220980" y="563880"/>
                  </a:lnTo>
                  <a:lnTo>
                    <a:pt x="320040" y="586740"/>
                  </a:lnTo>
                  <a:lnTo>
                    <a:pt x="320040" y="163830"/>
                  </a:lnTo>
                </a:path>
              </a:pathLst>
            </a:custGeom>
            <a:solidFill>
              <a:srgbClr val="FF0000"/>
            </a:solidFill>
            <a:ln w="9525"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sp>
          <p:nvSpPr>
            <p:cNvPr id="227" name="フリーフォーム 226"/>
            <p:cNvSpPr/>
            <p:nvPr/>
          </p:nvSpPr>
          <p:spPr>
            <a:xfrm>
              <a:off x="11018520" y="575310"/>
              <a:ext cx="438150" cy="552450"/>
            </a:xfrm>
            <a:custGeom>
              <a:avLst/>
              <a:gdLst>
                <a:gd name="connsiteX0" fmla="*/ 300990 w 438150"/>
                <a:gd name="connsiteY0" fmla="*/ 0 h 552450"/>
                <a:gd name="connsiteX1" fmla="*/ 236220 w 438150"/>
                <a:gd name="connsiteY1" fmla="*/ 11430 h 552450"/>
                <a:gd name="connsiteX2" fmla="*/ 220980 w 438150"/>
                <a:gd name="connsiteY2" fmla="*/ 76200 h 552450"/>
                <a:gd name="connsiteX3" fmla="*/ 80010 w 438150"/>
                <a:gd name="connsiteY3" fmla="*/ 49530 h 552450"/>
                <a:gd name="connsiteX4" fmla="*/ 0 w 438150"/>
                <a:gd name="connsiteY4" fmla="*/ 137160 h 552450"/>
                <a:gd name="connsiteX5" fmla="*/ 57150 w 438150"/>
                <a:gd name="connsiteY5" fmla="*/ 179070 h 552450"/>
                <a:gd name="connsiteX6" fmla="*/ 133350 w 438150"/>
                <a:gd name="connsiteY6" fmla="*/ 125730 h 552450"/>
                <a:gd name="connsiteX7" fmla="*/ 270510 w 438150"/>
                <a:gd name="connsiteY7" fmla="*/ 140970 h 552450"/>
                <a:gd name="connsiteX8" fmla="*/ 339090 w 438150"/>
                <a:gd name="connsiteY8" fmla="*/ 308610 h 552450"/>
                <a:gd name="connsiteX9" fmla="*/ 320040 w 438150"/>
                <a:gd name="connsiteY9" fmla="*/ 537210 h 552450"/>
                <a:gd name="connsiteX10" fmla="*/ 419100 w 438150"/>
                <a:gd name="connsiteY10" fmla="*/ 552450 h 552450"/>
                <a:gd name="connsiteX11" fmla="*/ 438150 w 438150"/>
                <a:gd name="connsiteY11" fmla="*/ 281940 h 552450"/>
                <a:gd name="connsiteX12" fmla="*/ 300990 w 438150"/>
                <a:gd name="connsiteY12" fmla="*/ 0 h 552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38150" h="552450">
                  <a:moveTo>
                    <a:pt x="300990" y="0"/>
                  </a:moveTo>
                  <a:lnTo>
                    <a:pt x="236220" y="11430"/>
                  </a:lnTo>
                  <a:lnTo>
                    <a:pt x="220980" y="76200"/>
                  </a:lnTo>
                  <a:lnTo>
                    <a:pt x="80010" y="49530"/>
                  </a:lnTo>
                  <a:lnTo>
                    <a:pt x="0" y="137160"/>
                  </a:lnTo>
                  <a:lnTo>
                    <a:pt x="57150" y="179070"/>
                  </a:lnTo>
                  <a:lnTo>
                    <a:pt x="133350" y="125730"/>
                  </a:lnTo>
                  <a:lnTo>
                    <a:pt x="270510" y="140970"/>
                  </a:lnTo>
                  <a:lnTo>
                    <a:pt x="339090" y="308610"/>
                  </a:lnTo>
                  <a:lnTo>
                    <a:pt x="320040" y="537210"/>
                  </a:lnTo>
                  <a:lnTo>
                    <a:pt x="419100" y="552450"/>
                  </a:lnTo>
                  <a:lnTo>
                    <a:pt x="438150" y="281940"/>
                  </a:lnTo>
                  <a:lnTo>
                    <a:pt x="300990" y="0"/>
                  </a:lnTo>
                  <a:close/>
                </a:path>
              </a:pathLst>
            </a:custGeom>
            <a:solidFill>
              <a:srgbClr val="0070C0"/>
            </a:solidFill>
            <a:ln w="3175"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sp>
          <p:nvSpPr>
            <p:cNvPr id="228" name="円/楕円 227"/>
            <p:cNvSpPr/>
            <p:nvPr/>
          </p:nvSpPr>
          <p:spPr>
            <a:xfrm>
              <a:off x="11216341" y="488838"/>
              <a:ext cx="152512" cy="152512"/>
            </a:xfrm>
            <a:prstGeom prst="ellipse">
              <a:avLst/>
            </a:prstGeom>
            <a:solidFill>
              <a:srgbClr val="0070C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grpSp>
        <p:nvGrpSpPr>
          <p:cNvPr id="235" name="グループ化 234"/>
          <p:cNvGrpSpPr/>
          <p:nvPr/>
        </p:nvGrpSpPr>
        <p:grpSpPr>
          <a:xfrm>
            <a:off x="4516460" y="6440019"/>
            <a:ext cx="258014" cy="330350"/>
            <a:chOff x="11375136" y="4721928"/>
            <a:chExt cx="573024" cy="862008"/>
          </a:xfrm>
          <a:solidFill>
            <a:srgbClr val="FFFF00"/>
          </a:solidFill>
        </p:grpSpPr>
        <p:sp>
          <p:nvSpPr>
            <p:cNvPr id="236" name="Freeform 258"/>
            <p:cNvSpPr>
              <a:spLocks/>
            </p:cNvSpPr>
            <p:nvPr/>
          </p:nvSpPr>
          <p:spPr bwMode="auto">
            <a:xfrm flipH="1">
              <a:off x="11594194" y="4721928"/>
              <a:ext cx="139221" cy="152388"/>
            </a:xfrm>
            <a:custGeom>
              <a:avLst/>
              <a:gdLst>
                <a:gd name="T0" fmla="*/ 4 w 8"/>
                <a:gd name="T1" fmla="*/ 8 h 8"/>
                <a:gd name="T2" fmla="*/ 8 w 8"/>
                <a:gd name="T3" fmla="*/ 4 h 8"/>
                <a:gd name="T4" fmla="*/ 4 w 8"/>
                <a:gd name="T5" fmla="*/ 0 h 8"/>
                <a:gd name="T6" fmla="*/ 0 w 8"/>
                <a:gd name="T7" fmla="*/ 4 h 8"/>
                <a:gd name="T8" fmla="*/ 0 w 8"/>
                <a:gd name="T9" fmla="*/ 4 h 8"/>
                <a:gd name="T10" fmla="*/ 4 w 8"/>
                <a:gd name="T11" fmla="*/ 8 h 8"/>
                <a:gd name="T12" fmla="*/ 4 w 8"/>
                <a:gd name="T13" fmla="*/ 8 h 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8">
                  <a:moveTo>
                    <a:pt x="4" y="8"/>
                  </a:moveTo>
                  <a:cubicBezTo>
                    <a:pt x="6" y="8"/>
                    <a:pt x="8" y="6"/>
                    <a:pt x="8" y="4"/>
                  </a:cubicBezTo>
                  <a:cubicBezTo>
                    <a:pt x="8" y="2"/>
                    <a:pt x="6" y="0"/>
                    <a:pt x="4" y="0"/>
                  </a:cubicBezTo>
                  <a:cubicBezTo>
                    <a:pt x="2" y="0"/>
                    <a:pt x="0" y="2"/>
                    <a:pt x="0" y="4"/>
                  </a:cubicBezTo>
                  <a:cubicBezTo>
                    <a:pt x="0" y="4"/>
                    <a:pt x="0" y="4"/>
                    <a:pt x="0" y="4"/>
                  </a:cubicBezTo>
                  <a:cubicBezTo>
                    <a:pt x="0" y="6"/>
                    <a:pt x="2" y="8"/>
                    <a:pt x="4" y="8"/>
                  </a:cubicBezTo>
                  <a:cubicBezTo>
                    <a:pt x="4" y="8"/>
                    <a:pt x="4" y="8"/>
                    <a:pt x="4" y="8"/>
                  </a:cubicBezTo>
                </a:path>
              </a:pathLst>
            </a:custGeom>
            <a:grpFill/>
            <a:ln w="3175"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sp>
          <p:nvSpPr>
            <p:cNvPr id="237" name="フリーフォーム 236"/>
            <p:cNvSpPr/>
            <p:nvPr/>
          </p:nvSpPr>
          <p:spPr>
            <a:xfrm>
              <a:off x="11375136" y="4888992"/>
              <a:ext cx="573024" cy="694944"/>
            </a:xfrm>
            <a:custGeom>
              <a:avLst/>
              <a:gdLst>
                <a:gd name="connsiteX0" fmla="*/ 195072 w 573024"/>
                <a:gd name="connsiteY0" fmla="*/ 0 h 694944"/>
                <a:gd name="connsiteX1" fmla="*/ 341376 w 573024"/>
                <a:gd name="connsiteY1" fmla="*/ 6096 h 694944"/>
                <a:gd name="connsiteX2" fmla="*/ 445008 w 573024"/>
                <a:gd name="connsiteY2" fmla="*/ 146304 h 694944"/>
                <a:gd name="connsiteX3" fmla="*/ 566928 w 573024"/>
                <a:gd name="connsiteY3" fmla="*/ 152400 h 694944"/>
                <a:gd name="connsiteX4" fmla="*/ 560832 w 573024"/>
                <a:gd name="connsiteY4" fmla="*/ 219456 h 694944"/>
                <a:gd name="connsiteX5" fmla="*/ 420624 w 573024"/>
                <a:gd name="connsiteY5" fmla="*/ 213360 h 694944"/>
                <a:gd name="connsiteX6" fmla="*/ 316992 w 573024"/>
                <a:gd name="connsiteY6" fmla="*/ 152400 h 694944"/>
                <a:gd name="connsiteX7" fmla="*/ 384048 w 573024"/>
                <a:gd name="connsiteY7" fmla="*/ 256032 h 694944"/>
                <a:gd name="connsiteX8" fmla="*/ 566928 w 573024"/>
                <a:gd name="connsiteY8" fmla="*/ 256032 h 694944"/>
                <a:gd name="connsiteX9" fmla="*/ 573024 w 573024"/>
                <a:gd name="connsiteY9" fmla="*/ 329184 h 694944"/>
                <a:gd name="connsiteX10" fmla="*/ 390144 w 573024"/>
                <a:gd name="connsiteY10" fmla="*/ 323088 h 694944"/>
                <a:gd name="connsiteX11" fmla="*/ 274320 w 573024"/>
                <a:gd name="connsiteY11" fmla="*/ 213360 h 694944"/>
                <a:gd name="connsiteX12" fmla="*/ 201168 w 573024"/>
                <a:gd name="connsiteY12" fmla="*/ 280416 h 694944"/>
                <a:gd name="connsiteX13" fmla="*/ 237744 w 573024"/>
                <a:gd name="connsiteY13" fmla="*/ 512064 h 694944"/>
                <a:gd name="connsiteX14" fmla="*/ 231648 w 573024"/>
                <a:gd name="connsiteY14" fmla="*/ 664464 h 694944"/>
                <a:gd name="connsiteX15" fmla="*/ 158496 w 573024"/>
                <a:gd name="connsiteY15" fmla="*/ 664464 h 694944"/>
                <a:gd name="connsiteX16" fmla="*/ 152400 w 573024"/>
                <a:gd name="connsiteY16" fmla="*/ 542544 h 694944"/>
                <a:gd name="connsiteX17" fmla="*/ 109728 w 573024"/>
                <a:gd name="connsiteY17" fmla="*/ 341376 h 694944"/>
                <a:gd name="connsiteX18" fmla="*/ 109728 w 573024"/>
                <a:gd name="connsiteY18" fmla="*/ 536448 h 694944"/>
                <a:gd name="connsiteX19" fmla="*/ 109728 w 573024"/>
                <a:gd name="connsiteY19" fmla="*/ 694944 h 694944"/>
                <a:gd name="connsiteX20" fmla="*/ 18288 w 573024"/>
                <a:gd name="connsiteY20" fmla="*/ 694944 h 694944"/>
                <a:gd name="connsiteX21" fmla="*/ 6096 w 573024"/>
                <a:gd name="connsiteY21" fmla="*/ 304800 h 694944"/>
                <a:gd name="connsiteX22" fmla="*/ 0 w 573024"/>
                <a:gd name="connsiteY22" fmla="*/ 231648 h 694944"/>
                <a:gd name="connsiteX23" fmla="*/ 195072 w 573024"/>
                <a:gd name="connsiteY23" fmla="*/ 0 h 6949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73024" h="694944">
                  <a:moveTo>
                    <a:pt x="195072" y="0"/>
                  </a:moveTo>
                  <a:lnTo>
                    <a:pt x="341376" y="6096"/>
                  </a:lnTo>
                  <a:lnTo>
                    <a:pt x="445008" y="146304"/>
                  </a:lnTo>
                  <a:lnTo>
                    <a:pt x="566928" y="152400"/>
                  </a:lnTo>
                  <a:lnTo>
                    <a:pt x="560832" y="219456"/>
                  </a:lnTo>
                  <a:lnTo>
                    <a:pt x="420624" y="213360"/>
                  </a:lnTo>
                  <a:lnTo>
                    <a:pt x="316992" y="152400"/>
                  </a:lnTo>
                  <a:lnTo>
                    <a:pt x="384048" y="256032"/>
                  </a:lnTo>
                  <a:lnTo>
                    <a:pt x="566928" y="256032"/>
                  </a:lnTo>
                  <a:lnTo>
                    <a:pt x="573024" y="329184"/>
                  </a:lnTo>
                  <a:lnTo>
                    <a:pt x="390144" y="323088"/>
                  </a:lnTo>
                  <a:lnTo>
                    <a:pt x="274320" y="213360"/>
                  </a:lnTo>
                  <a:lnTo>
                    <a:pt x="201168" y="280416"/>
                  </a:lnTo>
                  <a:lnTo>
                    <a:pt x="237744" y="512064"/>
                  </a:lnTo>
                  <a:lnTo>
                    <a:pt x="231648" y="664464"/>
                  </a:lnTo>
                  <a:lnTo>
                    <a:pt x="158496" y="664464"/>
                  </a:lnTo>
                  <a:lnTo>
                    <a:pt x="152400" y="542544"/>
                  </a:lnTo>
                  <a:lnTo>
                    <a:pt x="109728" y="341376"/>
                  </a:lnTo>
                  <a:lnTo>
                    <a:pt x="109728" y="536448"/>
                  </a:lnTo>
                  <a:lnTo>
                    <a:pt x="109728" y="694944"/>
                  </a:lnTo>
                  <a:lnTo>
                    <a:pt x="18288" y="694944"/>
                  </a:lnTo>
                  <a:lnTo>
                    <a:pt x="6096" y="304800"/>
                  </a:lnTo>
                  <a:lnTo>
                    <a:pt x="0" y="231648"/>
                  </a:lnTo>
                  <a:lnTo>
                    <a:pt x="195072" y="0"/>
                  </a:lnTo>
                  <a:close/>
                </a:path>
              </a:pathLst>
            </a:custGeom>
            <a:grpFill/>
            <a:ln w="3175"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grpSp>
      <p:grpSp>
        <p:nvGrpSpPr>
          <p:cNvPr id="238" name="Group 257"/>
          <p:cNvGrpSpPr>
            <a:grpSpLocks/>
          </p:cNvGrpSpPr>
          <p:nvPr/>
        </p:nvGrpSpPr>
        <p:grpSpPr bwMode="auto">
          <a:xfrm flipH="1">
            <a:off x="4731241" y="6453991"/>
            <a:ext cx="284921" cy="316666"/>
            <a:chOff x="303" y="397"/>
            <a:chExt cx="40" cy="44"/>
          </a:xfrm>
          <a:solidFill>
            <a:srgbClr val="FF0000"/>
          </a:solidFill>
        </p:grpSpPr>
        <p:sp>
          <p:nvSpPr>
            <p:cNvPr id="239" name="Freeform 258"/>
            <p:cNvSpPr>
              <a:spLocks/>
            </p:cNvSpPr>
            <p:nvPr/>
          </p:nvSpPr>
          <p:spPr bwMode="auto">
            <a:xfrm>
              <a:off x="314" y="397"/>
              <a:ext cx="8" cy="8"/>
            </a:xfrm>
            <a:custGeom>
              <a:avLst/>
              <a:gdLst>
                <a:gd name="T0" fmla="*/ 4 w 8"/>
                <a:gd name="T1" fmla="*/ 8 h 8"/>
                <a:gd name="T2" fmla="*/ 8 w 8"/>
                <a:gd name="T3" fmla="*/ 4 h 8"/>
                <a:gd name="T4" fmla="*/ 4 w 8"/>
                <a:gd name="T5" fmla="*/ 0 h 8"/>
                <a:gd name="T6" fmla="*/ 0 w 8"/>
                <a:gd name="T7" fmla="*/ 4 h 8"/>
                <a:gd name="T8" fmla="*/ 0 w 8"/>
                <a:gd name="T9" fmla="*/ 4 h 8"/>
                <a:gd name="T10" fmla="*/ 4 w 8"/>
                <a:gd name="T11" fmla="*/ 8 h 8"/>
                <a:gd name="T12" fmla="*/ 4 w 8"/>
                <a:gd name="T13" fmla="*/ 8 h 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8">
                  <a:moveTo>
                    <a:pt x="4" y="8"/>
                  </a:moveTo>
                  <a:cubicBezTo>
                    <a:pt x="6" y="8"/>
                    <a:pt x="8" y="6"/>
                    <a:pt x="8" y="4"/>
                  </a:cubicBezTo>
                  <a:cubicBezTo>
                    <a:pt x="8" y="2"/>
                    <a:pt x="6" y="0"/>
                    <a:pt x="4" y="0"/>
                  </a:cubicBezTo>
                  <a:cubicBezTo>
                    <a:pt x="2" y="0"/>
                    <a:pt x="0" y="2"/>
                    <a:pt x="0" y="4"/>
                  </a:cubicBezTo>
                  <a:cubicBezTo>
                    <a:pt x="0" y="4"/>
                    <a:pt x="0" y="4"/>
                    <a:pt x="0" y="4"/>
                  </a:cubicBezTo>
                  <a:cubicBezTo>
                    <a:pt x="0" y="6"/>
                    <a:pt x="2" y="8"/>
                    <a:pt x="4" y="8"/>
                  </a:cubicBezTo>
                  <a:cubicBezTo>
                    <a:pt x="4" y="8"/>
                    <a:pt x="4" y="8"/>
                    <a:pt x="4" y="8"/>
                  </a:cubicBezTo>
                </a:path>
              </a:pathLst>
            </a:custGeom>
            <a:grpFill/>
            <a:ln w="9525"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sp>
          <p:nvSpPr>
            <p:cNvPr id="240" name="Freeform 259"/>
            <p:cNvSpPr>
              <a:spLocks/>
            </p:cNvSpPr>
            <p:nvPr/>
          </p:nvSpPr>
          <p:spPr bwMode="auto">
            <a:xfrm>
              <a:off x="303" y="406"/>
              <a:ext cx="40" cy="35"/>
            </a:xfrm>
            <a:custGeom>
              <a:avLst/>
              <a:gdLst>
                <a:gd name="T0" fmla="*/ 13 w 40"/>
                <a:gd name="T1" fmla="*/ 0 h 35"/>
                <a:gd name="T2" fmla="*/ 7 w 40"/>
                <a:gd name="T3" fmla="*/ 8 h 35"/>
                <a:gd name="T4" fmla="*/ 0 w 40"/>
                <a:gd name="T5" fmla="*/ 8 h 35"/>
                <a:gd name="T6" fmla="*/ 0 w 40"/>
                <a:gd name="T7" fmla="*/ 10 h 35"/>
                <a:gd name="T8" fmla="*/ 9 w 40"/>
                <a:gd name="T9" fmla="*/ 10 h 35"/>
                <a:gd name="T10" fmla="*/ 13 w 40"/>
                <a:gd name="T11" fmla="*/ 7 h 35"/>
                <a:gd name="T12" fmla="*/ 20 w 40"/>
                <a:gd name="T13" fmla="*/ 16 h 35"/>
                <a:gd name="T14" fmla="*/ 10 w 40"/>
                <a:gd name="T15" fmla="*/ 35 h 35"/>
                <a:gd name="T16" fmla="*/ 14 w 40"/>
                <a:gd name="T17" fmla="*/ 35 h 35"/>
                <a:gd name="T18" fmla="*/ 26 w 40"/>
                <a:gd name="T19" fmla="*/ 16 h 35"/>
                <a:gd name="T20" fmla="*/ 26 w 40"/>
                <a:gd name="T21" fmla="*/ 29 h 35"/>
                <a:gd name="T22" fmla="*/ 40 w 40"/>
                <a:gd name="T23" fmla="*/ 29 h 35"/>
                <a:gd name="T24" fmla="*/ 40 w 40"/>
                <a:gd name="T25" fmla="*/ 26 h 35"/>
                <a:gd name="T26" fmla="*/ 31 w 40"/>
                <a:gd name="T27" fmla="*/ 26 h 35"/>
                <a:gd name="T28" fmla="*/ 31 w 40"/>
                <a:gd name="T29" fmla="*/ 14 h 35"/>
                <a:gd name="T30" fmla="*/ 23 w 40"/>
                <a:gd name="T31" fmla="*/ 3 h 35"/>
                <a:gd name="T32" fmla="*/ 29 w 40"/>
                <a:gd name="T33" fmla="*/ 3 h 35"/>
                <a:gd name="T34" fmla="*/ 35 w 40"/>
                <a:gd name="T35" fmla="*/ 10 h 35"/>
                <a:gd name="T36" fmla="*/ 37 w 40"/>
                <a:gd name="T37" fmla="*/ 9 h 35"/>
                <a:gd name="T38" fmla="*/ 30 w 40"/>
                <a:gd name="T39" fmla="*/ 0 h 35"/>
                <a:gd name="T40" fmla="*/ 13 w 40"/>
                <a:gd name="T41" fmla="*/ 0 h 3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40" h="35">
                  <a:moveTo>
                    <a:pt x="13" y="0"/>
                  </a:moveTo>
                  <a:lnTo>
                    <a:pt x="7" y="8"/>
                  </a:lnTo>
                  <a:lnTo>
                    <a:pt x="0" y="8"/>
                  </a:lnTo>
                  <a:lnTo>
                    <a:pt x="0" y="10"/>
                  </a:lnTo>
                  <a:lnTo>
                    <a:pt x="9" y="10"/>
                  </a:lnTo>
                  <a:lnTo>
                    <a:pt x="13" y="7"/>
                  </a:lnTo>
                  <a:lnTo>
                    <a:pt x="20" y="16"/>
                  </a:lnTo>
                  <a:lnTo>
                    <a:pt x="10" y="35"/>
                  </a:lnTo>
                  <a:lnTo>
                    <a:pt x="14" y="35"/>
                  </a:lnTo>
                  <a:lnTo>
                    <a:pt x="26" y="16"/>
                  </a:lnTo>
                  <a:lnTo>
                    <a:pt x="26" y="29"/>
                  </a:lnTo>
                  <a:lnTo>
                    <a:pt x="40" y="29"/>
                  </a:lnTo>
                  <a:lnTo>
                    <a:pt x="40" y="26"/>
                  </a:lnTo>
                  <a:lnTo>
                    <a:pt x="31" y="26"/>
                  </a:lnTo>
                  <a:lnTo>
                    <a:pt x="31" y="14"/>
                  </a:lnTo>
                  <a:lnTo>
                    <a:pt x="23" y="3"/>
                  </a:lnTo>
                  <a:lnTo>
                    <a:pt x="29" y="3"/>
                  </a:lnTo>
                  <a:lnTo>
                    <a:pt x="35" y="10"/>
                  </a:lnTo>
                  <a:lnTo>
                    <a:pt x="37" y="9"/>
                  </a:lnTo>
                  <a:lnTo>
                    <a:pt x="30" y="0"/>
                  </a:lnTo>
                  <a:lnTo>
                    <a:pt x="13" y="0"/>
                  </a:lnTo>
                  <a:close/>
                </a:path>
              </a:pathLst>
            </a:custGeom>
            <a:grpFill/>
            <a:ln w="9525">
              <a:solidFill>
                <a:schemeClr val="tx1"/>
              </a:solidFill>
              <a:round/>
              <a:headEnd/>
              <a:tailEnd/>
            </a:ln>
          </p:spPr>
          <p:txBody>
            <a:bodyPr/>
            <a:lstStyle/>
            <a:p>
              <a:endParaRPr lang="ja-JP" altLang="en-US">
                <a:solidFill>
                  <a:prstClr val="black"/>
                </a:solidFill>
              </a:endParaRPr>
            </a:p>
          </p:txBody>
        </p:sp>
      </p:grpSp>
      <p:grpSp>
        <p:nvGrpSpPr>
          <p:cNvPr id="241" name="グループ化 240"/>
          <p:cNvGrpSpPr/>
          <p:nvPr/>
        </p:nvGrpSpPr>
        <p:grpSpPr>
          <a:xfrm flipH="1">
            <a:off x="4402382" y="5821899"/>
            <a:ext cx="237764" cy="425644"/>
            <a:chOff x="11013523" y="488838"/>
            <a:chExt cx="473634" cy="898002"/>
          </a:xfrm>
        </p:grpSpPr>
        <p:sp>
          <p:nvSpPr>
            <p:cNvPr id="242" name="Freeform 258"/>
            <p:cNvSpPr>
              <a:spLocks/>
            </p:cNvSpPr>
            <p:nvPr/>
          </p:nvSpPr>
          <p:spPr bwMode="auto">
            <a:xfrm>
              <a:off x="11013523" y="538034"/>
              <a:ext cx="141381" cy="154753"/>
            </a:xfrm>
            <a:custGeom>
              <a:avLst/>
              <a:gdLst>
                <a:gd name="T0" fmla="*/ 4 w 8"/>
                <a:gd name="T1" fmla="*/ 8 h 8"/>
                <a:gd name="T2" fmla="*/ 8 w 8"/>
                <a:gd name="T3" fmla="*/ 4 h 8"/>
                <a:gd name="T4" fmla="*/ 4 w 8"/>
                <a:gd name="T5" fmla="*/ 0 h 8"/>
                <a:gd name="T6" fmla="*/ 0 w 8"/>
                <a:gd name="T7" fmla="*/ 4 h 8"/>
                <a:gd name="T8" fmla="*/ 0 w 8"/>
                <a:gd name="T9" fmla="*/ 4 h 8"/>
                <a:gd name="T10" fmla="*/ 4 w 8"/>
                <a:gd name="T11" fmla="*/ 8 h 8"/>
                <a:gd name="T12" fmla="*/ 4 w 8"/>
                <a:gd name="T13" fmla="*/ 8 h 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8">
                  <a:moveTo>
                    <a:pt x="4" y="8"/>
                  </a:moveTo>
                  <a:cubicBezTo>
                    <a:pt x="6" y="8"/>
                    <a:pt x="8" y="6"/>
                    <a:pt x="8" y="4"/>
                  </a:cubicBezTo>
                  <a:cubicBezTo>
                    <a:pt x="8" y="2"/>
                    <a:pt x="6" y="0"/>
                    <a:pt x="4" y="0"/>
                  </a:cubicBezTo>
                  <a:cubicBezTo>
                    <a:pt x="2" y="0"/>
                    <a:pt x="0" y="2"/>
                    <a:pt x="0" y="4"/>
                  </a:cubicBezTo>
                  <a:cubicBezTo>
                    <a:pt x="0" y="4"/>
                    <a:pt x="0" y="4"/>
                    <a:pt x="0" y="4"/>
                  </a:cubicBezTo>
                  <a:cubicBezTo>
                    <a:pt x="0" y="6"/>
                    <a:pt x="2" y="8"/>
                    <a:pt x="4" y="8"/>
                  </a:cubicBezTo>
                  <a:cubicBezTo>
                    <a:pt x="4" y="8"/>
                    <a:pt x="4" y="8"/>
                    <a:pt x="4" y="8"/>
                  </a:cubicBezTo>
                </a:path>
              </a:pathLst>
            </a:custGeom>
            <a:solidFill>
              <a:srgbClr val="FF0000"/>
            </a:solidFill>
            <a:ln w="9525"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sp>
          <p:nvSpPr>
            <p:cNvPr id="243" name="フリーフォーム 242"/>
            <p:cNvSpPr/>
            <p:nvPr/>
          </p:nvSpPr>
          <p:spPr>
            <a:xfrm>
              <a:off x="11075677" y="681990"/>
              <a:ext cx="411480" cy="270510"/>
            </a:xfrm>
            <a:custGeom>
              <a:avLst/>
              <a:gdLst>
                <a:gd name="connsiteX0" fmla="*/ 22860 w 411480"/>
                <a:gd name="connsiteY0" fmla="*/ 0 h 270510"/>
                <a:gd name="connsiteX1" fmla="*/ 0 w 411480"/>
                <a:gd name="connsiteY1" fmla="*/ 99060 h 270510"/>
                <a:gd name="connsiteX2" fmla="*/ 167640 w 411480"/>
                <a:gd name="connsiteY2" fmla="*/ 259080 h 270510"/>
                <a:gd name="connsiteX3" fmla="*/ 411480 w 411480"/>
                <a:gd name="connsiteY3" fmla="*/ 270510 h 270510"/>
                <a:gd name="connsiteX4" fmla="*/ 384810 w 411480"/>
                <a:gd name="connsiteY4" fmla="*/ 213360 h 270510"/>
                <a:gd name="connsiteX5" fmla="*/ 289560 w 411480"/>
                <a:gd name="connsiteY5" fmla="*/ 213360 h 270510"/>
                <a:gd name="connsiteX6" fmla="*/ 175260 w 411480"/>
                <a:gd name="connsiteY6" fmla="*/ 7620 h 270510"/>
                <a:gd name="connsiteX7" fmla="*/ 22860 w 411480"/>
                <a:gd name="connsiteY7" fmla="*/ 0 h 270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1480" h="270510">
                  <a:moveTo>
                    <a:pt x="22860" y="0"/>
                  </a:moveTo>
                  <a:lnTo>
                    <a:pt x="0" y="99060"/>
                  </a:lnTo>
                  <a:lnTo>
                    <a:pt x="167640" y="259080"/>
                  </a:lnTo>
                  <a:lnTo>
                    <a:pt x="411480" y="270510"/>
                  </a:lnTo>
                  <a:lnTo>
                    <a:pt x="384810" y="213360"/>
                  </a:lnTo>
                  <a:lnTo>
                    <a:pt x="289560" y="213360"/>
                  </a:lnTo>
                  <a:lnTo>
                    <a:pt x="175260" y="7620"/>
                  </a:lnTo>
                  <a:lnTo>
                    <a:pt x="22860" y="0"/>
                  </a:lnTo>
                  <a:close/>
                </a:path>
              </a:pathLst>
            </a:custGeom>
            <a:solidFill>
              <a:srgbClr val="FF0000"/>
            </a:solidFill>
            <a:ln w="9525"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sp>
          <p:nvSpPr>
            <p:cNvPr id="244" name="フリーフォーム 243"/>
            <p:cNvSpPr/>
            <p:nvPr/>
          </p:nvSpPr>
          <p:spPr>
            <a:xfrm>
              <a:off x="11079480" y="800100"/>
              <a:ext cx="320040" cy="586740"/>
            </a:xfrm>
            <a:custGeom>
              <a:avLst/>
              <a:gdLst>
                <a:gd name="connsiteX0" fmla="*/ 3810 w 320040"/>
                <a:gd name="connsiteY0" fmla="*/ 0 h 586740"/>
                <a:gd name="connsiteX1" fmla="*/ 133350 w 320040"/>
                <a:gd name="connsiteY1" fmla="*/ 171450 h 586740"/>
                <a:gd name="connsiteX2" fmla="*/ 0 w 320040"/>
                <a:gd name="connsiteY2" fmla="*/ 560070 h 586740"/>
                <a:gd name="connsiteX3" fmla="*/ 72390 w 320040"/>
                <a:gd name="connsiteY3" fmla="*/ 575310 h 586740"/>
                <a:gd name="connsiteX4" fmla="*/ 198120 w 320040"/>
                <a:gd name="connsiteY4" fmla="*/ 259080 h 586740"/>
                <a:gd name="connsiteX5" fmla="*/ 220980 w 320040"/>
                <a:gd name="connsiteY5" fmla="*/ 563880 h 586740"/>
                <a:gd name="connsiteX6" fmla="*/ 320040 w 320040"/>
                <a:gd name="connsiteY6" fmla="*/ 586740 h 586740"/>
                <a:gd name="connsiteX7" fmla="*/ 320040 w 320040"/>
                <a:gd name="connsiteY7" fmla="*/ 163830 h 586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0040" h="586740">
                  <a:moveTo>
                    <a:pt x="3810" y="0"/>
                  </a:moveTo>
                  <a:lnTo>
                    <a:pt x="133350" y="171450"/>
                  </a:lnTo>
                  <a:lnTo>
                    <a:pt x="0" y="560070"/>
                  </a:lnTo>
                  <a:lnTo>
                    <a:pt x="72390" y="575310"/>
                  </a:lnTo>
                  <a:lnTo>
                    <a:pt x="198120" y="259080"/>
                  </a:lnTo>
                  <a:lnTo>
                    <a:pt x="220980" y="563880"/>
                  </a:lnTo>
                  <a:lnTo>
                    <a:pt x="320040" y="586740"/>
                  </a:lnTo>
                  <a:lnTo>
                    <a:pt x="320040" y="163830"/>
                  </a:lnTo>
                </a:path>
              </a:pathLst>
            </a:custGeom>
            <a:solidFill>
              <a:srgbClr val="FF0000"/>
            </a:solidFill>
            <a:ln w="9525"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sp>
          <p:nvSpPr>
            <p:cNvPr id="245" name="フリーフォーム 244"/>
            <p:cNvSpPr/>
            <p:nvPr/>
          </p:nvSpPr>
          <p:spPr>
            <a:xfrm>
              <a:off x="11018520" y="575310"/>
              <a:ext cx="438150" cy="552450"/>
            </a:xfrm>
            <a:custGeom>
              <a:avLst/>
              <a:gdLst>
                <a:gd name="connsiteX0" fmla="*/ 300990 w 438150"/>
                <a:gd name="connsiteY0" fmla="*/ 0 h 552450"/>
                <a:gd name="connsiteX1" fmla="*/ 236220 w 438150"/>
                <a:gd name="connsiteY1" fmla="*/ 11430 h 552450"/>
                <a:gd name="connsiteX2" fmla="*/ 220980 w 438150"/>
                <a:gd name="connsiteY2" fmla="*/ 76200 h 552450"/>
                <a:gd name="connsiteX3" fmla="*/ 80010 w 438150"/>
                <a:gd name="connsiteY3" fmla="*/ 49530 h 552450"/>
                <a:gd name="connsiteX4" fmla="*/ 0 w 438150"/>
                <a:gd name="connsiteY4" fmla="*/ 137160 h 552450"/>
                <a:gd name="connsiteX5" fmla="*/ 57150 w 438150"/>
                <a:gd name="connsiteY5" fmla="*/ 179070 h 552450"/>
                <a:gd name="connsiteX6" fmla="*/ 133350 w 438150"/>
                <a:gd name="connsiteY6" fmla="*/ 125730 h 552450"/>
                <a:gd name="connsiteX7" fmla="*/ 270510 w 438150"/>
                <a:gd name="connsiteY7" fmla="*/ 140970 h 552450"/>
                <a:gd name="connsiteX8" fmla="*/ 339090 w 438150"/>
                <a:gd name="connsiteY8" fmla="*/ 308610 h 552450"/>
                <a:gd name="connsiteX9" fmla="*/ 320040 w 438150"/>
                <a:gd name="connsiteY9" fmla="*/ 537210 h 552450"/>
                <a:gd name="connsiteX10" fmla="*/ 419100 w 438150"/>
                <a:gd name="connsiteY10" fmla="*/ 552450 h 552450"/>
                <a:gd name="connsiteX11" fmla="*/ 438150 w 438150"/>
                <a:gd name="connsiteY11" fmla="*/ 281940 h 552450"/>
                <a:gd name="connsiteX12" fmla="*/ 300990 w 438150"/>
                <a:gd name="connsiteY12" fmla="*/ 0 h 552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38150" h="552450">
                  <a:moveTo>
                    <a:pt x="300990" y="0"/>
                  </a:moveTo>
                  <a:lnTo>
                    <a:pt x="236220" y="11430"/>
                  </a:lnTo>
                  <a:lnTo>
                    <a:pt x="220980" y="76200"/>
                  </a:lnTo>
                  <a:lnTo>
                    <a:pt x="80010" y="49530"/>
                  </a:lnTo>
                  <a:lnTo>
                    <a:pt x="0" y="137160"/>
                  </a:lnTo>
                  <a:lnTo>
                    <a:pt x="57150" y="179070"/>
                  </a:lnTo>
                  <a:lnTo>
                    <a:pt x="133350" y="125730"/>
                  </a:lnTo>
                  <a:lnTo>
                    <a:pt x="270510" y="140970"/>
                  </a:lnTo>
                  <a:lnTo>
                    <a:pt x="339090" y="308610"/>
                  </a:lnTo>
                  <a:lnTo>
                    <a:pt x="320040" y="537210"/>
                  </a:lnTo>
                  <a:lnTo>
                    <a:pt x="419100" y="552450"/>
                  </a:lnTo>
                  <a:lnTo>
                    <a:pt x="438150" y="281940"/>
                  </a:lnTo>
                  <a:lnTo>
                    <a:pt x="300990" y="0"/>
                  </a:lnTo>
                  <a:close/>
                </a:path>
              </a:pathLst>
            </a:custGeom>
            <a:solidFill>
              <a:srgbClr val="00B050"/>
            </a:solidFill>
            <a:ln w="3175" cap="rnd" cmpd="sng">
              <a:solidFill>
                <a:schemeClr val="tx1"/>
              </a:solidFill>
              <a:prstDash val="solid"/>
              <a:round/>
              <a:headEnd type="none" w="med" len="med"/>
              <a:tailEnd type="none" w="med" len="med"/>
            </a:ln>
          </p:spPr>
          <p:txBody>
            <a:bodyPr/>
            <a:lstStyle/>
            <a:p>
              <a:endParaRPr lang="ja-JP" altLang="en-US">
                <a:solidFill>
                  <a:prstClr val="black"/>
                </a:solidFill>
              </a:endParaRPr>
            </a:p>
          </p:txBody>
        </p:sp>
        <p:sp>
          <p:nvSpPr>
            <p:cNvPr id="246" name="円/楕円 245"/>
            <p:cNvSpPr/>
            <p:nvPr/>
          </p:nvSpPr>
          <p:spPr>
            <a:xfrm>
              <a:off x="11216341" y="488838"/>
              <a:ext cx="152512" cy="152512"/>
            </a:xfrm>
            <a:prstGeom prst="ellipse">
              <a:avLst/>
            </a:prstGeom>
            <a:solidFill>
              <a:srgbClr val="00B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sp>
        <p:nvSpPr>
          <p:cNvPr id="248" name="正方形/長方形 247"/>
          <p:cNvSpPr/>
          <p:nvPr/>
        </p:nvSpPr>
        <p:spPr>
          <a:xfrm>
            <a:off x="3132028" y="6426401"/>
            <a:ext cx="707237" cy="153936"/>
          </a:xfrm>
          <a:prstGeom prst="rect">
            <a:avLst/>
          </a:prstGeom>
          <a:noFill/>
          <a:ln w="3175">
            <a:noFill/>
          </a:ln>
        </p:spPr>
        <p:style>
          <a:lnRef idx="2">
            <a:schemeClr val="accent4"/>
          </a:lnRef>
          <a:fillRef idx="1">
            <a:schemeClr val="lt1"/>
          </a:fillRef>
          <a:effectRef idx="0">
            <a:schemeClr val="accent4"/>
          </a:effectRef>
          <a:fontRef idx="minor">
            <a:schemeClr val="dk1"/>
          </a:fontRef>
        </p:style>
        <p:txBody>
          <a:bodyPr rtlCol="0" anchor="t"/>
          <a:lstStyle/>
          <a:p>
            <a:r>
              <a:rPr lang="en-US" altLang="ja-JP" sz="900" dirty="0">
                <a:solidFill>
                  <a:srgbClr val="FFC000"/>
                </a:solidFill>
              </a:rPr>
              <a:t>【 </a:t>
            </a:r>
            <a:r>
              <a:rPr lang="en-US" altLang="ja-JP" sz="900" dirty="0" smtClean="0">
                <a:solidFill>
                  <a:srgbClr val="FFC000"/>
                </a:solidFill>
              </a:rPr>
              <a:t>8m </a:t>
            </a:r>
            <a:r>
              <a:rPr lang="en-US" altLang="ja-JP" sz="900" dirty="0">
                <a:solidFill>
                  <a:srgbClr val="FFC000"/>
                </a:solidFill>
              </a:rPr>
              <a:t>】</a:t>
            </a:r>
            <a:endParaRPr lang="ja-JP" altLang="en-US" sz="900" dirty="0">
              <a:solidFill>
                <a:srgbClr val="FFC000"/>
              </a:solidFill>
            </a:endParaRPr>
          </a:p>
        </p:txBody>
      </p:sp>
      <p:sp>
        <p:nvSpPr>
          <p:cNvPr id="249" name="正方形/長方形 248"/>
          <p:cNvSpPr/>
          <p:nvPr/>
        </p:nvSpPr>
        <p:spPr>
          <a:xfrm>
            <a:off x="3195228" y="6134116"/>
            <a:ext cx="755782" cy="153936"/>
          </a:xfrm>
          <a:prstGeom prst="rect">
            <a:avLst/>
          </a:prstGeom>
          <a:noFill/>
          <a:ln w="3175">
            <a:noFill/>
          </a:ln>
        </p:spPr>
        <p:style>
          <a:lnRef idx="2">
            <a:schemeClr val="accent4"/>
          </a:lnRef>
          <a:fillRef idx="1">
            <a:schemeClr val="lt1"/>
          </a:fillRef>
          <a:effectRef idx="0">
            <a:schemeClr val="accent4"/>
          </a:effectRef>
          <a:fontRef idx="minor">
            <a:schemeClr val="dk1"/>
          </a:fontRef>
        </p:style>
        <p:txBody>
          <a:bodyPr rtlCol="0" anchor="t"/>
          <a:lstStyle/>
          <a:p>
            <a:r>
              <a:rPr lang="en-US" altLang="ja-JP" sz="900" dirty="0">
                <a:solidFill>
                  <a:srgbClr val="0070C0"/>
                </a:solidFill>
              </a:rPr>
              <a:t>【 </a:t>
            </a:r>
            <a:r>
              <a:rPr lang="en-US" altLang="ja-JP" sz="900" dirty="0" smtClean="0">
                <a:solidFill>
                  <a:srgbClr val="0070C0"/>
                </a:solidFill>
              </a:rPr>
              <a:t>8m </a:t>
            </a:r>
            <a:r>
              <a:rPr lang="en-US" altLang="ja-JP" sz="900" dirty="0">
                <a:solidFill>
                  <a:srgbClr val="0070C0"/>
                </a:solidFill>
              </a:rPr>
              <a:t>】</a:t>
            </a:r>
            <a:endParaRPr lang="ja-JP" altLang="en-US" sz="900" dirty="0">
              <a:solidFill>
                <a:srgbClr val="0070C0"/>
              </a:solidFill>
            </a:endParaRPr>
          </a:p>
        </p:txBody>
      </p:sp>
      <p:sp>
        <p:nvSpPr>
          <p:cNvPr id="250" name="正方形/長方形 249"/>
          <p:cNvSpPr/>
          <p:nvPr/>
        </p:nvSpPr>
        <p:spPr>
          <a:xfrm>
            <a:off x="6137132" y="6426402"/>
            <a:ext cx="3333486" cy="288769"/>
          </a:xfrm>
          <a:prstGeom prst="rect">
            <a:avLst/>
          </a:prstGeom>
          <a:noFill/>
          <a:ln w="3175">
            <a:noFill/>
          </a:ln>
        </p:spPr>
        <p:style>
          <a:lnRef idx="2">
            <a:schemeClr val="accent4"/>
          </a:lnRef>
          <a:fillRef idx="1">
            <a:schemeClr val="lt1"/>
          </a:fillRef>
          <a:effectRef idx="0">
            <a:schemeClr val="accent4"/>
          </a:effectRef>
          <a:fontRef idx="minor">
            <a:schemeClr val="dk1"/>
          </a:fontRef>
        </p:style>
        <p:txBody>
          <a:bodyPr rtlCol="0" anchor="t"/>
          <a:lstStyle/>
          <a:p>
            <a:r>
              <a:rPr lang="ja-JP" altLang="en-US" dirty="0" smtClean="0">
                <a:solidFill>
                  <a:prstClr val="black"/>
                </a:solidFill>
              </a:rPr>
              <a:t>③</a:t>
            </a:r>
            <a:r>
              <a:rPr lang="en-US" altLang="ja-JP" dirty="0" smtClean="0">
                <a:solidFill>
                  <a:prstClr val="black"/>
                </a:solidFill>
              </a:rPr>
              <a:t>8/30=0.26</a:t>
            </a:r>
            <a:r>
              <a:rPr lang="ja-JP" altLang="en-US" dirty="0" smtClean="0">
                <a:solidFill>
                  <a:prstClr val="black"/>
                </a:solidFill>
              </a:rPr>
              <a:t>（</a:t>
            </a:r>
            <a:r>
              <a:rPr lang="en-US" altLang="ja-JP" dirty="0">
                <a:solidFill>
                  <a:prstClr val="black"/>
                </a:solidFill>
              </a:rPr>
              <a:t>16</a:t>
            </a:r>
            <a:r>
              <a:rPr lang="ja-JP" altLang="en-US" dirty="0" smtClean="0">
                <a:solidFill>
                  <a:prstClr val="black"/>
                </a:solidFill>
              </a:rPr>
              <a:t>秒</a:t>
            </a:r>
            <a:r>
              <a:rPr lang="ja-JP" altLang="en-US" dirty="0">
                <a:solidFill>
                  <a:prstClr val="black"/>
                </a:solidFill>
              </a:rPr>
              <a:t>）</a:t>
            </a:r>
          </a:p>
        </p:txBody>
      </p:sp>
      <p:sp>
        <p:nvSpPr>
          <p:cNvPr id="251" name="正方形/長方形 250"/>
          <p:cNvSpPr/>
          <p:nvPr/>
        </p:nvSpPr>
        <p:spPr>
          <a:xfrm>
            <a:off x="6123130" y="4077073"/>
            <a:ext cx="3333486" cy="288769"/>
          </a:xfrm>
          <a:prstGeom prst="rect">
            <a:avLst/>
          </a:prstGeom>
          <a:noFill/>
          <a:ln w="3175">
            <a:noFill/>
          </a:ln>
        </p:spPr>
        <p:style>
          <a:lnRef idx="2">
            <a:schemeClr val="accent4"/>
          </a:lnRef>
          <a:fillRef idx="1">
            <a:schemeClr val="lt1"/>
          </a:fillRef>
          <a:effectRef idx="0">
            <a:schemeClr val="accent4"/>
          </a:effectRef>
          <a:fontRef idx="minor">
            <a:schemeClr val="dk1"/>
          </a:fontRef>
        </p:style>
        <p:txBody>
          <a:bodyPr rtlCol="0" anchor="t"/>
          <a:lstStyle/>
          <a:p>
            <a:r>
              <a:rPr lang="ja-JP" altLang="en-US" dirty="0" smtClean="0">
                <a:solidFill>
                  <a:prstClr val="black"/>
                </a:solidFill>
              </a:rPr>
              <a:t>①</a:t>
            </a:r>
            <a:r>
              <a:rPr lang="en-US" altLang="ja-JP" dirty="0" smtClean="0">
                <a:solidFill>
                  <a:prstClr val="black"/>
                </a:solidFill>
              </a:rPr>
              <a:t>20/120=0.17</a:t>
            </a:r>
            <a:r>
              <a:rPr lang="ja-JP" altLang="en-US" dirty="0" smtClean="0">
                <a:solidFill>
                  <a:prstClr val="black"/>
                </a:solidFill>
              </a:rPr>
              <a:t>（</a:t>
            </a:r>
            <a:r>
              <a:rPr lang="en-US" altLang="ja-JP" dirty="0">
                <a:solidFill>
                  <a:prstClr val="black"/>
                </a:solidFill>
              </a:rPr>
              <a:t>10</a:t>
            </a:r>
            <a:r>
              <a:rPr lang="ja-JP" altLang="en-US" dirty="0" smtClean="0">
                <a:solidFill>
                  <a:prstClr val="black"/>
                </a:solidFill>
              </a:rPr>
              <a:t>秒）</a:t>
            </a:r>
            <a:endParaRPr lang="ja-JP" altLang="en-US" dirty="0">
              <a:solidFill>
                <a:prstClr val="black"/>
              </a:solidFill>
            </a:endParaRPr>
          </a:p>
        </p:txBody>
      </p:sp>
      <p:sp>
        <p:nvSpPr>
          <p:cNvPr id="252" name="正方形/長方形 251"/>
          <p:cNvSpPr/>
          <p:nvPr/>
        </p:nvSpPr>
        <p:spPr>
          <a:xfrm>
            <a:off x="6123130" y="4354947"/>
            <a:ext cx="3333486" cy="288769"/>
          </a:xfrm>
          <a:prstGeom prst="rect">
            <a:avLst/>
          </a:prstGeom>
          <a:noFill/>
          <a:ln w="3175">
            <a:noFill/>
          </a:ln>
        </p:spPr>
        <p:style>
          <a:lnRef idx="2">
            <a:schemeClr val="accent4"/>
          </a:lnRef>
          <a:fillRef idx="1">
            <a:schemeClr val="lt1"/>
          </a:fillRef>
          <a:effectRef idx="0">
            <a:schemeClr val="accent4"/>
          </a:effectRef>
          <a:fontRef idx="minor">
            <a:schemeClr val="dk1"/>
          </a:fontRef>
        </p:style>
        <p:txBody>
          <a:bodyPr rtlCol="0" anchor="t"/>
          <a:lstStyle/>
          <a:p>
            <a:r>
              <a:rPr lang="ja-JP" altLang="en-US" dirty="0" smtClean="0">
                <a:solidFill>
                  <a:prstClr val="black"/>
                </a:solidFill>
              </a:rPr>
              <a:t>②</a:t>
            </a:r>
            <a:r>
              <a:rPr lang="en-US" altLang="ja-JP" dirty="0" smtClean="0">
                <a:solidFill>
                  <a:prstClr val="black"/>
                </a:solidFill>
              </a:rPr>
              <a:t>19/120=0.16</a:t>
            </a:r>
            <a:r>
              <a:rPr lang="ja-JP" altLang="en-US" dirty="0" smtClean="0">
                <a:solidFill>
                  <a:prstClr val="black"/>
                </a:solidFill>
              </a:rPr>
              <a:t>（</a:t>
            </a:r>
            <a:r>
              <a:rPr lang="en-US" altLang="ja-JP" dirty="0">
                <a:solidFill>
                  <a:prstClr val="black"/>
                </a:solidFill>
              </a:rPr>
              <a:t>10</a:t>
            </a:r>
            <a:r>
              <a:rPr lang="ja-JP" altLang="en-US" dirty="0" smtClean="0">
                <a:solidFill>
                  <a:prstClr val="black"/>
                </a:solidFill>
              </a:rPr>
              <a:t>秒）</a:t>
            </a:r>
            <a:endParaRPr lang="ja-JP" altLang="en-US" dirty="0">
              <a:solidFill>
                <a:prstClr val="black"/>
              </a:solidFill>
            </a:endParaRPr>
          </a:p>
        </p:txBody>
      </p:sp>
      <p:sp>
        <p:nvSpPr>
          <p:cNvPr id="253" name="正方形/長方形 252"/>
          <p:cNvSpPr/>
          <p:nvPr/>
        </p:nvSpPr>
        <p:spPr>
          <a:xfrm>
            <a:off x="6123130" y="4658870"/>
            <a:ext cx="3333486" cy="288769"/>
          </a:xfrm>
          <a:prstGeom prst="rect">
            <a:avLst/>
          </a:prstGeom>
          <a:noFill/>
          <a:ln w="3175">
            <a:noFill/>
          </a:ln>
        </p:spPr>
        <p:style>
          <a:lnRef idx="2">
            <a:schemeClr val="accent4"/>
          </a:lnRef>
          <a:fillRef idx="1">
            <a:schemeClr val="lt1"/>
          </a:fillRef>
          <a:effectRef idx="0">
            <a:schemeClr val="accent4"/>
          </a:effectRef>
          <a:fontRef idx="minor">
            <a:schemeClr val="dk1"/>
          </a:fontRef>
        </p:style>
        <p:txBody>
          <a:bodyPr rtlCol="0" anchor="t"/>
          <a:lstStyle/>
          <a:p>
            <a:r>
              <a:rPr lang="ja-JP" altLang="en-US" dirty="0" smtClean="0">
                <a:solidFill>
                  <a:prstClr val="black"/>
                </a:solidFill>
              </a:rPr>
              <a:t>③</a:t>
            </a:r>
            <a:r>
              <a:rPr lang="en-US" altLang="ja-JP" dirty="0" smtClean="0">
                <a:solidFill>
                  <a:prstClr val="black"/>
                </a:solidFill>
              </a:rPr>
              <a:t>11/120=0.09</a:t>
            </a:r>
            <a:r>
              <a:rPr lang="ja-JP" altLang="en-US" dirty="0" smtClean="0">
                <a:solidFill>
                  <a:prstClr val="black"/>
                </a:solidFill>
              </a:rPr>
              <a:t>（</a:t>
            </a:r>
            <a:r>
              <a:rPr lang="en-US" altLang="ja-JP" dirty="0">
                <a:solidFill>
                  <a:prstClr val="black"/>
                </a:solidFill>
              </a:rPr>
              <a:t>6</a:t>
            </a:r>
            <a:r>
              <a:rPr lang="ja-JP" altLang="en-US" dirty="0" smtClean="0">
                <a:solidFill>
                  <a:prstClr val="black"/>
                </a:solidFill>
              </a:rPr>
              <a:t>秒</a:t>
            </a:r>
            <a:r>
              <a:rPr lang="ja-JP" altLang="en-US" dirty="0">
                <a:solidFill>
                  <a:prstClr val="black"/>
                </a:solidFill>
              </a:rPr>
              <a:t>）</a:t>
            </a:r>
          </a:p>
        </p:txBody>
      </p:sp>
      <p:sp>
        <p:nvSpPr>
          <p:cNvPr id="254" name="正方形/長方形 253"/>
          <p:cNvSpPr/>
          <p:nvPr/>
        </p:nvSpPr>
        <p:spPr>
          <a:xfrm>
            <a:off x="6263251" y="3717032"/>
            <a:ext cx="1761066" cy="288769"/>
          </a:xfrm>
          <a:prstGeom prst="rect">
            <a:avLst/>
          </a:prstGeom>
          <a:noFill/>
          <a:ln w="3175">
            <a:noFill/>
          </a:ln>
        </p:spPr>
        <p:style>
          <a:lnRef idx="2">
            <a:schemeClr val="accent4"/>
          </a:lnRef>
          <a:fillRef idx="1">
            <a:schemeClr val="lt1"/>
          </a:fillRef>
          <a:effectRef idx="0">
            <a:schemeClr val="accent4"/>
          </a:effectRef>
          <a:fontRef idx="minor">
            <a:schemeClr val="dk1"/>
          </a:fontRef>
        </p:style>
        <p:txBody>
          <a:bodyPr rtlCol="0" anchor="t"/>
          <a:lstStyle/>
          <a:p>
            <a:r>
              <a:rPr lang="en-US" altLang="ja-JP" dirty="0" smtClean="0">
                <a:solidFill>
                  <a:prstClr val="black"/>
                </a:solidFill>
              </a:rPr>
              <a:t>0.32</a:t>
            </a:r>
            <a:r>
              <a:rPr lang="ja-JP" altLang="en-US" dirty="0" smtClean="0">
                <a:solidFill>
                  <a:prstClr val="black"/>
                </a:solidFill>
              </a:rPr>
              <a:t>分（</a:t>
            </a:r>
            <a:r>
              <a:rPr lang="en-US" altLang="ja-JP" dirty="0" smtClean="0">
                <a:solidFill>
                  <a:prstClr val="black"/>
                </a:solidFill>
              </a:rPr>
              <a:t>20</a:t>
            </a:r>
            <a:r>
              <a:rPr lang="ja-JP" altLang="en-US" dirty="0" smtClean="0">
                <a:solidFill>
                  <a:prstClr val="black"/>
                </a:solidFill>
              </a:rPr>
              <a:t>秒）</a:t>
            </a:r>
            <a:endParaRPr lang="en-US" altLang="ja-JP" dirty="0" smtClean="0">
              <a:solidFill>
                <a:prstClr val="black"/>
              </a:solidFill>
            </a:endParaRPr>
          </a:p>
          <a:p>
            <a:endParaRPr lang="ja-JP" altLang="en-US" dirty="0">
              <a:solidFill>
                <a:prstClr val="black"/>
              </a:solidFill>
            </a:endParaRPr>
          </a:p>
        </p:txBody>
      </p:sp>
      <p:sp>
        <p:nvSpPr>
          <p:cNvPr id="255" name="右矢印 254"/>
          <p:cNvSpPr/>
          <p:nvPr/>
        </p:nvSpPr>
        <p:spPr>
          <a:xfrm rot="10800000">
            <a:off x="3015517" y="5217984"/>
            <a:ext cx="182596" cy="272799"/>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ja-JP" altLang="en-US">
              <a:solidFill>
                <a:prstClr val="black"/>
              </a:solidFill>
            </a:endParaRPr>
          </a:p>
        </p:txBody>
      </p:sp>
      <p:sp>
        <p:nvSpPr>
          <p:cNvPr id="259" name="右矢印 258"/>
          <p:cNvSpPr/>
          <p:nvPr/>
        </p:nvSpPr>
        <p:spPr>
          <a:xfrm>
            <a:off x="8226719" y="5325375"/>
            <a:ext cx="782731" cy="271830"/>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ja-JP" altLang="en-US">
              <a:solidFill>
                <a:prstClr val="black"/>
              </a:solidFill>
            </a:endParaRPr>
          </a:p>
        </p:txBody>
      </p:sp>
      <p:sp>
        <p:nvSpPr>
          <p:cNvPr id="260" name="右矢印 259"/>
          <p:cNvSpPr/>
          <p:nvPr/>
        </p:nvSpPr>
        <p:spPr>
          <a:xfrm>
            <a:off x="8541399" y="5884591"/>
            <a:ext cx="388843" cy="741628"/>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ja-JP" altLang="en-US">
              <a:solidFill>
                <a:prstClr val="black"/>
              </a:solidFill>
            </a:endParaRPr>
          </a:p>
        </p:txBody>
      </p:sp>
      <p:sp>
        <p:nvSpPr>
          <p:cNvPr id="261" name="正方形/長方形 260"/>
          <p:cNvSpPr/>
          <p:nvPr/>
        </p:nvSpPr>
        <p:spPr>
          <a:xfrm>
            <a:off x="9144151" y="6068119"/>
            <a:ext cx="1666743" cy="288769"/>
          </a:xfrm>
          <a:prstGeom prst="rect">
            <a:avLst/>
          </a:prstGeom>
          <a:noFill/>
          <a:ln w="3175">
            <a:noFill/>
          </a:ln>
        </p:spPr>
        <p:style>
          <a:lnRef idx="2">
            <a:schemeClr val="accent4"/>
          </a:lnRef>
          <a:fillRef idx="1">
            <a:schemeClr val="lt1"/>
          </a:fillRef>
          <a:effectRef idx="0">
            <a:schemeClr val="accent4"/>
          </a:effectRef>
          <a:fontRef idx="minor">
            <a:schemeClr val="dk1"/>
          </a:fontRef>
        </p:style>
        <p:txBody>
          <a:bodyPr rtlCol="0" anchor="t"/>
          <a:lstStyle/>
          <a:p>
            <a:r>
              <a:rPr lang="en-US" altLang="ja-JP" dirty="0" smtClean="0">
                <a:solidFill>
                  <a:prstClr val="black"/>
                </a:solidFill>
              </a:rPr>
              <a:t>48</a:t>
            </a:r>
            <a:r>
              <a:rPr lang="ja-JP" altLang="en-US" dirty="0" smtClean="0">
                <a:solidFill>
                  <a:prstClr val="black"/>
                </a:solidFill>
              </a:rPr>
              <a:t>秒</a:t>
            </a:r>
            <a:endParaRPr lang="ja-JP" altLang="en-US" dirty="0">
              <a:solidFill>
                <a:prstClr val="black"/>
              </a:solidFill>
            </a:endParaRPr>
          </a:p>
        </p:txBody>
      </p:sp>
      <p:sp>
        <p:nvSpPr>
          <p:cNvPr id="262" name="正方形/長方形 261"/>
          <p:cNvSpPr/>
          <p:nvPr/>
        </p:nvSpPr>
        <p:spPr>
          <a:xfrm>
            <a:off x="9144151" y="5335768"/>
            <a:ext cx="1666743" cy="288769"/>
          </a:xfrm>
          <a:prstGeom prst="rect">
            <a:avLst/>
          </a:prstGeom>
          <a:noFill/>
          <a:ln w="3175">
            <a:noFill/>
          </a:ln>
        </p:spPr>
        <p:style>
          <a:lnRef idx="2">
            <a:schemeClr val="accent4"/>
          </a:lnRef>
          <a:fillRef idx="1">
            <a:schemeClr val="lt1"/>
          </a:fillRef>
          <a:effectRef idx="0">
            <a:schemeClr val="accent4"/>
          </a:effectRef>
          <a:fontRef idx="minor">
            <a:schemeClr val="dk1"/>
          </a:fontRef>
        </p:style>
        <p:txBody>
          <a:bodyPr rtlCol="0" anchor="t"/>
          <a:lstStyle/>
          <a:p>
            <a:r>
              <a:rPr lang="en-US" altLang="ja-JP" dirty="0">
                <a:solidFill>
                  <a:prstClr val="black"/>
                </a:solidFill>
              </a:rPr>
              <a:t>60</a:t>
            </a:r>
            <a:r>
              <a:rPr lang="ja-JP" altLang="en-US" dirty="0" smtClean="0">
                <a:solidFill>
                  <a:prstClr val="black"/>
                </a:solidFill>
              </a:rPr>
              <a:t>秒</a:t>
            </a:r>
            <a:endParaRPr lang="ja-JP" altLang="en-US" dirty="0">
              <a:solidFill>
                <a:prstClr val="black"/>
              </a:solidFill>
            </a:endParaRPr>
          </a:p>
        </p:txBody>
      </p:sp>
      <p:sp>
        <p:nvSpPr>
          <p:cNvPr id="263" name="正方形/長方形 262"/>
          <p:cNvSpPr/>
          <p:nvPr/>
        </p:nvSpPr>
        <p:spPr>
          <a:xfrm>
            <a:off x="9144151" y="4320363"/>
            <a:ext cx="1666743" cy="288769"/>
          </a:xfrm>
          <a:prstGeom prst="rect">
            <a:avLst/>
          </a:prstGeom>
          <a:noFill/>
          <a:ln w="3175">
            <a:noFill/>
          </a:ln>
        </p:spPr>
        <p:style>
          <a:lnRef idx="2">
            <a:schemeClr val="accent4"/>
          </a:lnRef>
          <a:fillRef idx="1">
            <a:schemeClr val="lt1"/>
          </a:fillRef>
          <a:effectRef idx="0">
            <a:schemeClr val="accent4"/>
          </a:effectRef>
          <a:fontRef idx="minor">
            <a:schemeClr val="dk1"/>
          </a:fontRef>
        </p:style>
        <p:txBody>
          <a:bodyPr rtlCol="0" anchor="t"/>
          <a:lstStyle/>
          <a:p>
            <a:r>
              <a:rPr lang="en-US" altLang="ja-JP" dirty="0">
                <a:solidFill>
                  <a:prstClr val="black"/>
                </a:solidFill>
              </a:rPr>
              <a:t>26</a:t>
            </a:r>
            <a:r>
              <a:rPr lang="ja-JP" altLang="en-US" dirty="0" smtClean="0">
                <a:solidFill>
                  <a:prstClr val="black"/>
                </a:solidFill>
              </a:rPr>
              <a:t>秒</a:t>
            </a:r>
            <a:endParaRPr lang="ja-JP" altLang="en-US" dirty="0">
              <a:solidFill>
                <a:prstClr val="black"/>
              </a:solidFill>
            </a:endParaRPr>
          </a:p>
        </p:txBody>
      </p:sp>
      <p:sp>
        <p:nvSpPr>
          <p:cNvPr id="264" name="正方形/長方形 263"/>
          <p:cNvSpPr/>
          <p:nvPr/>
        </p:nvSpPr>
        <p:spPr>
          <a:xfrm>
            <a:off x="9144151" y="3747340"/>
            <a:ext cx="1666743" cy="288769"/>
          </a:xfrm>
          <a:prstGeom prst="rect">
            <a:avLst/>
          </a:prstGeom>
          <a:noFill/>
          <a:ln w="3175">
            <a:noFill/>
          </a:ln>
        </p:spPr>
        <p:style>
          <a:lnRef idx="2">
            <a:schemeClr val="accent4"/>
          </a:lnRef>
          <a:fillRef idx="1">
            <a:schemeClr val="lt1"/>
          </a:fillRef>
          <a:effectRef idx="0">
            <a:schemeClr val="accent4"/>
          </a:effectRef>
          <a:fontRef idx="minor">
            <a:schemeClr val="dk1"/>
          </a:fontRef>
        </p:style>
        <p:txBody>
          <a:bodyPr rtlCol="0" anchor="t"/>
          <a:lstStyle/>
          <a:p>
            <a:r>
              <a:rPr lang="en-US" altLang="ja-JP" dirty="0" smtClean="0">
                <a:solidFill>
                  <a:prstClr val="black"/>
                </a:solidFill>
              </a:rPr>
              <a:t>20</a:t>
            </a:r>
            <a:r>
              <a:rPr lang="ja-JP" altLang="en-US" dirty="0" smtClean="0">
                <a:solidFill>
                  <a:prstClr val="black"/>
                </a:solidFill>
              </a:rPr>
              <a:t>秒</a:t>
            </a:r>
            <a:endParaRPr lang="ja-JP" altLang="en-US" dirty="0">
              <a:solidFill>
                <a:prstClr val="black"/>
              </a:solidFill>
            </a:endParaRPr>
          </a:p>
        </p:txBody>
      </p:sp>
      <p:sp>
        <p:nvSpPr>
          <p:cNvPr id="266" name="右矢印 265"/>
          <p:cNvSpPr/>
          <p:nvPr/>
        </p:nvSpPr>
        <p:spPr>
          <a:xfrm>
            <a:off x="8024316" y="3761617"/>
            <a:ext cx="985135" cy="271830"/>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ja-JP" altLang="en-US">
              <a:solidFill>
                <a:prstClr val="black"/>
              </a:solidFill>
            </a:endParaRPr>
          </a:p>
        </p:txBody>
      </p:sp>
      <p:sp>
        <p:nvSpPr>
          <p:cNvPr id="267" name="正方形/長方形 266"/>
          <p:cNvSpPr/>
          <p:nvPr/>
        </p:nvSpPr>
        <p:spPr>
          <a:xfrm>
            <a:off x="9087460" y="3717032"/>
            <a:ext cx="761849" cy="3024336"/>
          </a:xfrm>
          <a:prstGeom prst="rect">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t"/>
          <a:lstStyle/>
          <a:p>
            <a:r>
              <a:rPr lang="ja-JP" altLang="en-US" sz="1200" dirty="0">
                <a:solidFill>
                  <a:prstClr val="black"/>
                </a:solidFill>
              </a:rPr>
              <a:t>　</a:t>
            </a:r>
          </a:p>
        </p:txBody>
      </p:sp>
      <p:sp>
        <p:nvSpPr>
          <p:cNvPr id="269" name="正方形/長方形 268"/>
          <p:cNvSpPr/>
          <p:nvPr/>
        </p:nvSpPr>
        <p:spPr>
          <a:xfrm>
            <a:off x="7733074" y="3333530"/>
            <a:ext cx="2552754" cy="383503"/>
          </a:xfrm>
          <a:prstGeom prst="rect">
            <a:avLst/>
          </a:prstGeom>
          <a:noFill/>
          <a:ln w="3175">
            <a:noFill/>
          </a:ln>
        </p:spPr>
        <p:style>
          <a:lnRef idx="2">
            <a:schemeClr val="accent4"/>
          </a:lnRef>
          <a:fillRef idx="1">
            <a:schemeClr val="lt1"/>
          </a:fillRef>
          <a:effectRef idx="0">
            <a:schemeClr val="accent4"/>
          </a:effectRef>
          <a:fontRef idx="minor">
            <a:schemeClr val="dk1"/>
          </a:fontRef>
        </p:style>
        <p:txBody>
          <a:bodyPr rtlCol="0" anchor="t"/>
          <a:lstStyle/>
          <a:p>
            <a:r>
              <a:rPr lang="ja-JP" altLang="en-US" b="1" i="1" dirty="0" smtClean="0">
                <a:solidFill>
                  <a:srgbClr val="FF0000"/>
                </a:solidFill>
              </a:rPr>
              <a:t>２分３４秒</a:t>
            </a:r>
            <a:r>
              <a:rPr lang="en-US" altLang="ja-JP" b="1" i="1" dirty="0" smtClean="0">
                <a:solidFill>
                  <a:srgbClr val="FF0000"/>
                </a:solidFill>
              </a:rPr>
              <a:t>(</a:t>
            </a:r>
            <a:r>
              <a:rPr lang="ja-JP" altLang="en-US" b="1" i="1" dirty="0">
                <a:solidFill>
                  <a:srgbClr val="FF0000"/>
                </a:solidFill>
              </a:rPr>
              <a:t>１５４</a:t>
            </a:r>
            <a:r>
              <a:rPr lang="ja-JP" altLang="en-US" b="1" i="1" dirty="0" smtClean="0">
                <a:solidFill>
                  <a:srgbClr val="FF0000"/>
                </a:solidFill>
              </a:rPr>
              <a:t>秒）</a:t>
            </a:r>
            <a:endParaRPr lang="en-US" altLang="ja-JP" b="1" i="1" dirty="0" smtClean="0">
              <a:solidFill>
                <a:srgbClr val="FF0000"/>
              </a:solidFill>
            </a:endParaRPr>
          </a:p>
          <a:p>
            <a:endParaRPr lang="ja-JP" altLang="en-US" b="1" i="1" dirty="0">
              <a:solidFill>
                <a:srgbClr val="FF0000"/>
              </a:solidFill>
            </a:endParaRPr>
          </a:p>
        </p:txBody>
      </p:sp>
      <p:sp>
        <p:nvSpPr>
          <p:cNvPr id="270" name="右矢印 269"/>
          <p:cNvSpPr/>
          <p:nvPr/>
        </p:nvSpPr>
        <p:spPr>
          <a:xfrm>
            <a:off x="8510622" y="4221457"/>
            <a:ext cx="492567" cy="503651"/>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ja-JP" altLang="en-US">
              <a:solidFill>
                <a:prstClr val="black"/>
              </a:solidFill>
            </a:endParaRPr>
          </a:p>
        </p:txBody>
      </p:sp>
      <p:sp>
        <p:nvSpPr>
          <p:cNvPr id="271" name="正方形/長方形 270"/>
          <p:cNvSpPr/>
          <p:nvPr/>
        </p:nvSpPr>
        <p:spPr>
          <a:xfrm>
            <a:off x="6123131" y="620688"/>
            <a:ext cx="3666407" cy="2086346"/>
          </a:xfrm>
          <a:prstGeom prst="rect">
            <a:avLst/>
          </a:prstGeom>
        </p:spPr>
        <p:style>
          <a:lnRef idx="1">
            <a:schemeClr val="accent1"/>
          </a:lnRef>
          <a:fillRef idx="2">
            <a:schemeClr val="accent1"/>
          </a:fillRef>
          <a:effectRef idx="1">
            <a:schemeClr val="accent1"/>
          </a:effectRef>
          <a:fontRef idx="minor">
            <a:schemeClr val="dk1"/>
          </a:fontRef>
        </p:style>
        <p:txBody>
          <a:bodyPr rtlCol="0" anchor="t"/>
          <a:lstStyle/>
          <a:p>
            <a:r>
              <a:rPr lang="en-US" altLang="ja-JP" sz="1200" b="1" dirty="0" smtClean="0">
                <a:solidFill>
                  <a:prstClr val="black"/>
                </a:solidFill>
              </a:rPr>
              <a:t>A</a:t>
            </a:r>
            <a:r>
              <a:rPr lang="ja-JP" altLang="en-US" sz="1200" b="1" dirty="0" smtClean="0">
                <a:solidFill>
                  <a:prstClr val="black"/>
                </a:solidFill>
              </a:rPr>
              <a:t>　火災発生時に確保すべき避難時間</a:t>
            </a:r>
            <a:endParaRPr lang="ja-JP" altLang="en-US" sz="1200" b="1" dirty="0">
              <a:solidFill>
                <a:prstClr val="black"/>
              </a:solidFill>
            </a:endParaRPr>
          </a:p>
        </p:txBody>
      </p:sp>
      <p:sp>
        <p:nvSpPr>
          <p:cNvPr id="273" name="正方形/長方形 272"/>
          <p:cNvSpPr/>
          <p:nvPr/>
        </p:nvSpPr>
        <p:spPr>
          <a:xfrm>
            <a:off x="6263250" y="952692"/>
            <a:ext cx="3390650" cy="286718"/>
          </a:xfrm>
          <a:prstGeom prst="rect">
            <a:avLst/>
          </a:prstGeom>
        </p:spPr>
        <p:style>
          <a:lnRef idx="2">
            <a:schemeClr val="accent1"/>
          </a:lnRef>
          <a:fillRef idx="1">
            <a:schemeClr val="lt1"/>
          </a:fillRef>
          <a:effectRef idx="0">
            <a:schemeClr val="accent1"/>
          </a:effectRef>
          <a:fontRef idx="minor">
            <a:schemeClr val="dk1"/>
          </a:fontRef>
        </p:style>
        <p:txBody>
          <a:bodyPr rtlCol="0" anchor="t"/>
          <a:lstStyle/>
          <a:p>
            <a:r>
              <a:rPr lang="ja-JP" altLang="en-US" sz="1200" dirty="0" smtClean="0">
                <a:solidFill>
                  <a:prstClr val="black"/>
                </a:solidFill>
              </a:rPr>
              <a:t>内装制限したもの　　　　　　　　　　　　　　　４分</a:t>
            </a:r>
            <a:endParaRPr lang="ja-JP" altLang="en-US" sz="1200" dirty="0">
              <a:solidFill>
                <a:prstClr val="black"/>
              </a:solidFill>
            </a:endParaRPr>
          </a:p>
        </p:txBody>
      </p:sp>
      <p:sp>
        <p:nvSpPr>
          <p:cNvPr id="274" name="正方形/長方形 273"/>
          <p:cNvSpPr/>
          <p:nvPr/>
        </p:nvSpPr>
        <p:spPr>
          <a:xfrm>
            <a:off x="6249855" y="1289960"/>
            <a:ext cx="3390650" cy="286718"/>
          </a:xfrm>
          <a:prstGeom prst="rect">
            <a:avLst/>
          </a:prstGeom>
        </p:spPr>
        <p:style>
          <a:lnRef idx="2">
            <a:schemeClr val="accent1"/>
          </a:lnRef>
          <a:fillRef idx="1">
            <a:schemeClr val="lt1"/>
          </a:fillRef>
          <a:effectRef idx="0">
            <a:schemeClr val="accent1"/>
          </a:effectRef>
          <a:fontRef idx="minor">
            <a:schemeClr val="dk1"/>
          </a:fontRef>
        </p:style>
        <p:txBody>
          <a:bodyPr rtlCol="0" anchor="t"/>
          <a:lstStyle/>
          <a:p>
            <a:r>
              <a:rPr lang="ja-JP" altLang="en-US" sz="1200" dirty="0" smtClean="0">
                <a:solidFill>
                  <a:prstClr val="black"/>
                </a:solidFill>
              </a:rPr>
              <a:t>天井が高く煙降下まで時間を要するもの　４分</a:t>
            </a:r>
            <a:endParaRPr lang="ja-JP" altLang="en-US" sz="1200" dirty="0">
              <a:solidFill>
                <a:prstClr val="black"/>
              </a:solidFill>
            </a:endParaRPr>
          </a:p>
        </p:txBody>
      </p:sp>
      <p:sp>
        <p:nvSpPr>
          <p:cNvPr id="275" name="正方形/長方形 274"/>
          <p:cNvSpPr/>
          <p:nvPr/>
        </p:nvSpPr>
        <p:spPr>
          <a:xfrm>
            <a:off x="6249855" y="1644689"/>
            <a:ext cx="3390650" cy="286718"/>
          </a:xfrm>
          <a:prstGeom prst="rect">
            <a:avLst/>
          </a:prstGeom>
        </p:spPr>
        <p:style>
          <a:lnRef idx="2">
            <a:schemeClr val="accent1"/>
          </a:lnRef>
          <a:fillRef idx="1">
            <a:schemeClr val="lt1"/>
          </a:fillRef>
          <a:effectRef idx="0">
            <a:schemeClr val="accent1"/>
          </a:effectRef>
          <a:fontRef idx="minor">
            <a:schemeClr val="dk1"/>
          </a:fontRef>
        </p:style>
        <p:txBody>
          <a:bodyPr rtlCol="0" anchor="t"/>
          <a:lstStyle/>
          <a:p>
            <a:r>
              <a:rPr lang="ja-JP" altLang="en-US" sz="1200" dirty="0" smtClean="0">
                <a:solidFill>
                  <a:prstClr val="black"/>
                </a:solidFill>
              </a:rPr>
              <a:t>内装制限＋煙降下時間要す　　　　　　　　５分</a:t>
            </a:r>
            <a:endParaRPr lang="ja-JP" altLang="en-US" sz="1200" dirty="0">
              <a:solidFill>
                <a:prstClr val="black"/>
              </a:solidFill>
            </a:endParaRPr>
          </a:p>
        </p:txBody>
      </p:sp>
      <p:sp>
        <p:nvSpPr>
          <p:cNvPr id="276" name="正方形/長方形 275"/>
          <p:cNvSpPr/>
          <p:nvPr/>
        </p:nvSpPr>
        <p:spPr>
          <a:xfrm>
            <a:off x="6263250" y="1986535"/>
            <a:ext cx="3390650" cy="286718"/>
          </a:xfrm>
          <a:prstGeom prst="rect">
            <a:avLst/>
          </a:prstGeom>
        </p:spPr>
        <p:style>
          <a:lnRef idx="2">
            <a:schemeClr val="accent1"/>
          </a:lnRef>
          <a:fillRef idx="1">
            <a:schemeClr val="lt1"/>
          </a:fillRef>
          <a:effectRef idx="0">
            <a:schemeClr val="accent1"/>
          </a:effectRef>
          <a:fontRef idx="minor">
            <a:schemeClr val="dk1"/>
          </a:fontRef>
        </p:style>
        <p:txBody>
          <a:bodyPr rtlCol="0" anchor="t"/>
          <a:lstStyle/>
          <a:p>
            <a:r>
              <a:rPr lang="ja-JP" altLang="en-US" sz="1200" dirty="0" smtClean="0">
                <a:solidFill>
                  <a:prstClr val="black"/>
                </a:solidFill>
              </a:rPr>
              <a:t>その他　　　　　　　　　　　　　　　　　　　　　　３分</a:t>
            </a:r>
            <a:endParaRPr lang="ja-JP" altLang="en-US" sz="1200" dirty="0">
              <a:solidFill>
                <a:prstClr val="black"/>
              </a:solidFill>
            </a:endParaRPr>
          </a:p>
        </p:txBody>
      </p:sp>
      <p:sp>
        <p:nvSpPr>
          <p:cNvPr id="278" name="正方形/長方形 277"/>
          <p:cNvSpPr/>
          <p:nvPr/>
        </p:nvSpPr>
        <p:spPr>
          <a:xfrm>
            <a:off x="7841633" y="2426949"/>
            <a:ext cx="2552754" cy="383503"/>
          </a:xfrm>
          <a:prstGeom prst="rect">
            <a:avLst/>
          </a:prstGeom>
          <a:noFill/>
          <a:ln w="3175">
            <a:noFill/>
          </a:ln>
        </p:spPr>
        <p:style>
          <a:lnRef idx="2">
            <a:schemeClr val="accent4"/>
          </a:lnRef>
          <a:fillRef idx="1">
            <a:schemeClr val="lt1"/>
          </a:fillRef>
          <a:effectRef idx="0">
            <a:schemeClr val="accent4"/>
          </a:effectRef>
          <a:fontRef idx="minor">
            <a:schemeClr val="dk1"/>
          </a:fontRef>
        </p:style>
        <p:txBody>
          <a:bodyPr rtlCol="0" anchor="t"/>
          <a:lstStyle/>
          <a:p>
            <a:r>
              <a:rPr lang="ja-JP" altLang="en-US" b="1" i="1" dirty="0" smtClean="0">
                <a:solidFill>
                  <a:srgbClr val="0070C0"/>
                </a:solidFill>
              </a:rPr>
              <a:t>３分（その他）</a:t>
            </a:r>
            <a:endParaRPr lang="en-US" altLang="ja-JP" b="1" i="1" dirty="0" smtClean="0">
              <a:solidFill>
                <a:srgbClr val="0070C0"/>
              </a:solidFill>
            </a:endParaRPr>
          </a:p>
          <a:p>
            <a:endParaRPr lang="ja-JP" altLang="en-US" b="1" i="1" dirty="0">
              <a:solidFill>
                <a:srgbClr val="FF0000"/>
              </a:solidFill>
            </a:endParaRPr>
          </a:p>
        </p:txBody>
      </p:sp>
      <p:sp>
        <p:nvSpPr>
          <p:cNvPr id="279" name="正方形/長方形 278"/>
          <p:cNvSpPr/>
          <p:nvPr/>
        </p:nvSpPr>
        <p:spPr>
          <a:xfrm rot="5400000">
            <a:off x="8112115" y="2728791"/>
            <a:ext cx="535903" cy="711503"/>
          </a:xfrm>
          <a:prstGeom prst="rect">
            <a:avLst/>
          </a:prstGeom>
          <a:noFill/>
          <a:ln w="3175">
            <a:noFill/>
          </a:ln>
        </p:spPr>
        <p:style>
          <a:lnRef idx="2">
            <a:schemeClr val="accent4"/>
          </a:lnRef>
          <a:fillRef idx="1">
            <a:schemeClr val="lt1"/>
          </a:fillRef>
          <a:effectRef idx="0">
            <a:schemeClr val="accent4"/>
          </a:effectRef>
          <a:fontRef idx="minor">
            <a:schemeClr val="dk1"/>
          </a:fontRef>
        </p:style>
        <p:txBody>
          <a:bodyPr rtlCol="0" anchor="t"/>
          <a:lstStyle/>
          <a:p>
            <a:r>
              <a:rPr lang="ja-JP" altLang="en-US" sz="2800" b="1" dirty="0" smtClean="0">
                <a:solidFill>
                  <a:prstClr val="black"/>
                </a:solidFill>
              </a:rPr>
              <a:t>＞</a:t>
            </a:r>
            <a:endParaRPr lang="ja-JP" altLang="en-US" sz="2800" b="1" dirty="0">
              <a:solidFill>
                <a:prstClr val="black"/>
              </a:solidFill>
            </a:endParaRPr>
          </a:p>
        </p:txBody>
      </p:sp>
      <p:sp>
        <p:nvSpPr>
          <p:cNvPr id="48" name="角丸四角形吹き出し 47"/>
          <p:cNvSpPr/>
          <p:nvPr/>
        </p:nvSpPr>
        <p:spPr>
          <a:xfrm>
            <a:off x="6102191" y="2927519"/>
            <a:ext cx="1536778" cy="586754"/>
          </a:xfrm>
          <a:prstGeom prst="wedgeRoundRectCallout">
            <a:avLst>
              <a:gd name="adj1" fmla="val 88748"/>
              <a:gd name="adj2" fmla="val -20615"/>
              <a:gd name="adj3" fmla="val 16667"/>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altLang="ja-JP" dirty="0" smtClean="0">
                <a:solidFill>
                  <a:prstClr val="black"/>
                </a:solidFill>
              </a:rPr>
              <a:t>A&gt;B</a:t>
            </a:r>
            <a:r>
              <a:rPr lang="ja-JP" altLang="en-US" dirty="0" smtClean="0">
                <a:solidFill>
                  <a:prstClr val="black"/>
                </a:solidFill>
              </a:rPr>
              <a:t>で</a:t>
            </a:r>
            <a:endParaRPr lang="en-US" altLang="ja-JP" dirty="0" smtClean="0">
              <a:solidFill>
                <a:prstClr val="black"/>
              </a:solidFill>
            </a:endParaRPr>
          </a:p>
          <a:p>
            <a:pPr algn="ctr"/>
            <a:r>
              <a:rPr lang="ja-JP" altLang="en-US" dirty="0" smtClean="0">
                <a:solidFill>
                  <a:prstClr val="black"/>
                </a:solidFill>
              </a:rPr>
              <a:t>あれば</a:t>
            </a:r>
            <a:r>
              <a:rPr lang="en-US" altLang="ja-JP" dirty="0" smtClean="0">
                <a:solidFill>
                  <a:prstClr val="black"/>
                </a:solidFill>
              </a:rPr>
              <a:t>OK</a:t>
            </a:r>
            <a:endParaRPr lang="ja-JP" altLang="en-US" dirty="0">
              <a:solidFill>
                <a:prstClr val="black"/>
              </a:solidFill>
            </a:endParaRPr>
          </a:p>
        </p:txBody>
      </p:sp>
      <p:graphicFrame>
        <p:nvGraphicFramePr>
          <p:cNvPr id="49" name="オブジェクト 48"/>
          <p:cNvGraphicFramePr>
            <a:graphicFrameLocks noChangeAspect="1"/>
          </p:cNvGraphicFramePr>
          <p:nvPr>
            <p:extLst>
              <p:ext uri="{D42A27DB-BD31-4B8C-83A1-F6EECF244321}">
                <p14:modId xmlns:p14="http://schemas.microsoft.com/office/powerpoint/2010/main" val="2675134893"/>
              </p:ext>
            </p:extLst>
          </p:nvPr>
        </p:nvGraphicFramePr>
        <p:xfrm>
          <a:off x="2956312" y="3811099"/>
          <a:ext cx="674158" cy="254000"/>
        </p:xfrm>
        <a:graphic>
          <a:graphicData uri="http://schemas.openxmlformats.org/presentationml/2006/ole">
            <mc:AlternateContent xmlns:mc="http://schemas.openxmlformats.org/markup-compatibility/2006">
              <mc:Choice xmlns:v="urn:schemas-microsoft-com:vml" Requires="v">
                <p:oleObj spid="_x0000_s6178" name="数式" r:id="rId4" imgW="622080" imgH="253800" progId="Equation.3">
                  <p:embed/>
                </p:oleObj>
              </mc:Choice>
              <mc:Fallback>
                <p:oleObj name="数式" r:id="rId4" imgW="622080" imgH="253800" progId="Equation.3">
                  <p:embed/>
                  <p:pic>
                    <p:nvPicPr>
                      <p:cNvPr id="0" name=""/>
                      <p:cNvPicPr/>
                      <p:nvPr/>
                    </p:nvPicPr>
                    <p:blipFill>
                      <a:blip r:embed="rId5"/>
                      <a:stretch>
                        <a:fillRect/>
                      </a:stretch>
                    </p:blipFill>
                    <p:spPr>
                      <a:xfrm>
                        <a:off x="2956312" y="3811099"/>
                        <a:ext cx="674158" cy="254000"/>
                      </a:xfrm>
                      <a:prstGeom prst="rect">
                        <a:avLst/>
                      </a:prstGeom>
                    </p:spPr>
                  </p:pic>
                </p:oleObj>
              </mc:Fallback>
            </mc:AlternateContent>
          </a:graphicData>
        </a:graphic>
      </p:graphicFrame>
      <p:sp>
        <p:nvSpPr>
          <p:cNvPr id="53" name="角丸四角形 52"/>
          <p:cNvSpPr/>
          <p:nvPr/>
        </p:nvSpPr>
        <p:spPr>
          <a:xfrm>
            <a:off x="1014356" y="4697598"/>
            <a:ext cx="1250990" cy="211310"/>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sz="1100" dirty="0" err="1" smtClean="0">
                <a:solidFill>
                  <a:prstClr val="black"/>
                </a:solidFill>
              </a:rPr>
              <a:t>Vh</a:t>
            </a:r>
            <a:r>
              <a:rPr lang="en-US" altLang="ja-JP" sz="1100" dirty="0" smtClean="0">
                <a:solidFill>
                  <a:prstClr val="black"/>
                </a:solidFill>
              </a:rPr>
              <a:t>=120m/</a:t>
            </a:r>
            <a:r>
              <a:rPr lang="ja-JP" altLang="en-US" sz="1100" dirty="0" smtClean="0">
                <a:solidFill>
                  <a:prstClr val="black"/>
                </a:solidFill>
              </a:rPr>
              <a:t>分</a:t>
            </a:r>
            <a:endParaRPr lang="en-US" altLang="ja-JP" sz="1100" dirty="0" smtClean="0">
              <a:solidFill>
                <a:prstClr val="black"/>
              </a:solidFill>
            </a:endParaRPr>
          </a:p>
        </p:txBody>
      </p:sp>
      <p:sp>
        <p:nvSpPr>
          <p:cNvPr id="280" name="角丸四角形 279"/>
          <p:cNvSpPr/>
          <p:nvPr/>
        </p:nvSpPr>
        <p:spPr>
          <a:xfrm>
            <a:off x="949951" y="6503369"/>
            <a:ext cx="1250990" cy="211310"/>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sz="1100" dirty="0" err="1" smtClean="0">
                <a:solidFill>
                  <a:prstClr val="black"/>
                </a:solidFill>
              </a:rPr>
              <a:t>Ve</a:t>
            </a:r>
            <a:r>
              <a:rPr lang="en-US" altLang="ja-JP" sz="1100" dirty="0" smtClean="0">
                <a:solidFill>
                  <a:prstClr val="black"/>
                </a:solidFill>
              </a:rPr>
              <a:t>=30m/</a:t>
            </a:r>
            <a:r>
              <a:rPr lang="ja-JP" altLang="en-US" sz="1100" dirty="0" smtClean="0">
                <a:solidFill>
                  <a:prstClr val="black"/>
                </a:solidFill>
              </a:rPr>
              <a:t>分</a:t>
            </a:r>
            <a:endParaRPr lang="en-US" altLang="ja-JP" sz="1100" dirty="0" smtClean="0">
              <a:solidFill>
                <a:prstClr val="black"/>
              </a:solidFill>
            </a:endParaRPr>
          </a:p>
        </p:txBody>
      </p:sp>
    </p:spTree>
    <p:extLst>
      <p:ext uri="{BB962C8B-B14F-4D97-AF65-F5344CB8AC3E}">
        <p14:creationId xmlns:p14="http://schemas.microsoft.com/office/powerpoint/2010/main" val="13077420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0" y="0"/>
            <a:ext cx="9906000" cy="523220"/>
          </a:xfrm>
          <a:prstGeom prst="rect">
            <a:avLst/>
          </a:prstGeom>
          <a:solidFill>
            <a:schemeClr val="accent5">
              <a:lumMod val="20000"/>
              <a:lumOff val="80000"/>
            </a:schemeClr>
          </a:solidFill>
          <a:ln>
            <a:noFill/>
          </a:ln>
        </p:spPr>
        <p:txBody>
          <a:bodyPr>
            <a:spAutoFit/>
          </a:bodyPr>
          <a:lstStyle/>
          <a:p>
            <a:pPr>
              <a:spcBef>
                <a:spcPts val="600"/>
              </a:spcBef>
              <a:spcAft>
                <a:spcPts val="1200"/>
              </a:spcAft>
              <a:defRPr/>
            </a:pPr>
            <a:r>
              <a:rPr lang="ja-JP" altLang="en-US" sz="2800" dirty="0" smtClean="0">
                <a:solidFill>
                  <a:prstClr val="black"/>
                </a:solidFill>
              </a:rPr>
              <a:t>②　共同</a:t>
            </a:r>
            <a:r>
              <a:rPr lang="ja-JP" altLang="en-US" sz="2800" dirty="0">
                <a:solidFill>
                  <a:prstClr val="black"/>
                </a:solidFill>
              </a:rPr>
              <a:t>住宅等の一部を福祉施設とした場合の廊下の</a:t>
            </a:r>
            <a:r>
              <a:rPr lang="ja-JP" altLang="en-US" sz="2800" dirty="0" smtClean="0">
                <a:solidFill>
                  <a:prstClr val="black"/>
                </a:solidFill>
              </a:rPr>
              <a:t>規定</a:t>
            </a:r>
            <a:endParaRPr lang="en-US" altLang="ja-JP" sz="2800" dirty="0">
              <a:solidFill>
                <a:prstClr val="black"/>
              </a:solidFill>
            </a:endParaRPr>
          </a:p>
        </p:txBody>
      </p:sp>
      <p:sp>
        <p:nvSpPr>
          <p:cNvPr id="5" name="Text Box 8"/>
          <p:cNvSpPr txBox="1">
            <a:spLocks noChangeArrowheads="1"/>
          </p:cNvSpPr>
          <p:nvPr/>
        </p:nvSpPr>
        <p:spPr bwMode="auto">
          <a:xfrm>
            <a:off x="207304" y="5846884"/>
            <a:ext cx="9443720" cy="376237"/>
          </a:xfrm>
          <a:prstGeom prst="rect">
            <a:avLst/>
          </a:prstGeom>
          <a:solidFill>
            <a:srgbClr val="FF0000"/>
          </a:solidFill>
          <a:ln w="9525">
            <a:solidFill>
              <a:schemeClr val="tx1"/>
            </a:solidFill>
            <a:miter lim="800000"/>
            <a:headEnd/>
            <a:tailEnd/>
          </a:ln>
          <a:effectLst/>
          <a:extLst/>
        </p:spPr>
        <p:txBody>
          <a:bodyPr wrap="squar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b="1" dirty="0">
                <a:solidFill>
                  <a:prstClr val="white"/>
                </a:solidFill>
              </a:rPr>
              <a:t>施行日：</a:t>
            </a:r>
            <a:r>
              <a:rPr lang="ja-JP" altLang="en-US" b="1" dirty="0" smtClean="0">
                <a:solidFill>
                  <a:prstClr val="white"/>
                </a:solidFill>
              </a:rPr>
              <a:t>平成２７年</a:t>
            </a:r>
            <a:r>
              <a:rPr lang="ja-JP" altLang="en-US" b="1" dirty="0">
                <a:solidFill>
                  <a:prstClr val="white"/>
                </a:solidFill>
              </a:rPr>
              <a:t>４</a:t>
            </a:r>
            <a:r>
              <a:rPr lang="ja-JP" altLang="en-US" b="1" dirty="0" smtClean="0">
                <a:solidFill>
                  <a:prstClr val="white"/>
                </a:solidFill>
              </a:rPr>
              <a:t>月</a:t>
            </a:r>
            <a:r>
              <a:rPr lang="ja-JP" altLang="en-US" b="1" dirty="0">
                <a:solidFill>
                  <a:prstClr val="white"/>
                </a:solidFill>
              </a:rPr>
              <a:t>１</a:t>
            </a:r>
            <a:r>
              <a:rPr lang="ja-JP" altLang="en-US" b="1" dirty="0" smtClean="0">
                <a:solidFill>
                  <a:prstClr val="white"/>
                </a:solidFill>
              </a:rPr>
              <a:t>日</a:t>
            </a:r>
            <a:endParaRPr lang="ja-JP" altLang="en-US" b="1" dirty="0">
              <a:solidFill>
                <a:prstClr val="white"/>
              </a:solidFill>
            </a:endParaRPr>
          </a:p>
        </p:txBody>
      </p:sp>
      <p:sp>
        <p:nvSpPr>
          <p:cNvPr id="2" name="正方形/長方形 1"/>
          <p:cNvSpPr/>
          <p:nvPr/>
        </p:nvSpPr>
        <p:spPr>
          <a:xfrm>
            <a:off x="92941" y="566890"/>
            <a:ext cx="9672447" cy="1477328"/>
          </a:xfrm>
          <a:prstGeom prst="rect">
            <a:avLst/>
          </a:prstGeom>
        </p:spPr>
        <p:txBody>
          <a:bodyPr wrap="square">
            <a:spAutoFit/>
          </a:bodyPr>
          <a:lstStyle/>
          <a:p>
            <a:r>
              <a:rPr lang="ja-JP" altLang="en-US" dirty="0" smtClean="0">
                <a:solidFill>
                  <a:prstClr val="black"/>
                </a:solidFill>
              </a:rPr>
              <a:t>廊下</a:t>
            </a:r>
            <a:r>
              <a:rPr lang="ja-JP" altLang="en-US" dirty="0">
                <a:solidFill>
                  <a:prstClr val="black"/>
                </a:solidFill>
              </a:rPr>
              <a:t>に通ずる通路の基準</a:t>
            </a:r>
          </a:p>
          <a:p>
            <a:r>
              <a:rPr lang="ja-JP" altLang="en-US" dirty="0" smtClean="0">
                <a:solidFill>
                  <a:prstClr val="black"/>
                </a:solidFill>
              </a:rPr>
              <a:t>　共同</a:t>
            </a:r>
            <a:r>
              <a:rPr lang="ja-JP" altLang="en-US" dirty="0">
                <a:solidFill>
                  <a:prstClr val="black"/>
                </a:solidFill>
              </a:rPr>
              <a:t>住宅（令別表第一（５）項ロ）の住戸を同表（６）項ロの施設の用に供する</a:t>
            </a:r>
            <a:r>
              <a:rPr lang="ja-JP" altLang="en-US" dirty="0" smtClean="0">
                <a:solidFill>
                  <a:prstClr val="black"/>
                </a:solidFill>
              </a:rPr>
              <a:t>場合</a:t>
            </a:r>
            <a:r>
              <a:rPr lang="ja-JP" altLang="en-US" dirty="0">
                <a:solidFill>
                  <a:prstClr val="black"/>
                </a:solidFill>
              </a:rPr>
              <a:t>におけるスプリンクラー設備の設置を要しない構造の要件として、当該施設の用</a:t>
            </a:r>
            <a:r>
              <a:rPr lang="ja-JP" altLang="en-US" dirty="0" smtClean="0">
                <a:solidFill>
                  <a:prstClr val="black"/>
                </a:solidFill>
              </a:rPr>
              <a:t>に供する</a:t>
            </a:r>
            <a:r>
              <a:rPr lang="ja-JP" altLang="en-US" dirty="0">
                <a:solidFill>
                  <a:prstClr val="black"/>
                </a:solidFill>
              </a:rPr>
              <a:t>各住戸における居室から廊下（規則第</a:t>
            </a:r>
            <a:r>
              <a:rPr lang="en-US" altLang="ja-JP" dirty="0">
                <a:solidFill>
                  <a:prstClr val="black"/>
                </a:solidFill>
              </a:rPr>
              <a:t>12</a:t>
            </a:r>
            <a:r>
              <a:rPr lang="ja-JP" altLang="en-US" dirty="0">
                <a:solidFill>
                  <a:prstClr val="black"/>
                </a:solidFill>
              </a:rPr>
              <a:t>条の２第３項第２号の廊下をいう。</a:t>
            </a:r>
            <a:r>
              <a:rPr lang="ja-JP" altLang="en-US" dirty="0" smtClean="0">
                <a:solidFill>
                  <a:prstClr val="black"/>
                </a:solidFill>
              </a:rPr>
              <a:t>以下</a:t>
            </a:r>
            <a:r>
              <a:rPr lang="ja-JP" altLang="en-US" dirty="0">
                <a:solidFill>
                  <a:prstClr val="black"/>
                </a:solidFill>
              </a:rPr>
              <a:t>同じ。）に通ずる通路は、次の各号に定めるところによるものとすることとした</a:t>
            </a:r>
            <a:r>
              <a:rPr lang="ja-JP" altLang="en-US" dirty="0" smtClean="0">
                <a:solidFill>
                  <a:prstClr val="black"/>
                </a:solidFill>
              </a:rPr>
              <a:t>こと</a:t>
            </a:r>
            <a:r>
              <a:rPr lang="ja-JP" altLang="en-US" dirty="0">
                <a:solidFill>
                  <a:prstClr val="black"/>
                </a:solidFill>
              </a:rPr>
              <a:t>。（第四関係</a:t>
            </a:r>
            <a:r>
              <a:rPr lang="ja-JP" altLang="en-US" dirty="0" smtClean="0">
                <a:solidFill>
                  <a:prstClr val="black"/>
                </a:solidFill>
              </a:rPr>
              <a:t>）</a:t>
            </a:r>
            <a:endParaRPr lang="ja-JP" altLang="en-US" dirty="0">
              <a:solidFill>
                <a:prstClr val="black"/>
              </a:solidFill>
            </a:endParaRPr>
          </a:p>
        </p:txBody>
      </p:sp>
      <p:graphicFrame>
        <p:nvGraphicFramePr>
          <p:cNvPr id="7" name="表 6"/>
          <p:cNvGraphicFramePr>
            <a:graphicFrameLocks noGrp="1"/>
          </p:cNvGraphicFramePr>
          <p:nvPr>
            <p:extLst>
              <p:ext uri="{D42A27DB-BD31-4B8C-83A1-F6EECF244321}">
                <p14:modId xmlns:p14="http://schemas.microsoft.com/office/powerpoint/2010/main" val="3576255047"/>
              </p:ext>
            </p:extLst>
          </p:nvPr>
        </p:nvGraphicFramePr>
        <p:xfrm>
          <a:off x="4718974" y="2132856"/>
          <a:ext cx="4836538" cy="3269188"/>
        </p:xfrm>
        <a:graphic>
          <a:graphicData uri="http://schemas.openxmlformats.org/drawingml/2006/table">
            <a:tbl>
              <a:tblPr firstRow="1" bandRow="1">
                <a:tableStyleId>{5940675A-B579-460E-94D1-54222C63F5DA}</a:tableStyleId>
              </a:tblPr>
              <a:tblGrid>
                <a:gridCol w="613672"/>
                <a:gridCol w="1939819"/>
                <a:gridCol w="609421"/>
                <a:gridCol w="1049557"/>
                <a:gridCol w="624069"/>
              </a:tblGrid>
              <a:tr h="674138">
                <a:tc rowSpan="6">
                  <a:txBody>
                    <a:bodyPr/>
                    <a:lstStyle/>
                    <a:p>
                      <a:endParaRPr kumimoji="1" lang="ja-JP" altLang="en-US" dirty="0"/>
                    </a:p>
                  </a:txBody>
                  <a:tcPr marL="99060" marR="9906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endParaRPr kumimoji="1" lang="ja-JP" altLang="en-US" dirty="0"/>
                    </a:p>
                  </a:txBody>
                  <a:tcPr marL="99060" marR="99060">
                    <a:lnT w="76200" cap="flat" cmpd="sng" algn="ctr">
                      <a:solidFill>
                        <a:schemeClr val="tx1"/>
                      </a:solidFill>
                      <a:prstDash val="solid"/>
                      <a:round/>
                      <a:headEnd type="none" w="med" len="med"/>
                      <a:tailEnd type="none" w="med" len="med"/>
                    </a:lnT>
                    <a:solidFill>
                      <a:schemeClr val="accent1">
                        <a:lumMod val="20000"/>
                        <a:lumOff val="80000"/>
                      </a:schemeClr>
                    </a:solidFill>
                  </a:tcPr>
                </a:tc>
                <a:tc>
                  <a:txBody>
                    <a:bodyPr/>
                    <a:lstStyle/>
                    <a:p>
                      <a:r>
                        <a:rPr kumimoji="1" lang="ja-JP" altLang="en-US" sz="1400" dirty="0" smtClean="0"/>
                        <a:t>洗面</a:t>
                      </a:r>
                      <a:endParaRPr kumimoji="1" lang="en-US" altLang="ja-JP" sz="1400" dirty="0" smtClean="0"/>
                    </a:p>
                    <a:p>
                      <a:pPr algn="ctr"/>
                      <a:r>
                        <a:rPr kumimoji="1" lang="ja-JP" altLang="en-US" sz="1400" dirty="0" smtClean="0"/>
                        <a:t>・</a:t>
                      </a:r>
                      <a:endParaRPr kumimoji="1" lang="en-US" altLang="ja-JP" sz="1400" dirty="0" smtClean="0"/>
                    </a:p>
                    <a:p>
                      <a:r>
                        <a:rPr kumimoji="1" lang="ja-JP" altLang="en-US" sz="1400" dirty="0" smtClean="0"/>
                        <a:t>脱衣</a:t>
                      </a:r>
                      <a:endParaRPr kumimoji="1" lang="ja-JP" altLang="en-US" sz="1400" dirty="0"/>
                    </a:p>
                  </a:txBody>
                  <a:tcPr marL="99060" marR="99060">
                    <a:lnT w="762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r>
                        <a:rPr kumimoji="1" lang="ja-JP" altLang="en-US" dirty="0" smtClean="0"/>
                        <a:t>風呂</a:t>
                      </a:r>
                      <a:endParaRPr kumimoji="1" lang="ja-JP" altLang="en-US" dirty="0"/>
                    </a:p>
                  </a:txBody>
                  <a:tcPr marL="99060" marR="99060">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solidFill>
                      <a:schemeClr val="accent5">
                        <a:lumMod val="20000"/>
                        <a:lumOff val="80000"/>
                      </a:schemeClr>
                    </a:solidFill>
                  </a:tcPr>
                </a:tc>
                <a:tc rowSpan="6">
                  <a:txBody>
                    <a:bodyPr/>
                    <a:lstStyle/>
                    <a:p>
                      <a:endParaRPr kumimoji="1" lang="ja-JP" altLang="en-US" dirty="0"/>
                    </a:p>
                  </a:txBody>
                  <a:tcPr marL="99060" marR="99060">
                    <a:lnL w="76200" cap="flat" cmpd="sng" algn="ctr">
                      <a:solidFill>
                        <a:schemeClr val="tx1"/>
                      </a:solidFill>
                      <a:prstDash val="solid"/>
                      <a:round/>
                      <a:headEnd type="none" w="med" len="med"/>
                      <a:tailEnd type="none" w="med" len="med"/>
                    </a:lnL>
                  </a:tcPr>
                </a:tc>
              </a:tr>
              <a:tr h="576064">
                <a:tc vMerge="1">
                  <a:txBody>
                    <a:bodyPr/>
                    <a:lstStyle/>
                    <a:p>
                      <a:endParaRPr kumimoji="1" lang="ja-JP" altLang="en-US"/>
                    </a:p>
                  </a:txBody>
                  <a:tcPr/>
                </a:tc>
                <a:tc vMerge="1">
                  <a:txBody>
                    <a:bodyPr/>
                    <a:lstStyle/>
                    <a:p>
                      <a:endParaRPr kumimoji="1" lang="ja-JP" altLang="en-US" dirty="0"/>
                    </a:p>
                  </a:txBody>
                  <a:tcPr/>
                </a:tc>
                <a:tc gridSpan="2">
                  <a:txBody>
                    <a:bodyPr/>
                    <a:lstStyle/>
                    <a:p>
                      <a:endParaRPr kumimoji="1" lang="ja-JP" altLang="en-US" dirty="0"/>
                    </a:p>
                  </a:txBody>
                  <a:tcPr marL="99060" marR="99060">
                    <a:lnR w="76200" cap="flat" cmpd="sng" algn="ctr">
                      <a:solidFill>
                        <a:schemeClr val="tx1"/>
                      </a:solidFill>
                      <a:prstDash val="solid"/>
                      <a:round/>
                      <a:headEnd type="none" w="med" len="med"/>
                      <a:tailEnd type="none" w="med" len="med"/>
                    </a:lnR>
                    <a:lnB w="12700" cmpd="sng">
                      <a:noFill/>
                    </a:lnB>
                    <a:solidFill>
                      <a:srgbClr val="FFFF00"/>
                    </a:solidFill>
                  </a:tcPr>
                </a:tc>
                <a:tc hMerge="1">
                  <a:txBody>
                    <a:bodyPr/>
                    <a:lstStyle/>
                    <a:p>
                      <a:endParaRPr kumimoji="1" lang="ja-JP" altLang="en-US" dirty="0"/>
                    </a:p>
                  </a:txBody>
                  <a:tcPr/>
                </a:tc>
                <a:tc vMerge="1">
                  <a:txBody>
                    <a:bodyPr/>
                    <a:lstStyle/>
                    <a:p>
                      <a:endParaRPr kumimoji="1" lang="ja-JP" altLang="en-US"/>
                    </a:p>
                  </a:txBody>
                  <a:tcPr/>
                </a:tc>
              </a:tr>
              <a:tr h="0">
                <a:tc vMerge="1">
                  <a:txBody>
                    <a:bodyPr/>
                    <a:lstStyle/>
                    <a:p>
                      <a:endParaRPr kumimoji="1" lang="ja-JP" altLang="en-US"/>
                    </a:p>
                  </a:txBody>
                  <a:tcPr/>
                </a:tc>
                <a:tc vMerge="1">
                  <a:txBody>
                    <a:bodyPr/>
                    <a:lstStyle/>
                    <a:p>
                      <a:endParaRPr kumimoji="1" lang="ja-JP" altLang="en-US"/>
                    </a:p>
                  </a:txBody>
                  <a:tcPr/>
                </a:tc>
                <a:tc rowSpan="2">
                  <a:txBody>
                    <a:bodyPr/>
                    <a:lstStyle/>
                    <a:p>
                      <a:endParaRPr kumimoji="1" lang="ja-JP" altLang="en-US" dirty="0"/>
                    </a:p>
                  </a:txBody>
                  <a:tcPr marL="99060" marR="99060">
                    <a:lnT w="12700" cmpd="sng">
                      <a:noFill/>
                    </a:lnT>
                    <a:lnB w="12700" cmpd="sng">
                      <a:noFill/>
                    </a:lnB>
                    <a:solidFill>
                      <a:srgbClr val="FFFF00"/>
                    </a:solidFill>
                  </a:tcPr>
                </a:tc>
                <a:tc rowSpan="2">
                  <a:txBody>
                    <a:bodyPr/>
                    <a:lstStyle/>
                    <a:p>
                      <a:endParaRPr kumimoji="1" lang="ja-JP" altLang="en-US" dirty="0"/>
                    </a:p>
                  </a:txBody>
                  <a:tcPr marL="99060" marR="99060">
                    <a:lnR w="762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dirty="0"/>
                    </a:p>
                  </a:txBody>
                  <a:tcPr/>
                </a:tc>
              </a:tr>
              <a:tr h="457174">
                <a:tc vMerge="1">
                  <a:txBody>
                    <a:bodyPr/>
                    <a:lstStyle/>
                    <a:p>
                      <a:endParaRPr kumimoji="1" lang="ja-JP" altLang="en-US"/>
                    </a:p>
                  </a:txBody>
                  <a:tcPr/>
                </a:tc>
                <a:tc rowSpan="3">
                  <a:txBody>
                    <a:bodyPr/>
                    <a:lstStyle/>
                    <a:p>
                      <a:endParaRPr kumimoji="1" lang="ja-JP" altLang="en-US" sz="1800" kern="1200" dirty="0">
                        <a:solidFill>
                          <a:schemeClr val="tx1"/>
                        </a:solidFill>
                        <a:latin typeface="+mn-lt"/>
                        <a:ea typeface="+mn-ea"/>
                        <a:cs typeface="+mn-cs"/>
                      </a:endParaRPr>
                    </a:p>
                  </a:txBody>
                  <a:tcPr marL="99060" marR="99060">
                    <a:lnB w="76200" cap="flat" cmpd="sng" algn="ctr">
                      <a:solidFill>
                        <a:schemeClr val="tx1"/>
                      </a:solidFill>
                      <a:prstDash val="solid"/>
                      <a:round/>
                      <a:headEnd type="none" w="med" len="med"/>
                      <a:tailEnd type="none" w="med" len="med"/>
                    </a:lnB>
                    <a:solidFill>
                      <a:schemeClr val="tx2">
                        <a:lumMod val="20000"/>
                        <a:lumOff val="80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652662">
                <a:tc vMerge="1">
                  <a:txBody>
                    <a:bodyPr/>
                    <a:lstStyle/>
                    <a:p>
                      <a:endParaRPr kumimoji="1" lang="ja-JP" altLang="en-US"/>
                    </a:p>
                  </a:txBody>
                  <a:tcPr/>
                </a:tc>
                <a:tc vMerge="1">
                  <a:txBody>
                    <a:bodyPr/>
                    <a:lstStyle/>
                    <a:p>
                      <a:endParaRPr kumimoji="1" lang="ja-JP" altLang="en-US"/>
                    </a:p>
                  </a:txBody>
                  <a:tcPr/>
                </a:tc>
                <a:tc>
                  <a:txBody>
                    <a:bodyPr/>
                    <a:lstStyle/>
                    <a:p>
                      <a:endParaRPr kumimoji="1" lang="ja-JP" altLang="en-US" dirty="0"/>
                    </a:p>
                  </a:txBody>
                  <a:tcPr marL="99060" marR="99060">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solidFill>
                      <a:srgbClr val="FFFF00"/>
                    </a:solidFill>
                  </a:tcPr>
                </a:tc>
                <a:tc rowSpan="2">
                  <a:txBody>
                    <a:bodyPr/>
                    <a:lstStyle/>
                    <a:p>
                      <a:endParaRPr kumimoji="1" lang="ja-JP" altLang="en-US" dirty="0"/>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accent1">
                        <a:lumMod val="20000"/>
                        <a:lumOff val="80000"/>
                      </a:schemeClr>
                    </a:solidFill>
                  </a:tcPr>
                </a:tc>
                <a:tc vMerge="1">
                  <a:txBody>
                    <a:bodyPr/>
                    <a:lstStyle/>
                    <a:p>
                      <a:endParaRPr kumimoji="1" lang="ja-JP" altLang="en-US" dirty="0"/>
                    </a:p>
                  </a:txBody>
                  <a:tcPr/>
                </a:tc>
              </a:tr>
              <a:tr h="780648">
                <a:tc vMerge="1">
                  <a:txBody>
                    <a:bodyPr/>
                    <a:lstStyle/>
                    <a:p>
                      <a:endParaRPr kumimoji="1" lang="ja-JP" altLang="en-US" dirty="0"/>
                    </a:p>
                  </a:txBody>
                  <a:tcPr>
                    <a:lnL w="762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accent1">
                        <a:lumMod val="20000"/>
                        <a:lumOff val="80000"/>
                      </a:schemeClr>
                    </a:solidFill>
                  </a:tcPr>
                </a:tc>
                <a:tc vMerge="1">
                  <a:txBody>
                    <a:bodyPr/>
                    <a:lstStyle/>
                    <a:p>
                      <a:endParaRPr kumimoji="1" lang="ja-JP" altLang="en-US" dirty="0"/>
                    </a:p>
                  </a:txBody>
                  <a:tcPr marL="99060" marR="99060">
                    <a:lnT w="127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dirty="0"/>
                    </a:p>
                  </a:txBody>
                  <a:tcPr marL="99060" marR="99060">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accent1">
                        <a:lumMod val="20000"/>
                        <a:lumOff val="80000"/>
                      </a:schemeClr>
                    </a:solidFill>
                  </a:tcPr>
                </a:tc>
                <a:tc vMerge="1">
                  <a:txBody>
                    <a:bodyPr/>
                    <a:lstStyle/>
                    <a:p>
                      <a:endParaRPr kumimoji="1" lang="ja-JP" altLang="en-US" dirty="0"/>
                    </a:p>
                  </a:txBody>
                  <a:tcPr/>
                </a:tc>
                <a:tc vMerge="1">
                  <a:txBody>
                    <a:bodyPr/>
                    <a:lstStyle/>
                    <a:p>
                      <a:endParaRPr kumimoji="1" lang="ja-JP" altLang="en-US" dirty="0"/>
                    </a:p>
                  </a:txBody>
                  <a:tcPr/>
                </a:tc>
              </a:tr>
            </a:tbl>
          </a:graphicData>
        </a:graphic>
      </p:graphicFrame>
      <p:sp>
        <p:nvSpPr>
          <p:cNvPr id="9" name="パイ 8"/>
          <p:cNvSpPr/>
          <p:nvPr/>
        </p:nvSpPr>
        <p:spPr>
          <a:xfrm>
            <a:off x="7427446" y="4005065"/>
            <a:ext cx="865758" cy="799161"/>
          </a:xfrm>
          <a:prstGeom prst="pie">
            <a:avLst>
              <a:gd name="adj1" fmla="val 10800000"/>
              <a:gd name="adj2" fmla="val 16200000"/>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black"/>
              </a:solidFill>
            </a:endParaRPr>
          </a:p>
        </p:txBody>
      </p:sp>
      <p:sp>
        <p:nvSpPr>
          <p:cNvPr id="10" name="パイ 9"/>
          <p:cNvSpPr/>
          <p:nvPr/>
        </p:nvSpPr>
        <p:spPr>
          <a:xfrm rot="16200000">
            <a:off x="6884459" y="3254132"/>
            <a:ext cx="799161" cy="865758"/>
          </a:xfrm>
          <a:prstGeom prst="pie">
            <a:avLst>
              <a:gd name="adj1" fmla="val 10800000"/>
              <a:gd name="adj2" fmla="val 16200000"/>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black"/>
              </a:solidFill>
            </a:endParaRPr>
          </a:p>
        </p:txBody>
      </p:sp>
      <p:sp>
        <p:nvSpPr>
          <p:cNvPr id="11" name="パイ 10"/>
          <p:cNvSpPr/>
          <p:nvPr/>
        </p:nvSpPr>
        <p:spPr>
          <a:xfrm rot="5400000">
            <a:off x="6848360" y="2820219"/>
            <a:ext cx="799161" cy="865758"/>
          </a:xfrm>
          <a:prstGeom prst="pie">
            <a:avLst>
              <a:gd name="adj1" fmla="val 10800000"/>
              <a:gd name="adj2" fmla="val 16200000"/>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black"/>
              </a:solidFill>
            </a:endParaRPr>
          </a:p>
        </p:txBody>
      </p:sp>
      <p:sp>
        <p:nvSpPr>
          <p:cNvPr id="12" name="テキスト ボックス 11"/>
          <p:cNvSpPr txBox="1"/>
          <p:nvPr/>
        </p:nvSpPr>
        <p:spPr>
          <a:xfrm>
            <a:off x="8073347" y="3536934"/>
            <a:ext cx="869958" cy="338554"/>
          </a:xfrm>
          <a:prstGeom prst="rect">
            <a:avLst/>
          </a:prstGeom>
          <a:noFill/>
        </p:spPr>
        <p:txBody>
          <a:bodyPr wrap="square" rtlCol="0">
            <a:spAutoFit/>
          </a:bodyPr>
          <a:lstStyle/>
          <a:p>
            <a:r>
              <a:rPr lang="ja-JP" altLang="en-US" sz="1600" dirty="0" smtClean="0">
                <a:solidFill>
                  <a:prstClr val="black"/>
                </a:solidFill>
              </a:rPr>
              <a:t>トイレ</a:t>
            </a:r>
            <a:endParaRPr lang="ja-JP" altLang="en-US" sz="1600" dirty="0">
              <a:solidFill>
                <a:prstClr val="black"/>
              </a:solidFill>
            </a:endParaRPr>
          </a:p>
        </p:txBody>
      </p:sp>
      <p:sp>
        <p:nvSpPr>
          <p:cNvPr id="13" name="テキスト ボックス 12"/>
          <p:cNvSpPr txBox="1"/>
          <p:nvPr/>
        </p:nvSpPr>
        <p:spPr>
          <a:xfrm>
            <a:off x="5421052" y="2302939"/>
            <a:ext cx="1560173" cy="584775"/>
          </a:xfrm>
          <a:prstGeom prst="rect">
            <a:avLst/>
          </a:prstGeom>
          <a:noFill/>
        </p:spPr>
        <p:txBody>
          <a:bodyPr wrap="square" rtlCol="0">
            <a:spAutoFit/>
          </a:bodyPr>
          <a:lstStyle/>
          <a:p>
            <a:r>
              <a:rPr lang="ja-JP" altLang="en-US" sz="1600" dirty="0" smtClean="0">
                <a:solidFill>
                  <a:prstClr val="black"/>
                </a:solidFill>
              </a:rPr>
              <a:t>寝室（個室）</a:t>
            </a:r>
            <a:endParaRPr lang="en-US" altLang="ja-JP" sz="1600" dirty="0" smtClean="0">
              <a:solidFill>
                <a:prstClr val="black"/>
              </a:solidFill>
            </a:endParaRPr>
          </a:p>
          <a:p>
            <a:r>
              <a:rPr lang="ja-JP" altLang="en-US" sz="1600" dirty="0" smtClean="0">
                <a:solidFill>
                  <a:prstClr val="black"/>
                </a:solidFill>
              </a:rPr>
              <a:t>内装難燃</a:t>
            </a:r>
            <a:endParaRPr lang="ja-JP" altLang="en-US" sz="1600" dirty="0">
              <a:solidFill>
                <a:prstClr val="black"/>
              </a:solidFill>
            </a:endParaRPr>
          </a:p>
        </p:txBody>
      </p:sp>
      <p:sp>
        <p:nvSpPr>
          <p:cNvPr id="14" name="テキスト ボックス 13"/>
          <p:cNvSpPr txBox="1"/>
          <p:nvPr/>
        </p:nvSpPr>
        <p:spPr>
          <a:xfrm>
            <a:off x="5500260" y="4748416"/>
            <a:ext cx="1560173" cy="584775"/>
          </a:xfrm>
          <a:prstGeom prst="rect">
            <a:avLst/>
          </a:prstGeom>
          <a:noFill/>
        </p:spPr>
        <p:txBody>
          <a:bodyPr wrap="square" rtlCol="0">
            <a:spAutoFit/>
          </a:bodyPr>
          <a:lstStyle/>
          <a:p>
            <a:r>
              <a:rPr lang="ja-JP" altLang="en-US" sz="1600" dirty="0" smtClean="0">
                <a:solidFill>
                  <a:prstClr val="black"/>
                </a:solidFill>
              </a:rPr>
              <a:t>寝室（個室）</a:t>
            </a:r>
            <a:endParaRPr lang="en-US" altLang="ja-JP" sz="1600" dirty="0" smtClean="0">
              <a:solidFill>
                <a:prstClr val="black"/>
              </a:solidFill>
            </a:endParaRPr>
          </a:p>
          <a:p>
            <a:r>
              <a:rPr lang="ja-JP" altLang="en-US" sz="1600" dirty="0" smtClean="0">
                <a:solidFill>
                  <a:prstClr val="black"/>
                </a:solidFill>
              </a:rPr>
              <a:t>内装難燃</a:t>
            </a:r>
            <a:endParaRPr lang="ja-JP" altLang="en-US" sz="1600" dirty="0">
              <a:solidFill>
                <a:prstClr val="black"/>
              </a:solidFill>
            </a:endParaRPr>
          </a:p>
        </p:txBody>
      </p:sp>
      <p:sp>
        <p:nvSpPr>
          <p:cNvPr id="15" name="テキスト ボックス 14"/>
          <p:cNvSpPr txBox="1"/>
          <p:nvPr/>
        </p:nvSpPr>
        <p:spPr>
          <a:xfrm>
            <a:off x="7338538" y="4762369"/>
            <a:ext cx="1576697" cy="584775"/>
          </a:xfrm>
          <a:prstGeom prst="rect">
            <a:avLst/>
          </a:prstGeom>
          <a:noFill/>
        </p:spPr>
        <p:txBody>
          <a:bodyPr wrap="square" rtlCol="0">
            <a:spAutoFit/>
          </a:bodyPr>
          <a:lstStyle/>
          <a:p>
            <a:r>
              <a:rPr lang="ja-JP" altLang="en-US" sz="1600" dirty="0" smtClean="0">
                <a:solidFill>
                  <a:prstClr val="black"/>
                </a:solidFill>
              </a:rPr>
              <a:t>寝室（個室）</a:t>
            </a:r>
            <a:endParaRPr lang="en-US" altLang="ja-JP" sz="1600" dirty="0" smtClean="0">
              <a:solidFill>
                <a:prstClr val="black"/>
              </a:solidFill>
            </a:endParaRPr>
          </a:p>
          <a:p>
            <a:r>
              <a:rPr lang="ja-JP" altLang="en-US" sz="1600" dirty="0" smtClean="0">
                <a:solidFill>
                  <a:prstClr val="black"/>
                </a:solidFill>
              </a:rPr>
              <a:t>内装難燃</a:t>
            </a:r>
            <a:endParaRPr lang="ja-JP" altLang="en-US" sz="1600" dirty="0">
              <a:solidFill>
                <a:prstClr val="black"/>
              </a:solidFill>
            </a:endParaRPr>
          </a:p>
        </p:txBody>
      </p:sp>
      <p:sp>
        <p:nvSpPr>
          <p:cNvPr id="16" name="パイ 15"/>
          <p:cNvSpPr/>
          <p:nvPr/>
        </p:nvSpPr>
        <p:spPr>
          <a:xfrm rot="5400000">
            <a:off x="8570215" y="2901347"/>
            <a:ext cx="799161" cy="865758"/>
          </a:xfrm>
          <a:prstGeom prst="pie">
            <a:avLst>
              <a:gd name="adj1" fmla="val 10800000"/>
              <a:gd name="adj2" fmla="val 16200000"/>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black"/>
              </a:solidFill>
            </a:endParaRPr>
          </a:p>
        </p:txBody>
      </p:sp>
      <p:sp>
        <p:nvSpPr>
          <p:cNvPr id="17" name="円/楕円 16"/>
          <p:cNvSpPr/>
          <p:nvPr/>
        </p:nvSpPr>
        <p:spPr>
          <a:xfrm>
            <a:off x="8976537" y="2933235"/>
            <a:ext cx="468052" cy="43204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dirty="0" smtClean="0">
                <a:solidFill>
                  <a:prstClr val="black"/>
                </a:solidFill>
              </a:rPr>
              <a:t>防</a:t>
            </a:r>
            <a:endParaRPr lang="ja-JP" altLang="en-US" dirty="0">
              <a:solidFill>
                <a:prstClr val="black"/>
              </a:solidFill>
            </a:endParaRPr>
          </a:p>
        </p:txBody>
      </p:sp>
      <p:sp>
        <p:nvSpPr>
          <p:cNvPr id="18" name="円/楕円 17"/>
          <p:cNvSpPr/>
          <p:nvPr/>
        </p:nvSpPr>
        <p:spPr>
          <a:xfrm>
            <a:off x="5114755" y="5445224"/>
            <a:ext cx="468052" cy="43204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dirty="0" smtClean="0">
                <a:solidFill>
                  <a:prstClr val="black"/>
                </a:solidFill>
              </a:rPr>
              <a:t>防</a:t>
            </a:r>
            <a:endParaRPr lang="ja-JP" altLang="en-US" dirty="0">
              <a:solidFill>
                <a:prstClr val="black"/>
              </a:solidFill>
            </a:endParaRPr>
          </a:p>
        </p:txBody>
      </p:sp>
      <p:sp>
        <p:nvSpPr>
          <p:cNvPr id="19" name="テキスト ボックス 18"/>
          <p:cNvSpPr txBox="1"/>
          <p:nvPr/>
        </p:nvSpPr>
        <p:spPr>
          <a:xfrm>
            <a:off x="5733087" y="5500584"/>
            <a:ext cx="1638182" cy="369332"/>
          </a:xfrm>
          <a:prstGeom prst="rect">
            <a:avLst/>
          </a:prstGeom>
          <a:noFill/>
        </p:spPr>
        <p:txBody>
          <a:bodyPr wrap="square" rtlCol="0">
            <a:spAutoFit/>
          </a:bodyPr>
          <a:lstStyle/>
          <a:p>
            <a:r>
              <a:rPr lang="ja-JP" altLang="en-US" dirty="0" smtClean="0">
                <a:solidFill>
                  <a:prstClr val="black"/>
                </a:solidFill>
              </a:rPr>
              <a:t>防火設備</a:t>
            </a:r>
            <a:endParaRPr lang="ja-JP" altLang="en-US" dirty="0">
              <a:solidFill>
                <a:prstClr val="black"/>
              </a:solidFill>
            </a:endParaRPr>
          </a:p>
        </p:txBody>
      </p:sp>
      <p:sp>
        <p:nvSpPr>
          <p:cNvPr id="20" name="テキスト ボックス 19"/>
          <p:cNvSpPr txBox="1"/>
          <p:nvPr/>
        </p:nvSpPr>
        <p:spPr>
          <a:xfrm>
            <a:off x="8967350" y="3536934"/>
            <a:ext cx="430887" cy="2457622"/>
          </a:xfrm>
          <a:prstGeom prst="rect">
            <a:avLst/>
          </a:prstGeom>
          <a:noFill/>
        </p:spPr>
        <p:txBody>
          <a:bodyPr vert="eaVert" wrap="square" rtlCol="0">
            <a:spAutoFit/>
          </a:bodyPr>
          <a:lstStyle/>
          <a:p>
            <a:r>
              <a:rPr lang="ja-JP" altLang="en-US" sz="1600" dirty="0" smtClean="0">
                <a:solidFill>
                  <a:prstClr val="black"/>
                </a:solidFill>
              </a:rPr>
              <a:t>マンション共用廊下</a:t>
            </a:r>
            <a:endParaRPr lang="ja-JP" altLang="en-US" sz="1600" dirty="0">
              <a:solidFill>
                <a:prstClr val="black"/>
              </a:solidFill>
            </a:endParaRPr>
          </a:p>
        </p:txBody>
      </p:sp>
      <p:sp>
        <p:nvSpPr>
          <p:cNvPr id="21" name="線吹き出し 1 (枠付き) 20"/>
          <p:cNvSpPr/>
          <p:nvPr/>
        </p:nvSpPr>
        <p:spPr>
          <a:xfrm>
            <a:off x="7322027" y="1682328"/>
            <a:ext cx="1899196" cy="352174"/>
          </a:xfrm>
          <a:prstGeom prst="borderCallout1">
            <a:avLst>
              <a:gd name="adj1" fmla="val 83260"/>
              <a:gd name="adj2" fmla="val 14906"/>
              <a:gd name="adj3" fmla="val 435979"/>
              <a:gd name="adj4" fmla="val 586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prstClr val="white"/>
                </a:solidFill>
              </a:rPr>
              <a:t>避難経路通過扉</a:t>
            </a:r>
            <a:endParaRPr lang="ja-JP" altLang="en-US" sz="1600" dirty="0">
              <a:solidFill>
                <a:prstClr val="white"/>
              </a:solidFill>
            </a:endParaRPr>
          </a:p>
        </p:txBody>
      </p:sp>
      <p:sp>
        <p:nvSpPr>
          <p:cNvPr id="22" name="テキスト ボックス 21"/>
          <p:cNvSpPr txBox="1"/>
          <p:nvPr/>
        </p:nvSpPr>
        <p:spPr>
          <a:xfrm>
            <a:off x="7683303" y="2917477"/>
            <a:ext cx="1638182" cy="338554"/>
          </a:xfrm>
          <a:prstGeom prst="rect">
            <a:avLst/>
          </a:prstGeom>
          <a:noFill/>
        </p:spPr>
        <p:txBody>
          <a:bodyPr wrap="square" rtlCol="0">
            <a:spAutoFit/>
          </a:bodyPr>
          <a:lstStyle/>
          <a:p>
            <a:r>
              <a:rPr lang="ja-JP" altLang="en-US" sz="1600" dirty="0" smtClean="0">
                <a:solidFill>
                  <a:prstClr val="black"/>
                </a:solidFill>
              </a:rPr>
              <a:t>内装準不燃</a:t>
            </a:r>
            <a:endParaRPr lang="ja-JP" altLang="en-US" sz="1600" dirty="0">
              <a:solidFill>
                <a:prstClr val="black"/>
              </a:solidFill>
            </a:endParaRPr>
          </a:p>
        </p:txBody>
      </p:sp>
      <p:pic>
        <p:nvPicPr>
          <p:cNvPr id="23"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3320" t="84651" r="69014" b="9666"/>
          <a:stretch/>
        </p:blipFill>
        <p:spPr bwMode="auto">
          <a:xfrm rot="5400000" flipV="1">
            <a:off x="4720879" y="3897860"/>
            <a:ext cx="1191666" cy="1780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3320" t="84651" r="69014" b="9666"/>
          <a:stretch/>
        </p:blipFill>
        <p:spPr bwMode="auto">
          <a:xfrm rot="5400000" flipV="1">
            <a:off x="4830172" y="2641975"/>
            <a:ext cx="944109" cy="1410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5" name="テキスト ボックス 24"/>
          <p:cNvSpPr txBox="1"/>
          <p:nvPr/>
        </p:nvSpPr>
        <p:spPr>
          <a:xfrm>
            <a:off x="4796795" y="2595325"/>
            <a:ext cx="430887" cy="2764518"/>
          </a:xfrm>
          <a:prstGeom prst="rect">
            <a:avLst/>
          </a:prstGeom>
          <a:noFill/>
        </p:spPr>
        <p:txBody>
          <a:bodyPr vert="eaVert" wrap="square" rtlCol="0">
            <a:spAutoFit/>
          </a:bodyPr>
          <a:lstStyle/>
          <a:p>
            <a:r>
              <a:rPr lang="ja-JP" altLang="en-US" sz="1600" dirty="0" smtClean="0">
                <a:solidFill>
                  <a:prstClr val="black"/>
                </a:solidFill>
              </a:rPr>
              <a:t>隣接住戸と連続したバルコニー</a:t>
            </a:r>
            <a:endParaRPr lang="ja-JP" altLang="en-US" sz="1600" dirty="0">
              <a:solidFill>
                <a:prstClr val="black"/>
              </a:solidFill>
            </a:endParaRPr>
          </a:p>
        </p:txBody>
      </p:sp>
      <p:sp>
        <p:nvSpPr>
          <p:cNvPr id="3" name="正方形/長方形 2"/>
          <p:cNvSpPr/>
          <p:nvPr/>
        </p:nvSpPr>
        <p:spPr>
          <a:xfrm>
            <a:off x="92941" y="2413338"/>
            <a:ext cx="4301259" cy="2585323"/>
          </a:xfrm>
          <a:prstGeom prst="rect">
            <a:avLst/>
          </a:prstGeom>
        </p:spPr>
        <p:txBody>
          <a:bodyPr wrap="square">
            <a:spAutoFit/>
          </a:bodyPr>
          <a:lstStyle/>
          <a:p>
            <a:pPr marL="177800" indent="-177800"/>
            <a:r>
              <a:rPr lang="ja-JP" altLang="en-US" dirty="0" smtClean="0">
                <a:solidFill>
                  <a:prstClr val="black"/>
                </a:solidFill>
              </a:rPr>
              <a:t>一　居室</a:t>
            </a:r>
            <a:r>
              <a:rPr lang="ja-JP" altLang="en-US" dirty="0">
                <a:solidFill>
                  <a:prstClr val="black"/>
                </a:solidFill>
              </a:rPr>
              <a:t>から廊下に通ずる通路が</a:t>
            </a:r>
            <a:r>
              <a:rPr lang="ja-JP" altLang="en-US" b="1" dirty="0">
                <a:solidFill>
                  <a:srgbClr val="FF0000"/>
                </a:solidFill>
              </a:rPr>
              <a:t>当該居室以外の居室を通過しないもの</a:t>
            </a:r>
            <a:r>
              <a:rPr lang="ja-JP" altLang="en-US" dirty="0">
                <a:solidFill>
                  <a:prstClr val="black"/>
                </a:solidFill>
              </a:rPr>
              <a:t>であること</a:t>
            </a:r>
            <a:r>
              <a:rPr lang="ja-JP" altLang="en-US" dirty="0" smtClean="0">
                <a:solidFill>
                  <a:prstClr val="black"/>
                </a:solidFill>
              </a:rPr>
              <a:t>。</a:t>
            </a:r>
            <a:endParaRPr lang="en-US" altLang="ja-JP" dirty="0" smtClean="0">
              <a:solidFill>
                <a:prstClr val="black"/>
              </a:solidFill>
            </a:endParaRPr>
          </a:p>
          <a:p>
            <a:endParaRPr lang="ja-JP" altLang="en-US" dirty="0">
              <a:solidFill>
                <a:prstClr val="black"/>
              </a:solidFill>
            </a:endParaRPr>
          </a:p>
          <a:p>
            <a:pPr marL="177800" indent="-177800"/>
            <a:r>
              <a:rPr lang="ja-JP" altLang="en-US" dirty="0" smtClean="0">
                <a:solidFill>
                  <a:prstClr val="black"/>
                </a:solidFill>
              </a:rPr>
              <a:t>二　居室</a:t>
            </a:r>
            <a:r>
              <a:rPr lang="ja-JP" altLang="en-US" dirty="0">
                <a:solidFill>
                  <a:prstClr val="black"/>
                </a:solidFill>
              </a:rPr>
              <a:t>の開口部のうち廊下に通ずる通路に面するものは、</a:t>
            </a:r>
            <a:r>
              <a:rPr lang="ja-JP" altLang="en-US" b="1" dirty="0">
                <a:solidFill>
                  <a:srgbClr val="FF0000"/>
                </a:solidFill>
              </a:rPr>
              <a:t>随時開くことができる</a:t>
            </a:r>
            <a:r>
              <a:rPr lang="ja-JP" altLang="en-US" b="1" dirty="0" smtClean="0">
                <a:solidFill>
                  <a:srgbClr val="FF0000"/>
                </a:solidFill>
              </a:rPr>
              <a:t>自動</a:t>
            </a:r>
            <a:r>
              <a:rPr lang="ja-JP" altLang="en-US" b="1" dirty="0">
                <a:solidFill>
                  <a:srgbClr val="FF0000"/>
                </a:solidFill>
              </a:rPr>
              <a:t>閉鎖装置付きの戸（不燃材料で造られたものに限る。）</a:t>
            </a:r>
            <a:r>
              <a:rPr lang="ja-JP" altLang="en-US" dirty="0">
                <a:solidFill>
                  <a:prstClr val="black"/>
                </a:solidFill>
              </a:rPr>
              <a:t>を設けたものである</a:t>
            </a:r>
            <a:r>
              <a:rPr lang="ja-JP" altLang="en-US" dirty="0" smtClean="0">
                <a:solidFill>
                  <a:prstClr val="black"/>
                </a:solidFill>
              </a:rPr>
              <a:t>こと</a:t>
            </a:r>
            <a:r>
              <a:rPr lang="ja-JP" altLang="en-US" dirty="0">
                <a:solidFill>
                  <a:prstClr val="black"/>
                </a:solidFill>
              </a:rPr>
              <a:t>。</a:t>
            </a:r>
          </a:p>
        </p:txBody>
      </p:sp>
      <p:sp>
        <p:nvSpPr>
          <p:cNvPr id="30" name="円/楕円 29"/>
          <p:cNvSpPr/>
          <p:nvPr/>
        </p:nvSpPr>
        <p:spPr>
          <a:xfrm>
            <a:off x="7193420" y="5445224"/>
            <a:ext cx="468052" cy="432048"/>
          </a:xfrm>
          <a:prstGeom prst="ellipse">
            <a:avLst/>
          </a:prstGeom>
        </p:spPr>
        <p:style>
          <a:lnRef idx="2">
            <a:schemeClr val="accent2"/>
          </a:lnRef>
          <a:fillRef idx="1">
            <a:schemeClr val="lt1"/>
          </a:fillRef>
          <a:effectRef idx="0">
            <a:schemeClr val="accent2"/>
          </a:effectRef>
          <a:fontRef idx="minor">
            <a:schemeClr val="dk1"/>
          </a:fontRef>
        </p:style>
        <p:txBody>
          <a:bodyPr lIns="0" tIns="0" rIns="0" bIns="0" rtlCol="0" anchor="ctr"/>
          <a:lstStyle/>
          <a:p>
            <a:pPr algn="ctr"/>
            <a:r>
              <a:rPr lang="ja-JP" altLang="en-US" dirty="0" smtClean="0">
                <a:solidFill>
                  <a:prstClr val="black"/>
                </a:solidFill>
              </a:rPr>
              <a:t>不</a:t>
            </a:r>
            <a:endParaRPr lang="ja-JP" altLang="en-US" dirty="0">
              <a:solidFill>
                <a:prstClr val="black"/>
              </a:solidFill>
            </a:endParaRPr>
          </a:p>
        </p:txBody>
      </p:sp>
      <p:sp>
        <p:nvSpPr>
          <p:cNvPr id="31" name="テキスト ボックス 30"/>
          <p:cNvSpPr txBox="1"/>
          <p:nvPr/>
        </p:nvSpPr>
        <p:spPr>
          <a:xfrm>
            <a:off x="7661472" y="5507940"/>
            <a:ext cx="1638182" cy="369332"/>
          </a:xfrm>
          <a:prstGeom prst="rect">
            <a:avLst/>
          </a:prstGeom>
          <a:noFill/>
        </p:spPr>
        <p:txBody>
          <a:bodyPr wrap="square" rtlCol="0">
            <a:spAutoFit/>
          </a:bodyPr>
          <a:lstStyle/>
          <a:p>
            <a:r>
              <a:rPr lang="ja-JP" altLang="en-US" dirty="0" smtClean="0">
                <a:solidFill>
                  <a:prstClr val="black"/>
                </a:solidFill>
              </a:rPr>
              <a:t>不燃扉</a:t>
            </a:r>
            <a:endParaRPr lang="ja-JP" altLang="en-US" dirty="0">
              <a:solidFill>
                <a:prstClr val="black"/>
              </a:solidFill>
            </a:endParaRPr>
          </a:p>
        </p:txBody>
      </p:sp>
      <p:sp>
        <p:nvSpPr>
          <p:cNvPr id="32" name="円/楕円 31"/>
          <p:cNvSpPr/>
          <p:nvPr/>
        </p:nvSpPr>
        <p:spPr>
          <a:xfrm>
            <a:off x="6617134" y="3870568"/>
            <a:ext cx="468052" cy="432048"/>
          </a:xfrm>
          <a:prstGeom prst="ellipse">
            <a:avLst/>
          </a:prstGeom>
        </p:spPr>
        <p:style>
          <a:lnRef idx="2">
            <a:schemeClr val="accent2"/>
          </a:lnRef>
          <a:fillRef idx="1">
            <a:schemeClr val="lt1"/>
          </a:fillRef>
          <a:effectRef idx="0">
            <a:schemeClr val="accent2"/>
          </a:effectRef>
          <a:fontRef idx="minor">
            <a:schemeClr val="dk1"/>
          </a:fontRef>
        </p:style>
        <p:txBody>
          <a:bodyPr lIns="0" tIns="0" rIns="0" bIns="0" rtlCol="0" anchor="ctr"/>
          <a:lstStyle/>
          <a:p>
            <a:pPr algn="ctr"/>
            <a:r>
              <a:rPr lang="ja-JP" altLang="en-US" dirty="0" smtClean="0">
                <a:solidFill>
                  <a:prstClr val="black"/>
                </a:solidFill>
              </a:rPr>
              <a:t>不</a:t>
            </a:r>
            <a:endParaRPr lang="ja-JP" altLang="en-US" dirty="0">
              <a:solidFill>
                <a:prstClr val="black"/>
              </a:solidFill>
            </a:endParaRPr>
          </a:p>
        </p:txBody>
      </p:sp>
      <p:sp>
        <p:nvSpPr>
          <p:cNvPr id="33" name="円/楕円 32"/>
          <p:cNvSpPr/>
          <p:nvPr/>
        </p:nvSpPr>
        <p:spPr>
          <a:xfrm>
            <a:off x="6779888" y="2917477"/>
            <a:ext cx="468052" cy="432048"/>
          </a:xfrm>
          <a:prstGeom prst="ellipse">
            <a:avLst/>
          </a:prstGeom>
        </p:spPr>
        <p:style>
          <a:lnRef idx="2">
            <a:schemeClr val="accent2"/>
          </a:lnRef>
          <a:fillRef idx="1">
            <a:schemeClr val="lt1"/>
          </a:fillRef>
          <a:effectRef idx="0">
            <a:schemeClr val="accent2"/>
          </a:effectRef>
          <a:fontRef idx="minor">
            <a:schemeClr val="dk1"/>
          </a:fontRef>
        </p:style>
        <p:txBody>
          <a:bodyPr lIns="0" tIns="0" rIns="0" bIns="0" rtlCol="0" anchor="ctr"/>
          <a:lstStyle/>
          <a:p>
            <a:pPr algn="ctr"/>
            <a:r>
              <a:rPr lang="ja-JP" altLang="en-US" dirty="0" smtClean="0">
                <a:solidFill>
                  <a:prstClr val="black"/>
                </a:solidFill>
              </a:rPr>
              <a:t>不</a:t>
            </a:r>
            <a:endParaRPr lang="ja-JP" altLang="en-US" dirty="0">
              <a:solidFill>
                <a:prstClr val="black"/>
              </a:solidFill>
            </a:endParaRPr>
          </a:p>
        </p:txBody>
      </p:sp>
      <p:sp>
        <p:nvSpPr>
          <p:cNvPr id="34" name="円/楕円 33"/>
          <p:cNvSpPr/>
          <p:nvPr/>
        </p:nvSpPr>
        <p:spPr>
          <a:xfrm>
            <a:off x="7860325" y="4005065"/>
            <a:ext cx="468052" cy="432048"/>
          </a:xfrm>
          <a:prstGeom prst="ellipse">
            <a:avLst/>
          </a:prstGeom>
        </p:spPr>
        <p:style>
          <a:lnRef idx="2">
            <a:schemeClr val="accent2"/>
          </a:lnRef>
          <a:fillRef idx="1">
            <a:schemeClr val="lt1"/>
          </a:fillRef>
          <a:effectRef idx="0">
            <a:schemeClr val="accent2"/>
          </a:effectRef>
          <a:fontRef idx="minor">
            <a:schemeClr val="dk1"/>
          </a:fontRef>
        </p:style>
        <p:txBody>
          <a:bodyPr lIns="0" tIns="0" rIns="0" bIns="0" rtlCol="0" anchor="ctr"/>
          <a:lstStyle/>
          <a:p>
            <a:pPr algn="ctr"/>
            <a:r>
              <a:rPr lang="ja-JP" altLang="en-US" dirty="0" smtClean="0">
                <a:solidFill>
                  <a:prstClr val="black"/>
                </a:solidFill>
              </a:rPr>
              <a:t>不</a:t>
            </a:r>
            <a:endParaRPr lang="ja-JP" altLang="en-US" dirty="0">
              <a:solidFill>
                <a:prstClr val="black"/>
              </a:solidFill>
            </a:endParaRPr>
          </a:p>
        </p:txBody>
      </p:sp>
    </p:spTree>
    <p:extLst>
      <p:ext uri="{BB962C8B-B14F-4D97-AF65-F5344CB8AC3E}">
        <p14:creationId xmlns:p14="http://schemas.microsoft.com/office/powerpoint/2010/main" val="4151744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0" y="965836"/>
            <a:ext cx="9906000" cy="1739264"/>
          </a:xfrm>
          <a:prstGeom prst="rect">
            <a:avLst/>
          </a:prstGeom>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13500000" scaled="0"/>
            <a:tileRect/>
          </a:gradFill>
        </p:spPr>
        <p:txBody>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eaLnBrk="1" hangingPunct="1">
              <a:defRPr/>
            </a:pPr>
            <a:r>
              <a:rPr lang="ja-JP" altLang="en-US" dirty="0">
                <a:solidFill>
                  <a:schemeClr val="bg1"/>
                </a:solidFill>
                <a:effectLst>
                  <a:outerShdw blurRad="38100" dist="38100" dir="2700000" algn="tl">
                    <a:srgbClr val="000000">
                      <a:alpha val="43137"/>
                    </a:srgbClr>
                  </a:outerShdw>
                </a:effectLst>
                <a:latin typeface="AR Pゴシック体S" pitchFamily="50" charset="-128"/>
                <a:ea typeface="AR Pゴシック体S" pitchFamily="50" charset="-128"/>
              </a:rPr>
              <a:t>５　</a:t>
            </a:r>
            <a:r>
              <a:rPr lang="ja-JP" altLang="en-US" sz="2800" dirty="0" smtClean="0">
                <a:solidFill>
                  <a:schemeClr val="bg1"/>
                </a:solidFill>
                <a:effectLst>
                  <a:outerShdw blurRad="38100" dist="38100" dir="2700000" algn="tl">
                    <a:srgbClr val="000000">
                      <a:alpha val="43137"/>
                    </a:srgbClr>
                  </a:outerShdw>
                </a:effectLst>
                <a:latin typeface="AR Pゴシック体S" pitchFamily="50" charset="-128"/>
                <a:ea typeface="AR Pゴシック体S" pitchFamily="50" charset="-128"/>
              </a:rPr>
              <a:t>特定駐車場における必要とされる防火安全性能を</a:t>
            </a:r>
            <a:endParaRPr lang="en-US" altLang="ja-JP" sz="2800" dirty="0" smtClean="0">
              <a:solidFill>
                <a:schemeClr val="bg1"/>
              </a:solidFill>
              <a:effectLst>
                <a:outerShdw blurRad="38100" dist="38100" dir="2700000" algn="tl">
                  <a:srgbClr val="000000">
                    <a:alpha val="43137"/>
                  </a:srgbClr>
                </a:outerShdw>
              </a:effectLst>
              <a:latin typeface="AR Pゴシック体S" pitchFamily="50" charset="-128"/>
              <a:ea typeface="AR Pゴシック体S" pitchFamily="50" charset="-128"/>
            </a:endParaRPr>
          </a:p>
          <a:p>
            <a:pPr eaLnBrk="1" hangingPunct="1">
              <a:defRPr/>
            </a:pPr>
            <a:r>
              <a:rPr lang="ja-JP" altLang="en-US" sz="2800" dirty="0" smtClean="0">
                <a:solidFill>
                  <a:schemeClr val="bg1"/>
                </a:solidFill>
                <a:effectLst>
                  <a:outerShdw blurRad="38100" dist="38100" dir="2700000" algn="tl">
                    <a:srgbClr val="000000">
                      <a:alpha val="43137"/>
                    </a:srgbClr>
                  </a:outerShdw>
                </a:effectLst>
                <a:latin typeface="AR Pゴシック体S" pitchFamily="50" charset="-128"/>
                <a:ea typeface="AR Pゴシック体S" pitchFamily="50" charset="-128"/>
              </a:rPr>
              <a:t>有する消防の用に供する設備等に関する省令</a:t>
            </a:r>
            <a:endParaRPr lang="en-US" altLang="ja-JP" sz="2800" dirty="0" smtClean="0">
              <a:solidFill>
                <a:schemeClr val="bg1"/>
              </a:solidFill>
              <a:effectLst>
                <a:outerShdw blurRad="38100" dist="38100" dir="2700000" algn="tl">
                  <a:srgbClr val="000000">
                    <a:alpha val="43137"/>
                  </a:srgbClr>
                </a:outerShdw>
              </a:effectLst>
              <a:latin typeface="AR Pゴシック体S" pitchFamily="50" charset="-128"/>
              <a:ea typeface="AR Pゴシック体S" pitchFamily="50" charset="-128"/>
            </a:endParaRPr>
          </a:p>
          <a:p>
            <a:pPr eaLnBrk="1" hangingPunct="1">
              <a:defRPr/>
            </a:pPr>
            <a:r>
              <a:rPr lang="ja-JP" altLang="en-US" sz="2800" dirty="0" smtClean="0">
                <a:solidFill>
                  <a:schemeClr val="bg1"/>
                </a:solidFill>
                <a:effectLst>
                  <a:outerShdw blurRad="38100" dist="38100" dir="2700000" algn="tl">
                    <a:srgbClr val="000000">
                      <a:alpha val="43137"/>
                    </a:srgbClr>
                  </a:outerShdw>
                </a:effectLst>
                <a:latin typeface="AR Pゴシック体S" pitchFamily="50" charset="-128"/>
                <a:ea typeface="AR Pゴシック体S" pitchFamily="50" charset="-128"/>
              </a:rPr>
              <a:t>（平成２６年３月２７日公布）</a:t>
            </a:r>
            <a:endParaRPr lang="en-US" altLang="ja-JP" sz="2800" dirty="0" smtClean="0">
              <a:solidFill>
                <a:schemeClr val="bg1"/>
              </a:solidFill>
              <a:effectLst>
                <a:outerShdw blurRad="38100" dist="38100" dir="2700000" algn="tl">
                  <a:srgbClr val="000000">
                    <a:alpha val="43137"/>
                  </a:srgbClr>
                </a:outerShdw>
              </a:effectLst>
              <a:latin typeface="AR Pゴシック体S" pitchFamily="50" charset="-128"/>
              <a:ea typeface="AR Pゴシック体S" pitchFamily="50" charset="-128"/>
            </a:endParaRPr>
          </a:p>
          <a:p>
            <a:pPr eaLnBrk="1" hangingPunct="1">
              <a:defRPr/>
            </a:pPr>
            <a:endParaRPr lang="ja-JP" altLang="en-US" dirty="0">
              <a:solidFill>
                <a:schemeClr val="bg1"/>
              </a:solidFill>
              <a:effectLst>
                <a:outerShdw blurRad="38100" dist="38100" dir="2700000" algn="tl">
                  <a:srgbClr val="000000">
                    <a:alpha val="43137"/>
                  </a:srgbClr>
                </a:outerShdw>
              </a:effectLst>
              <a:latin typeface="AR Pゴシック体S" pitchFamily="50" charset="-128"/>
              <a:ea typeface="AR Pゴシック体S" pitchFamily="50" charset="-128"/>
            </a:endParaRPr>
          </a:p>
        </p:txBody>
      </p:sp>
      <p:sp>
        <p:nvSpPr>
          <p:cNvPr id="4" name="テキスト ボックス 3"/>
          <p:cNvSpPr txBox="1"/>
          <p:nvPr/>
        </p:nvSpPr>
        <p:spPr>
          <a:xfrm>
            <a:off x="1030514" y="5277024"/>
            <a:ext cx="8098971" cy="584775"/>
          </a:xfrm>
          <a:prstGeom prst="rect">
            <a:avLst/>
          </a:prstGeom>
          <a:noFill/>
        </p:spPr>
        <p:txBody>
          <a:bodyPr wrap="square" rtlCol="0">
            <a:spAutoFit/>
          </a:bodyPr>
          <a:lstStyle/>
          <a:p>
            <a:pPr eaLnBrk="1" hangingPunct="1">
              <a:defRPr/>
            </a:pPr>
            <a:r>
              <a:rPr lang="ja-JP" altLang="en-US" sz="1600" b="1" dirty="0" smtClean="0"/>
              <a:t>注）　</a:t>
            </a:r>
            <a:r>
              <a:rPr lang="ja-JP" altLang="en-US" sz="1600" b="1" u="sng" dirty="0" smtClean="0"/>
              <a:t>特定</a:t>
            </a:r>
            <a:r>
              <a:rPr lang="ja-JP" altLang="en-US" sz="1600" b="1" u="sng" dirty="0"/>
              <a:t>駐車場における必要とされる防火安全性能</a:t>
            </a:r>
            <a:r>
              <a:rPr lang="ja-JP" altLang="en-US" sz="1600" b="1" u="sng" dirty="0" smtClean="0"/>
              <a:t>を有する</a:t>
            </a:r>
            <a:r>
              <a:rPr lang="ja-JP" altLang="en-US" sz="1600" b="1" u="sng" dirty="0"/>
              <a:t>消防の用に供する</a:t>
            </a:r>
            <a:r>
              <a:rPr lang="ja-JP" altLang="en-US" sz="1600" b="1" u="sng" dirty="0" smtClean="0"/>
              <a:t>設備を以降</a:t>
            </a:r>
            <a:endParaRPr lang="en-US" altLang="ja-JP" sz="1600" b="1" u="sng" dirty="0" smtClean="0"/>
          </a:p>
          <a:p>
            <a:pPr eaLnBrk="1" hangingPunct="1">
              <a:defRPr/>
            </a:pPr>
            <a:r>
              <a:rPr lang="ja-JP" altLang="en-US" sz="1600" b="1" dirty="0"/>
              <a:t>　</a:t>
            </a:r>
            <a:r>
              <a:rPr lang="ja-JP" altLang="en-US" sz="1600" b="1" dirty="0" smtClean="0"/>
              <a:t>　　</a:t>
            </a:r>
            <a:r>
              <a:rPr lang="ja-JP" altLang="en-US" sz="1600" b="1" u="sng" dirty="0" smtClean="0">
                <a:solidFill>
                  <a:srgbClr val="0070C0"/>
                </a:solidFill>
              </a:rPr>
              <a:t>「</a:t>
            </a:r>
            <a:r>
              <a:rPr lang="ja-JP" altLang="en-US" sz="1600" b="1" u="sng" dirty="0">
                <a:solidFill>
                  <a:srgbClr val="0070C0"/>
                </a:solidFill>
              </a:rPr>
              <a:t>特定駐車場用泡消火設備</a:t>
            </a:r>
            <a:r>
              <a:rPr lang="ja-JP" altLang="en-US" sz="1600" b="1" u="sng" dirty="0" smtClean="0">
                <a:solidFill>
                  <a:srgbClr val="0070C0"/>
                </a:solidFill>
              </a:rPr>
              <a:t>」</a:t>
            </a:r>
            <a:r>
              <a:rPr lang="ja-JP" altLang="en-US" sz="1600" b="1" u="sng" dirty="0" smtClean="0"/>
              <a:t>と表記します</a:t>
            </a:r>
            <a:endParaRPr lang="ja-JP" altLang="en-US" sz="1600" b="1" u="sng" dirty="0"/>
          </a:p>
        </p:txBody>
      </p:sp>
    </p:spTree>
    <p:extLst>
      <p:ext uri="{BB962C8B-B14F-4D97-AF65-F5344CB8AC3E}">
        <p14:creationId xmlns:p14="http://schemas.microsoft.com/office/powerpoint/2010/main" val="34606649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2" name="テキスト ボックス 771"/>
          <p:cNvSpPr txBox="1"/>
          <p:nvPr/>
        </p:nvSpPr>
        <p:spPr>
          <a:xfrm>
            <a:off x="25343" y="44624"/>
            <a:ext cx="5458397" cy="400110"/>
          </a:xfrm>
          <a:prstGeom prst="rect">
            <a:avLst/>
          </a:prstGeom>
          <a:noFill/>
        </p:spPr>
        <p:txBody>
          <a:bodyPr wrap="square" rtlCol="0">
            <a:spAutoFit/>
          </a:bodyPr>
          <a:lstStyle/>
          <a:p>
            <a:r>
              <a:rPr kumimoji="1" lang="ja-JP" altLang="en-US" sz="2000" b="1" i="1" u="sng" dirty="0" smtClean="0">
                <a:solidFill>
                  <a:srgbClr val="0070C0"/>
                </a:solidFill>
              </a:rPr>
              <a:t>＜特定駐車場用泡消火設備の適用範囲＞</a:t>
            </a:r>
            <a:endParaRPr kumimoji="1" lang="ja-JP" altLang="en-US" sz="2000" b="1" i="1" u="sng" dirty="0">
              <a:solidFill>
                <a:srgbClr val="0070C0"/>
              </a:solidFill>
            </a:endParaRPr>
          </a:p>
        </p:txBody>
      </p:sp>
      <p:sp>
        <p:nvSpPr>
          <p:cNvPr id="303" name="テキスト ボックス 302"/>
          <p:cNvSpPr txBox="1"/>
          <p:nvPr/>
        </p:nvSpPr>
        <p:spPr>
          <a:xfrm>
            <a:off x="3200400" y="532097"/>
            <a:ext cx="2211159" cy="584775"/>
          </a:xfrm>
          <a:prstGeom prst="rect">
            <a:avLst/>
          </a:prstGeom>
          <a:solidFill>
            <a:schemeClr val="bg1"/>
          </a:solidFill>
          <a:ln>
            <a:solidFill>
              <a:schemeClr val="accent1">
                <a:shade val="50000"/>
              </a:schemeClr>
            </a:solidFill>
          </a:ln>
        </p:spPr>
        <p:txBody>
          <a:bodyPr wrap="square" rtlCol="0">
            <a:spAutoFit/>
          </a:bodyPr>
          <a:lstStyle/>
          <a:p>
            <a:pPr algn="ctr"/>
            <a:r>
              <a:rPr kumimoji="1" lang="ja-JP" altLang="en-US" sz="1600" dirty="0" smtClean="0"/>
              <a:t>通常用いられる</a:t>
            </a:r>
            <a:endParaRPr kumimoji="1" lang="en-US" altLang="ja-JP" sz="1600" dirty="0" smtClean="0"/>
          </a:p>
          <a:p>
            <a:pPr algn="ctr"/>
            <a:r>
              <a:rPr kumimoji="1" lang="ja-JP" altLang="en-US" sz="1600" dirty="0" smtClean="0"/>
              <a:t>消防の用に供する設備</a:t>
            </a:r>
            <a:endParaRPr kumimoji="1" lang="ja-JP" altLang="en-US" sz="1600" dirty="0"/>
          </a:p>
        </p:txBody>
      </p:sp>
      <p:sp>
        <p:nvSpPr>
          <p:cNvPr id="304" name="テキスト ボックス 303"/>
          <p:cNvSpPr txBox="1"/>
          <p:nvPr/>
        </p:nvSpPr>
        <p:spPr>
          <a:xfrm>
            <a:off x="6299658" y="536815"/>
            <a:ext cx="3365042" cy="584775"/>
          </a:xfrm>
          <a:prstGeom prst="rect">
            <a:avLst/>
          </a:prstGeom>
          <a:solidFill>
            <a:schemeClr val="bg1"/>
          </a:solidFill>
          <a:ln>
            <a:solidFill>
              <a:schemeClr val="accent1">
                <a:shade val="50000"/>
              </a:schemeClr>
            </a:solidFill>
          </a:ln>
        </p:spPr>
        <p:txBody>
          <a:bodyPr wrap="square" rtlCol="0">
            <a:spAutoFit/>
          </a:bodyPr>
          <a:lstStyle/>
          <a:p>
            <a:pPr algn="ctr" eaLnBrk="1" hangingPunct="1">
              <a:defRPr/>
            </a:pPr>
            <a:r>
              <a:rPr lang="ja-JP" altLang="en-US" sz="1600" dirty="0"/>
              <a:t>必要とされる防火安全性能を</a:t>
            </a:r>
            <a:endParaRPr lang="en-US" altLang="ja-JP" sz="1600" dirty="0"/>
          </a:p>
          <a:p>
            <a:pPr algn="ctr" eaLnBrk="1" hangingPunct="1">
              <a:defRPr/>
            </a:pPr>
            <a:r>
              <a:rPr lang="ja-JP" altLang="en-US" sz="1600" dirty="0"/>
              <a:t>有する消防の用に供する設備</a:t>
            </a:r>
          </a:p>
        </p:txBody>
      </p:sp>
      <p:sp>
        <p:nvSpPr>
          <p:cNvPr id="3" name="正方形/長方形 2"/>
          <p:cNvSpPr/>
          <p:nvPr/>
        </p:nvSpPr>
        <p:spPr>
          <a:xfrm>
            <a:off x="3200400" y="1247595"/>
            <a:ext cx="2211159" cy="313290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t>泡</a:t>
            </a:r>
            <a:r>
              <a:rPr lang="ja-JP" altLang="en-US" dirty="0" smtClean="0"/>
              <a:t>消火</a:t>
            </a:r>
            <a:r>
              <a:rPr lang="ja-JP" altLang="en-US" dirty="0"/>
              <a:t>設備</a:t>
            </a:r>
            <a:endParaRPr kumimoji="1" lang="ja-JP" altLang="en-US" dirty="0"/>
          </a:p>
        </p:txBody>
      </p:sp>
      <p:sp>
        <p:nvSpPr>
          <p:cNvPr id="309" name="正方形/長方形 308"/>
          <p:cNvSpPr/>
          <p:nvPr/>
        </p:nvSpPr>
        <p:spPr>
          <a:xfrm>
            <a:off x="215843" y="1247595"/>
            <a:ext cx="1689157" cy="149460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1100" dirty="0"/>
              <a:t>駐車の用に供する部分</a:t>
            </a:r>
            <a:endParaRPr lang="en-US" altLang="ja-JP" sz="1100" dirty="0"/>
          </a:p>
          <a:p>
            <a:r>
              <a:rPr lang="ja-JP" altLang="en-US" sz="1100" dirty="0"/>
              <a:t>地階又は２階</a:t>
            </a:r>
            <a:r>
              <a:rPr lang="ja-JP" altLang="en-US" sz="1100" dirty="0" smtClean="0"/>
              <a:t>以上</a:t>
            </a:r>
            <a:r>
              <a:rPr lang="ja-JP" altLang="en-US" sz="1100" dirty="0"/>
              <a:t>　</a:t>
            </a:r>
            <a:endParaRPr lang="en-US" altLang="ja-JP" sz="1100" dirty="0"/>
          </a:p>
          <a:p>
            <a:r>
              <a:rPr lang="ja-JP" altLang="en-US" sz="1100" dirty="0"/>
              <a:t>　　　　２００㎡以上</a:t>
            </a:r>
            <a:endParaRPr lang="en-US" altLang="ja-JP" sz="1100" dirty="0"/>
          </a:p>
          <a:p>
            <a:r>
              <a:rPr lang="ja-JP" altLang="en-US" sz="1100" dirty="0"/>
              <a:t>１階　５００㎡以上</a:t>
            </a:r>
            <a:endParaRPr lang="en-US" altLang="ja-JP" sz="1100" dirty="0"/>
          </a:p>
          <a:p>
            <a:r>
              <a:rPr lang="ja-JP" altLang="en-US" sz="1100" dirty="0"/>
              <a:t>屋上</a:t>
            </a:r>
            <a:r>
              <a:rPr lang="en-US" altLang="ja-JP" sz="1100" dirty="0"/>
              <a:t> </a:t>
            </a:r>
            <a:r>
              <a:rPr lang="ja-JP" altLang="en-US" sz="1100" dirty="0"/>
              <a:t>３００㎡以上</a:t>
            </a:r>
          </a:p>
        </p:txBody>
      </p:sp>
      <p:sp>
        <p:nvSpPr>
          <p:cNvPr id="310" name="正方形/長方形 309"/>
          <p:cNvSpPr/>
          <p:nvPr/>
        </p:nvSpPr>
        <p:spPr>
          <a:xfrm>
            <a:off x="1905001" y="1247595"/>
            <a:ext cx="1167720" cy="74730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1100" dirty="0" smtClean="0"/>
              <a:t>天井高</a:t>
            </a:r>
            <a:endParaRPr lang="en-US" altLang="ja-JP" sz="1100" dirty="0" smtClean="0"/>
          </a:p>
          <a:p>
            <a:r>
              <a:rPr lang="ja-JP" altLang="en-US" sz="1100" dirty="0" smtClean="0"/>
              <a:t>　１０ｍ以下</a:t>
            </a:r>
            <a:endParaRPr lang="ja-JP" altLang="en-US" sz="1100" dirty="0"/>
          </a:p>
        </p:txBody>
      </p:sp>
      <p:sp>
        <p:nvSpPr>
          <p:cNvPr id="311" name="正方形/長方形 310"/>
          <p:cNvSpPr/>
          <p:nvPr/>
        </p:nvSpPr>
        <p:spPr>
          <a:xfrm>
            <a:off x="1905001" y="1994898"/>
            <a:ext cx="1167720" cy="74730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1100" dirty="0" smtClean="0"/>
              <a:t>天井高</a:t>
            </a:r>
            <a:endParaRPr lang="en-US" altLang="ja-JP" sz="1100" dirty="0" smtClean="0"/>
          </a:p>
          <a:p>
            <a:r>
              <a:rPr lang="ja-JP" altLang="en-US" sz="1100" dirty="0" smtClean="0"/>
              <a:t>　１０ｍ越</a:t>
            </a:r>
            <a:endParaRPr lang="ja-JP" altLang="en-US" sz="1100" dirty="0"/>
          </a:p>
        </p:txBody>
      </p:sp>
      <p:sp>
        <p:nvSpPr>
          <p:cNvPr id="312" name="正方形/長方形 311"/>
          <p:cNvSpPr/>
          <p:nvPr/>
        </p:nvSpPr>
        <p:spPr>
          <a:xfrm>
            <a:off x="215843" y="2885895"/>
            <a:ext cx="1689157" cy="149460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1100" dirty="0" smtClean="0"/>
              <a:t>昇降機等の機械式で車両の収容台数が１０以上のもの</a:t>
            </a:r>
            <a:endParaRPr lang="ja-JP" altLang="en-US" sz="1100" dirty="0"/>
          </a:p>
        </p:txBody>
      </p:sp>
      <p:sp>
        <p:nvSpPr>
          <p:cNvPr id="313" name="正方形/長方形 312"/>
          <p:cNvSpPr/>
          <p:nvPr/>
        </p:nvSpPr>
        <p:spPr>
          <a:xfrm>
            <a:off x="1905001" y="2885895"/>
            <a:ext cx="1167720" cy="74730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1100" dirty="0" smtClean="0"/>
              <a:t>天井高</a:t>
            </a:r>
            <a:endParaRPr lang="en-US" altLang="ja-JP" sz="1100" dirty="0" smtClean="0"/>
          </a:p>
          <a:p>
            <a:r>
              <a:rPr lang="ja-JP" altLang="en-US" sz="1100" dirty="0" smtClean="0"/>
              <a:t>　１０ｍ以下</a:t>
            </a:r>
            <a:endParaRPr lang="ja-JP" altLang="en-US" sz="1100" dirty="0"/>
          </a:p>
        </p:txBody>
      </p:sp>
      <p:sp>
        <p:nvSpPr>
          <p:cNvPr id="314" name="正方形/長方形 313"/>
          <p:cNvSpPr/>
          <p:nvPr/>
        </p:nvSpPr>
        <p:spPr>
          <a:xfrm>
            <a:off x="1905001" y="3633198"/>
            <a:ext cx="1167720" cy="74730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1100" dirty="0" smtClean="0"/>
              <a:t>天井高</a:t>
            </a:r>
            <a:endParaRPr lang="en-US" altLang="ja-JP" sz="1100" dirty="0" smtClean="0"/>
          </a:p>
          <a:p>
            <a:r>
              <a:rPr lang="ja-JP" altLang="en-US" sz="1100" dirty="0" smtClean="0"/>
              <a:t>　１０ｍ越</a:t>
            </a:r>
            <a:endParaRPr lang="ja-JP" altLang="en-US" sz="1100" dirty="0"/>
          </a:p>
        </p:txBody>
      </p:sp>
      <p:sp>
        <p:nvSpPr>
          <p:cNvPr id="315" name="正方形/長方形 314"/>
          <p:cNvSpPr/>
          <p:nvPr/>
        </p:nvSpPr>
        <p:spPr>
          <a:xfrm>
            <a:off x="6299657" y="1247595"/>
            <a:ext cx="3365044" cy="747303"/>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smtClean="0"/>
              <a:t>特定駐車場泡消火</a:t>
            </a:r>
            <a:r>
              <a:rPr lang="ja-JP" altLang="en-US" dirty="0"/>
              <a:t>設備</a:t>
            </a:r>
            <a:endParaRPr kumimoji="1" lang="ja-JP" altLang="en-US" dirty="0"/>
          </a:p>
        </p:txBody>
      </p:sp>
      <p:sp>
        <p:nvSpPr>
          <p:cNvPr id="316" name="正方形/長方形 315"/>
          <p:cNvSpPr/>
          <p:nvPr/>
        </p:nvSpPr>
        <p:spPr>
          <a:xfrm>
            <a:off x="6299655" y="2885895"/>
            <a:ext cx="3365045" cy="747303"/>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smtClean="0"/>
              <a:t>特定駐車場泡消火</a:t>
            </a:r>
            <a:r>
              <a:rPr lang="ja-JP" altLang="en-US" dirty="0"/>
              <a:t>設備</a:t>
            </a:r>
            <a:endParaRPr kumimoji="1" lang="ja-JP" altLang="en-US" dirty="0"/>
          </a:p>
        </p:txBody>
      </p:sp>
      <p:sp>
        <p:nvSpPr>
          <p:cNvPr id="4" name="右矢印 3"/>
          <p:cNvSpPr/>
          <p:nvPr/>
        </p:nvSpPr>
        <p:spPr>
          <a:xfrm>
            <a:off x="5600700" y="1416549"/>
            <a:ext cx="558800" cy="5216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8" name="右矢印 317"/>
          <p:cNvSpPr/>
          <p:nvPr/>
        </p:nvSpPr>
        <p:spPr>
          <a:xfrm>
            <a:off x="5613400" y="2998697"/>
            <a:ext cx="558800" cy="5216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9" name="右矢印 318"/>
          <p:cNvSpPr/>
          <p:nvPr/>
        </p:nvSpPr>
        <p:spPr>
          <a:xfrm>
            <a:off x="5626100" y="2262596"/>
            <a:ext cx="558800" cy="5216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0" name="右矢印 319"/>
          <p:cNvSpPr/>
          <p:nvPr/>
        </p:nvSpPr>
        <p:spPr>
          <a:xfrm>
            <a:off x="5613400" y="3746000"/>
            <a:ext cx="558800" cy="5216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乗算記号 6"/>
          <p:cNvSpPr/>
          <p:nvPr/>
        </p:nvSpPr>
        <p:spPr>
          <a:xfrm>
            <a:off x="6235700" y="2174194"/>
            <a:ext cx="635000" cy="623299"/>
          </a:xfrm>
          <a:prstGeom prst="mathMultiply">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322" name="乗算記号 321"/>
          <p:cNvSpPr/>
          <p:nvPr/>
        </p:nvSpPr>
        <p:spPr>
          <a:xfrm>
            <a:off x="6299655" y="3746000"/>
            <a:ext cx="635000" cy="623299"/>
          </a:xfrm>
          <a:prstGeom prst="mathMultiply">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9" name="フリーフォーム 8"/>
          <p:cNvSpPr/>
          <p:nvPr/>
        </p:nvSpPr>
        <p:spPr>
          <a:xfrm>
            <a:off x="165100" y="1206500"/>
            <a:ext cx="2933700" cy="1574800"/>
          </a:xfrm>
          <a:custGeom>
            <a:avLst/>
            <a:gdLst>
              <a:gd name="connsiteX0" fmla="*/ 38100 w 2933700"/>
              <a:gd name="connsiteY0" fmla="*/ 0 h 1574800"/>
              <a:gd name="connsiteX1" fmla="*/ 2921000 w 2933700"/>
              <a:gd name="connsiteY1" fmla="*/ 12700 h 1574800"/>
              <a:gd name="connsiteX2" fmla="*/ 2933700 w 2933700"/>
              <a:gd name="connsiteY2" fmla="*/ 825500 h 1574800"/>
              <a:gd name="connsiteX3" fmla="*/ 1739900 w 2933700"/>
              <a:gd name="connsiteY3" fmla="*/ 825500 h 1574800"/>
              <a:gd name="connsiteX4" fmla="*/ 1752600 w 2933700"/>
              <a:gd name="connsiteY4" fmla="*/ 1574800 h 1574800"/>
              <a:gd name="connsiteX5" fmla="*/ 0 w 2933700"/>
              <a:gd name="connsiteY5" fmla="*/ 1574800 h 1574800"/>
              <a:gd name="connsiteX6" fmla="*/ 38100 w 2933700"/>
              <a:gd name="connsiteY6" fmla="*/ 0 h 157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33700" h="1574800">
                <a:moveTo>
                  <a:pt x="38100" y="0"/>
                </a:moveTo>
                <a:lnTo>
                  <a:pt x="2921000" y="12700"/>
                </a:lnTo>
                <a:lnTo>
                  <a:pt x="2933700" y="825500"/>
                </a:lnTo>
                <a:lnTo>
                  <a:pt x="1739900" y="825500"/>
                </a:lnTo>
                <a:lnTo>
                  <a:pt x="1752600" y="1574800"/>
                </a:lnTo>
                <a:lnTo>
                  <a:pt x="0" y="1574800"/>
                </a:lnTo>
                <a:lnTo>
                  <a:pt x="38100" y="0"/>
                </a:lnTo>
                <a:close/>
              </a:path>
            </a:pathLst>
          </a:custGeom>
          <a:noFill/>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25" name="フリーフォーム 324"/>
          <p:cNvSpPr/>
          <p:nvPr/>
        </p:nvSpPr>
        <p:spPr>
          <a:xfrm>
            <a:off x="165100" y="2845798"/>
            <a:ext cx="2933700" cy="1574800"/>
          </a:xfrm>
          <a:custGeom>
            <a:avLst/>
            <a:gdLst>
              <a:gd name="connsiteX0" fmla="*/ 38100 w 2933700"/>
              <a:gd name="connsiteY0" fmla="*/ 0 h 1574800"/>
              <a:gd name="connsiteX1" fmla="*/ 2921000 w 2933700"/>
              <a:gd name="connsiteY1" fmla="*/ 12700 h 1574800"/>
              <a:gd name="connsiteX2" fmla="*/ 2933700 w 2933700"/>
              <a:gd name="connsiteY2" fmla="*/ 825500 h 1574800"/>
              <a:gd name="connsiteX3" fmla="*/ 1739900 w 2933700"/>
              <a:gd name="connsiteY3" fmla="*/ 825500 h 1574800"/>
              <a:gd name="connsiteX4" fmla="*/ 1752600 w 2933700"/>
              <a:gd name="connsiteY4" fmla="*/ 1574800 h 1574800"/>
              <a:gd name="connsiteX5" fmla="*/ 0 w 2933700"/>
              <a:gd name="connsiteY5" fmla="*/ 1574800 h 1574800"/>
              <a:gd name="connsiteX6" fmla="*/ 38100 w 2933700"/>
              <a:gd name="connsiteY6" fmla="*/ 0 h 157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33700" h="1574800">
                <a:moveTo>
                  <a:pt x="38100" y="0"/>
                </a:moveTo>
                <a:lnTo>
                  <a:pt x="2921000" y="12700"/>
                </a:lnTo>
                <a:lnTo>
                  <a:pt x="2933700" y="825500"/>
                </a:lnTo>
                <a:lnTo>
                  <a:pt x="1739900" y="825500"/>
                </a:lnTo>
                <a:lnTo>
                  <a:pt x="1752600" y="1574800"/>
                </a:lnTo>
                <a:lnTo>
                  <a:pt x="0" y="1574800"/>
                </a:lnTo>
                <a:lnTo>
                  <a:pt x="38100" y="0"/>
                </a:lnTo>
                <a:close/>
              </a:path>
            </a:pathLst>
          </a:custGeom>
          <a:noFill/>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1" name="角丸四角形 10"/>
          <p:cNvSpPr/>
          <p:nvPr/>
        </p:nvSpPr>
        <p:spPr>
          <a:xfrm>
            <a:off x="749469" y="4800422"/>
            <a:ext cx="2323252" cy="35577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smtClean="0"/>
              <a:t>「特定駐車場」</a:t>
            </a:r>
            <a:endParaRPr kumimoji="1" lang="ja-JP" altLang="en-US" dirty="0"/>
          </a:p>
        </p:txBody>
      </p:sp>
      <p:cxnSp>
        <p:nvCxnSpPr>
          <p:cNvPr id="13" name="直線矢印コネクタ 12"/>
          <p:cNvCxnSpPr>
            <a:stCxn id="11" idx="0"/>
          </p:cNvCxnSpPr>
          <p:nvPr/>
        </p:nvCxnSpPr>
        <p:spPr>
          <a:xfrm flipH="1" flipV="1">
            <a:off x="1485900" y="4152900"/>
            <a:ext cx="425195" cy="64752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0" name="直線矢印コネクタ 329"/>
          <p:cNvCxnSpPr>
            <a:stCxn id="11" idx="0"/>
          </p:cNvCxnSpPr>
          <p:nvPr/>
        </p:nvCxnSpPr>
        <p:spPr>
          <a:xfrm flipH="1" flipV="1">
            <a:off x="1631950" y="2485843"/>
            <a:ext cx="279145" cy="231457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33" name="角丸四角形 332"/>
          <p:cNvSpPr/>
          <p:nvPr/>
        </p:nvSpPr>
        <p:spPr>
          <a:xfrm>
            <a:off x="4108791" y="4915078"/>
            <a:ext cx="5651727" cy="109890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smtClean="0"/>
              <a:t>特定駐車場における火災の発生を感知し、自動的に泡水溶液（泡消火薬剤と水の混合液）を圧力により放射して火災の拡大を初期に抑制するための設備</a:t>
            </a:r>
            <a:endParaRPr kumimoji="1" lang="ja-JP" altLang="en-US" dirty="0"/>
          </a:p>
        </p:txBody>
      </p:sp>
      <p:cxnSp>
        <p:nvCxnSpPr>
          <p:cNvPr id="334" name="直線矢印コネクタ 333"/>
          <p:cNvCxnSpPr>
            <a:stCxn id="333" idx="0"/>
            <a:endCxn id="316" idx="2"/>
          </p:cNvCxnSpPr>
          <p:nvPr/>
        </p:nvCxnSpPr>
        <p:spPr>
          <a:xfrm flipV="1">
            <a:off x="6934655" y="3633198"/>
            <a:ext cx="1047523" cy="12818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6" name="直線矢印コネクタ 335"/>
          <p:cNvCxnSpPr>
            <a:stCxn id="333" idx="0"/>
            <a:endCxn id="315" idx="2"/>
          </p:cNvCxnSpPr>
          <p:nvPr/>
        </p:nvCxnSpPr>
        <p:spPr>
          <a:xfrm flipV="1">
            <a:off x="6934655" y="1994898"/>
            <a:ext cx="1047524" cy="29201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55" name="Text Box 8"/>
          <p:cNvSpPr txBox="1">
            <a:spLocks noChangeArrowheads="1"/>
          </p:cNvSpPr>
          <p:nvPr/>
        </p:nvSpPr>
        <p:spPr bwMode="auto">
          <a:xfrm>
            <a:off x="321669" y="6041765"/>
            <a:ext cx="9443720" cy="376237"/>
          </a:xfrm>
          <a:prstGeom prst="rect">
            <a:avLst/>
          </a:prstGeom>
          <a:solidFill>
            <a:srgbClr val="FF0000"/>
          </a:solidFill>
          <a:ln w="9525">
            <a:solidFill>
              <a:schemeClr val="tx1"/>
            </a:solidFill>
            <a:miter lim="800000"/>
            <a:headEnd/>
            <a:tailEnd/>
          </a:ln>
          <a:effectLst/>
          <a:extLst/>
        </p:spPr>
        <p:txBody>
          <a:bodyPr wrap="squar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b="1" dirty="0">
                <a:solidFill>
                  <a:schemeClr val="bg1"/>
                </a:solidFill>
              </a:rPr>
              <a:t>施行</a:t>
            </a:r>
            <a:r>
              <a:rPr lang="ja-JP" altLang="en-US" b="1">
                <a:solidFill>
                  <a:schemeClr val="bg1"/>
                </a:solidFill>
              </a:rPr>
              <a:t>日</a:t>
            </a:r>
            <a:r>
              <a:rPr lang="ja-JP" altLang="en-US" b="1" smtClean="0">
                <a:solidFill>
                  <a:schemeClr val="bg1"/>
                </a:solidFill>
              </a:rPr>
              <a:t>：公布の日（平成２７年３月２７日）</a:t>
            </a:r>
            <a:endParaRPr lang="ja-JP" altLang="en-US" b="1" dirty="0">
              <a:solidFill>
                <a:schemeClr val="bg1"/>
              </a:solidFill>
            </a:endParaRPr>
          </a:p>
        </p:txBody>
      </p:sp>
    </p:spTree>
    <p:extLst>
      <p:ext uri="{BB962C8B-B14F-4D97-AF65-F5344CB8AC3E}">
        <p14:creationId xmlns:p14="http://schemas.microsoft.com/office/powerpoint/2010/main" val="32351482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55"/>
                                        </p:tgtEl>
                                        <p:attrNameLst>
                                          <p:attrName>style.visibility</p:attrName>
                                        </p:attrNameLst>
                                      </p:cBhvr>
                                      <p:to>
                                        <p:strVal val="visible"/>
                                      </p:to>
                                    </p:set>
                                    <p:animEffect transition="in" filter="fade">
                                      <p:cBhvr>
                                        <p:cTn id="7" dur="1000"/>
                                        <p:tgtEl>
                                          <p:spTgt spid="355"/>
                                        </p:tgtEl>
                                      </p:cBhvr>
                                    </p:animEffect>
                                    <p:anim calcmode="lin" valueType="num">
                                      <p:cBhvr>
                                        <p:cTn id="8" dur="1000" fill="hold"/>
                                        <p:tgtEl>
                                          <p:spTgt spid="355"/>
                                        </p:tgtEl>
                                        <p:attrNameLst>
                                          <p:attrName>ppt_x</p:attrName>
                                        </p:attrNameLst>
                                      </p:cBhvr>
                                      <p:tavLst>
                                        <p:tav tm="0">
                                          <p:val>
                                            <p:strVal val="#ppt_x"/>
                                          </p:val>
                                        </p:tav>
                                        <p:tav tm="100000">
                                          <p:val>
                                            <p:strVal val="#ppt_x"/>
                                          </p:val>
                                        </p:tav>
                                      </p:tavLst>
                                    </p:anim>
                                    <p:anim calcmode="lin" valueType="num">
                                      <p:cBhvr>
                                        <p:cTn id="9" dur="1000" fill="hold"/>
                                        <p:tgtEl>
                                          <p:spTgt spid="35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4" name="正方形/長方形 20"/>
          <p:cNvSpPr>
            <a:spLocks noChangeArrowheads="1"/>
          </p:cNvSpPr>
          <p:nvPr/>
        </p:nvSpPr>
        <p:spPr bwMode="auto">
          <a:xfrm>
            <a:off x="117475" y="938213"/>
            <a:ext cx="3743325" cy="244475"/>
          </a:xfrm>
          <a:prstGeom prst="rect">
            <a:avLst/>
          </a:prstGeom>
          <a:solidFill>
            <a:schemeClr val="bg1"/>
          </a:solidFill>
          <a:ln w="9525" algn="ctr">
            <a:solidFill>
              <a:schemeClr val="tx1"/>
            </a:solidFill>
            <a:miter lim="800000"/>
            <a:headEnd/>
            <a:tailEnd/>
          </a:ln>
        </p:spPr>
        <p:txBody>
          <a:bodyPr anchor="ctr"/>
          <a:lstStyle/>
          <a:p>
            <a:pPr algn="ctr"/>
            <a:r>
              <a:rPr lang="ja-JP" altLang="en-US" sz="1400">
                <a:solidFill>
                  <a:srgbClr val="000000"/>
                </a:solidFill>
                <a:latin typeface="Calibri" pitchFamily="34" charset="0"/>
              </a:rPr>
              <a:t>老人短期入所施設</a:t>
            </a:r>
          </a:p>
        </p:txBody>
      </p:sp>
      <p:sp>
        <p:nvSpPr>
          <p:cNvPr id="61445" name="正方形/長方形 20"/>
          <p:cNvSpPr>
            <a:spLocks noChangeArrowheads="1"/>
          </p:cNvSpPr>
          <p:nvPr/>
        </p:nvSpPr>
        <p:spPr bwMode="auto">
          <a:xfrm>
            <a:off x="117475" y="1212850"/>
            <a:ext cx="3743325" cy="244475"/>
          </a:xfrm>
          <a:prstGeom prst="rect">
            <a:avLst/>
          </a:prstGeom>
          <a:solidFill>
            <a:schemeClr val="bg1"/>
          </a:solidFill>
          <a:ln w="9525" algn="ctr">
            <a:solidFill>
              <a:schemeClr val="tx1"/>
            </a:solidFill>
            <a:miter lim="800000"/>
            <a:headEnd/>
            <a:tailEnd/>
          </a:ln>
        </p:spPr>
        <p:txBody>
          <a:bodyPr anchor="ctr"/>
          <a:lstStyle/>
          <a:p>
            <a:pPr algn="ctr"/>
            <a:r>
              <a:rPr lang="ja-JP" altLang="en-US" sz="1400">
                <a:solidFill>
                  <a:srgbClr val="000000"/>
                </a:solidFill>
                <a:latin typeface="Calibri" pitchFamily="34" charset="0"/>
              </a:rPr>
              <a:t>養護老人ホーム</a:t>
            </a:r>
          </a:p>
        </p:txBody>
      </p:sp>
      <p:sp>
        <p:nvSpPr>
          <p:cNvPr id="61446" name="正方形/長方形 20"/>
          <p:cNvSpPr>
            <a:spLocks noChangeArrowheads="1"/>
          </p:cNvSpPr>
          <p:nvPr/>
        </p:nvSpPr>
        <p:spPr bwMode="auto">
          <a:xfrm>
            <a:off x="117475" y="1514475"/>
            <a:ext cx="3743325" cy="244475"/>
          </a:xfrm>
          <a:prstGeom prst="rect">
            <a:avLst/>
          </a:prstGeom>
          <a:solidFill>
            <a:schemeClr val="bg1"/>
          </a:solidFill>
          <a:ln w="9525" algn="ctr">
            <a:solidFill>
              <a:schemeClr val="tx1"/>
            </a:solidFill>
            <a:miter lim="800000"/>
            <a:headEnd/>
            <a:tailEnd/>
          </a:ln>
        </p:spPr>
        <p:txBody>
          <a:bodyPr anchor="ctr"/>
          <a:lstStyle/>
          <a:p>
            <a:pPr algn="ctr"/>
            <a:r>
              <a:rPr lang="ja-JP" altLang="en-US" sz="1400">
                <a:solidFill>
                  <a:srgbClr val="000000"/>
                </a:solidFill>
                <a:latin typeface="Calibri" pitchFamily="34" charset="0"/>
              </a:rPr>
              <a:t>特別養護老人ホーム</a:t>
            </a:r>
          </a:p>
        </p:txBody>
      </p:sp>
      <p:sp>
        <p:nvSpPr>
          <p:cNvPr id="61447" name="正方形/長方形 20"/>
          <p:cNvSpPr>
            <a:spLocks noChangeArrowheads="1"/>
          </p:cNvSpPr>
          <p:nvPr/>
        </p:nvSpPr>
        <p:spPr bwMode="auto">
          <a:xfrm>
            <a:off x="117475" y="2119313"/>
            <a:ext cx="3743325" cy="244475"/>
          </a:xfrm>
          <a:prstGeom prst="rect">
            <a:avLst/>
          </a:prstGeom>
          <a:solidFill>
            <a:schemeClr val="bg1"/>
          </a:solidFill>
          <a:ln w="9525" algn="ctr">
            <a:solidFill>
              <a:schemeClr val="tx1"/>
            </a:solidFill>
            <a:miter lim="800000"/>
            <a:headEnd/>
            <a:tailEnd/>
          </a:ln>
        </p:spPr>
        <p:txBody>
          <a:bodyPr anchor="ctr"/>
          <a:lstStyle/>
          <a:p>
            <a:pPr algn="ctr"/>
            <a:r>
              <a:rPr lang="ja-JP" altLang="en-US" sz="1400">
                <a:solidFill>
                  <a:srgbClr val="000000"/>
                </a:solidFill>
                <a:latin typeface="Calibri" pitchFamily="34" charset="0"/>
              </a:rPr>
              <a:t>有料老人ホーム　</a:t>
            </a:r>
            <a:r>
              <a:rPr lang="en-US" altLang="ja-JP" sz="1400">
                <a:solidFill>
                  <a:srgbClr val="000000"/>
                </a:solidFill>
                <a:latin typeface="Calibri" pitchFamily="34" charset="0"/>
              </a:rPr>
              <a:t>※</a:t>
            </a:r>
            <a:r>
              <a:rPr lang="ja-JP" altLang="en-US" sz="1400">
                <a:solidFill>
                  <a:srgbClr val="000000"/>
                </a:solidFill>
                <a:latin typeface="Calibri" pitchFamily="34" charset="0"/>
              </a:rPr>
              <a:t>１</a:t>
            </a:r>
          </a:p>
        </p:txBody>
      </p:sp>
      <p:sp>
        <p:nvSpPr>
          <p:cNvPr id="61448" name="正方形/長方形 20"/>
          <p:cNvSpPr>
            <a:spLocks noChangeArrowheads="1"/>
          </p:cNvSpPr>
          <p:nvPr/>
        </p:nvSpPr>
        <p:spPr bwMode="auto">
          <a:xfrm>
            <a:off x="117475" y="2393950"/>
            <a:ext cx="3743325" cy="244475"/>
          </a:xfrm>
          <a:prstGeom prst="rect">
            <a:avLst/>
          </a:prstGeom>
          <a:solidFill>
            <a:schemeClr val="bg1"/>
          </a:solidFill>
          <a:ln w="9525" algn="ctr">
            <a:solidFill>
              <a:schemeClr val="tx1"/>
            </a:solidFill>
            <a:miter lim="800000"/>
            <a:headEnd/>
            <a:tailEnd/>
          </a:ln>
        </p:spPr>
        <p:txBody>
          <a:bodyPr anchor="ctr"/>
          <a:lstStyle/>
          <a:p>
            <a:pPr algn="ctr"/>
            <a:r>
              <a:rPr lang="ja-JP" altLang="en-US" sz="1400">
                <a:solidFill>
                  <a:srgbClr val="000000"/>
                </a:solidFill>
                <a:latin typeface="Calibri" pitchFamily="34" charset="0"/>
              </a:rPr>
              <a:t>介護老人保健施設</a:t>
            </a:r>
          </a:p>
        </p:txBody>
      </p:sp>
      <p:sp>
        <p:nvSpPr>
          <p:cNvPr id="61449" name="正方形/長方形 20"/>
          <p:cNvSpPr>
            <a:spLocks noChangeArrowheads="1"/>
          </p:cNvSpPr>
          <p:nvPr/>
        </p:nvSpPr>
        <p:spPr bwMode="auto">
          <a:xfrm>
            <a:off x="5002213" y="938213"/>
            <a:ext cx="3744912" cy="244475"/>
          </a:xfrm>
          <a:prstGeom prst="rect">
            <a:avLst/>
          </a:prstGeom>
          <a:solidFill>
            <a:schemeClr val="bg1"/>
          </a:solidFill>
          <a:ln w="9525" algn="ctr">
            <a:solidFill>
              <a:schemeClr val="tx1"/>
            </a:solidFill>
            <a:miter lim="800000"/>
            <a:headEnd/>
            <a:tailEnd/>
          </a:ln>
        </p:spPr>
        <p:txBody>
          <a:bodyPr anchor="ctr"/>
          <a:lstStyle/>
          <a:p>
            <a:pPr algn="ctr"/>
            <a:r>
              <a:rPr lang="ja-JP" altLang="en-US" sz="1400">
                <a:solidFill>
                  <a:srgbClr val="000000"/>
                </a:solidFill>
                <a:latin typeface="Calibri" pitchFamily="34" charset="0"/>
              </a:rPr>
              <a:t>老人短期入所施設</a:t>
            </a:r>
          </a:p>
        </p:txBody>
      </p:sp>
      <p:sp>
        <p:nvSpPr>
          <p:cNvPr id="61450" name="正方形/長方形 20"/>
          <p:cNvSpPr>
            <a:spLocks noChangeArrowheads="1"/>
          </p:cNvSpPr>
          <p:nvPr/>
        </p:nvSpPr>
        <p:spPr bwMode="auto">
          <a:xfrm>
            <a:off x="5002213" y="1212850"/>
            <a:ext cx="3744912" cy="244475"/>
          </a:xfrm>
          <a:prstGeom prst="rect">
            <a:avLst/>
          </a:prstGeom>
          <a:solidFill>
            <a:schemeClr val="bg1"/>
          </a:solidFill>
          <a:ln w="9525" algn="ctr">
            <a:solidFill>
              <a:schemeClr val="tx1"/>
            </a:solidFill>
            <a:miter lim="800000"/>
            <a:headEnd/>
            <a:tailEnd/>
          </a:ln>
        </p:spPr>
        <p:txBody>
          <a:bodyPr anchor="ctr"/>
          <a:lstStyle/>
          <a:p>
            <a:pPr algn="ctr"/>
            <a:r>
              <a:rPr lang="ja-JP" altLang="en-US" sz="1400">
                <a:solidFill>
                  <a:srgbClr val="000000"/>
                </a:solidFill>
                <a:latin typeface="Calibri" pitchFamily="34" charset="0"/>
              </a:rPr>
              <a:t>養護老人ホーム</a:t>
            </a:r>
          </a:p>
        </p:txBody>
      </p:sp>
      <p:sp>
        <p:nvSpPr>
          <p:cNvPr id="61451" name="正方形/長方形 20"/>
          <p:cNvSpPr>
            <a:spLocks noChangeArrowheads="1"/>
          </p:cNvSpPr>
          <p:nvPr/>
        </p:nvSpPr>
        <p:spPr bwMode="auto">
          <a:xfrm>
            <a:off x="5002213" y="1514475"/>
            <a:ext cx="3744912" cy="244475"/>
          </a:xfrm>
          <a:prstGeom prst="rect">
            <a:avLst/>
          </a:prstGeom>
          <a:solidFill>
            <a:schemeClr val="bg1"/>
          </a:solidFill>
          <a:ln w="9525" algn="ctr">
            <a:solidFill>
              <a:schemeClr val="tx1"/>
            </a:solidFill>
            <a:miter lim="800000"/>
            <a:headEnd/>
            <a:tailEnd/>
          </a:ln>
        </p:spPr>
        <p:txBody>
          <a:bodyPr anchor="ctr"/>
          <a:lstStyle/>
          <a:p>
            <a:pPr algn="ctr"/>
            <a:r>
              <a:rPr lang="ja-JP" altLang="en-US" sz="1400">
                <a:solidFill>
                  <a:srgbClr val="000000"/>
                </a:solidFill>
                <a:latin typeface="Calibri" pitchFamily="34" charset="0"/>
              </a:rPr>
              <a:t>特別養護老人ホーム</a:t>
            </a:r>
          </a:p>
        </p:txBody>
      </p:sp>
      <p:sp>
        <p:nvSpPr>
          <p:cNvPr id="61453" name="正方形/長方形 20"/>
          <p:cNvSpPr>
            <a:spLocks noChangeArrowheads="1"/>
          </p:cNvSpPr>
          <p:nvPr/>
        </p:nvSpPr>
        <p:spPr bwMode="auto">
          <a:xfrm>
            <a:off x="5002213" y="2119313"/>
            <a:ext cx="3744912" cy="244475"/>
          </a:xfrm>
          <a:prstGeom prst="rect">
            <a:avLst/>
          </a:prstGeom>
          <a:solidFill>
            <a:schemeClr val="bg1"/>
          </a:solidFill>
          <a:ln w="9525" algn="ctr">
            <a:solidFill>
              <a:schemeClr val="tx1"/>
            </a:solidFill>
            <a:miter lim="800000"/>
            <a:headEnd/>
            <a:tailEnd/>
          </a:ln>
        </p:spPr>
        <p:txBody>
          <a:bodyPr anchor="ctr"/>
          <a:lstStyle/>
          <a:p>
            <a:pPr algn="ctr"/>
            <a:r>
              <a:rPr lang="ja-JP" altLang="en-US" sz="1400">
                <a:solidFill>
                  <a:srgbClr val="000000"/>
                </a:solidFill>
                <a:latin typeface="Calibri" pitchFamily="34" charset="0"/>
              </a:rPr>
              <a:t>有料老人ホーム　</a:t>
            </a:r>
            <a:r>
              <a:rPr lang="en-US" altLang="ja-JP" sz="1400">
                <a:solidFill>
                  <a:srgbClr val="000000"/>
                </a:solidFill>
                <a:latin typeface="Calibri" pitchFamily="34" charset="0"/>
              </a:rPr>
              <a:t>※</a:t>
            </a:r>
            <a:r>
              <a:rPr lang="ja-JP" altLang="en-US" sz="1400">
                <a:solidFill>
                  <a:srgbClr val="000000"/>
                </a:solidFill>
                <a:latin typeface="Calibri" pitchFamily="34" charset="0"/>
              </a:rPr>
              <a:t>３</a:t>
            </a:r>
          </a:p>
        </p:txBody>
      </p:sp>
      <p:sp>
        <p:nvSpPr>
          <p:cNvPr id="61454" name="正方形/長方形 20"/>
          <p:cNvSpPr>
            <a:spLocks noChangeArrowheads="1"/>
          </p:cNvSpPr>
          <p:nvPr/>
        </p:nvSpPr>
        <p:spPr bwMode="auto">
          <a:xfrm>
            <a:off x="5002213" y="2393950"/>
            <a:ext cx="3744912" cy="244475"/>
          </a:xfrm>
          <a:prstGeom prst="rect">
            <a:avLst/>
          </a:prstGeom>
          <a:solidFill>
            <a:schemeClr val="bg1"/>
          </a:solidFill>
          <a:ln w="9525" algn="ctr">
            <a:solidFill>
              <a:schemeClr val="tx1"/>
            </a:solidFill>
            <a:miter lim="800000"/>
            <a:headEnd/>
            <a:tailEnd/>
          </a:ln>
        </p:spPr>
        <p:txBody>
          <a:bodyPr anchor="ctr"/>
          <a:lstStyle/>
          <a:p>
            <a:pPr algn="ctr"/>
            <a:r>
              <a:rPr lang="ja-JP" altLang="en-US" sz="1400">
                <a:solidFill>
                  <a:srgbClr val="000000"/>
                </a:solidFill>
                <a:latin typeface="Calibri" pitchFamily="34" charset="0"/>
              </a:rPr>
              <a:t>介護老人保健施設</a:t>
            </a:r>
          </a:p>
        </p:txBody>
      </p:sp>
      <p:sp>
        <p:nvSpPr>
          <p:cNvPr id="61455" name="正方形/長方形 20"/>
          <p:cNvSpPr>
            <a:spLocks noChangeArrowheads="1"/>
          </p:cNvSpPr>
          <p:nvPr/>
        </p:nvSpPr>
        <p:spPr bwMode="auto">
          <a:xfrm>
            <a:off x="5002213" y="2681288"/>
            <a:ext cx="3744912" cy="244475"/>
          </a:xfrm>
          <a:prstGeom prst="rect">
            <a:avLst/>
          </a:prstGeom>
          <a:solidFill>
            <a:schemeClr val="bg1"/>
          </a:solidFill>
          <a:ln w="9525" algn="ctr">
            <a:solidFill>
              <a:schemeClr val="tx1"/>
            </a:solidFill>
            <a:miter lim="800000"/>
            <a:headEnd/>
            <a:tailEnd/>
          </a:ln>
        </p:spPr>
        <p:txBody>
          <a:bodyPr anchor="ctr"/>
          <a:lstStyle/>
          <a:p>
            <a:pPr algn="ctr"/>
            <a:r>
              <a:rPr lang="ja-JP" altLang="en-US" sz="1400">
                <a:solidFill>
                  <a:srgbClr val="000000"/>
                </a:solidFill>
                <a:latin typeface="Calibri" pitchFamily="34" charset="0"/>
              </a:rPr>
              <a:t>老人短期入所事業</a:t>
            </a:r>
          </a:p>
        </p:txBody>
      </p:sp>
      <p:sp>
        <p:nvSpPr>
          <p:cNvPr id="95247" name="正方形/長方形 20"/>
          <p:cNvSpPr>
            <a:spLocks noChangeArrowheads="1"/>
          </p:cNvSpPr>
          <p:nvPr/>
        </p:nvSpPr>
        <p:spPr bwMode="auto">
          <a:xfrm>
            <a:off x="5002213" y="2954338"/>
            <a:ext cx="3744912" cy="244475"/>
          </a:xfrm>
          <a:prstGeom prst="rect">
            <a:avLst/>
          </a:prstGeom>
          <a:solidFill>
            <a:srgbClr val="FF0000"/>
          </a:solidFill>
          <a:ln w="9525" algn="ctr">
            <a:solidFill>
              <a:schemeClr val="tx1"/>
            </a:solidFill>
            <a:miter lim="800000"/>
            <a:headEnd/>
            <a:tailEnd/>
          </a:ln>
        </p:spPr>
        <p:txBody>
          <a:bodyPr anchor="ctr"/>
          <a:lstStyle/>
          <a:p>
            <a:pPr algn="ctr"/>
            <a:r>
              <a:rPr lang="ja-JP" altLang="en-US" sz="1400">
                <a:solidFill>
                  <a:srgbClr val="FFFF00"/>
                </a:solidFill>
                <a:latin typeface="Calibri" pitchFamily="34" charset="0"/>
              </a:rPr>
              <a:t>小規模多機能型居宅介護事業　</a:t>
            </a:r>
            <a:r>
              <a:rPr lang="en-US" altLang="ja-JP" sz="1400">
                <a:solidFill>
                  <a:srgbClr val="FFFF00"/>
                </a:solidFill>
                <a:latin typeface="Calibri" pitchFamily="34" charset="0"/>
              </a:rPr>
              <a:t>※</a:t>
            </a:r>
            <a:r>
              <a:rPr lang="ja-JP" altLang="en-US" sz="1400">
                <a:solidFill>
                  <a:srgbClr val="FFFF00"/>
                </a:solidFill>
                <a:latin typeface="Calibri" pitchFamily="34" charset="0"/>
              </a:rPr>
              <a:t>３</a:t>
            </a:r>
          </a:p>
        </p:txBody>
      </p:sp>
      <p:sp>
        <p:nvSpPr>
          <p:cNvPr id="61457" name="正方形/長方形 20"/>
          <p:cNvSpPr>
            <a:spLocks noChangeArrowheads="1"/>
          </p:cNvSpPr>
          <p:nvPr/>
        </p:nvSpPr>
        <p:spPr bwMode="auto">
          <a:xfrm>
            <a:off x="5002213" y="3257550"/>
            <a:ext cx="3744912" cy="244475"/>
          </a:xfrm>
          <a:prstGeom prst="rect">
            <a:avLst/>
          </a:prstGeom>
          <a:solidFill>
            <a:schemeClr val="bg1"/>
          </a:solidFill>
          <a:ln w="9525" algn="ctr">
            <a:solidFill>
              <a:schemeClr val="tx1"/>
            </a:solidFill>
            <a:miter lim="800000"/>
            <a:headEnd/>
            <a:tailEnd/>
          </a:ln>
        </p:spPr>
        <p:txBody>
          <a:bodyPr anchor="ctr"/>
          <a:lstStyle/>
          <a:p>
            <a:pPr algn="ctr"/>
            <a:r>
              <a:rPr lang="ja-JP" altLang="en-US" sz="1400">
                <a:solidFill>
                  <a:srgbClr val="000000"/>
                </a:solidFill>
                <a:latin typeface="Calibri" pitchFamily="34" charset="0"/>
              </a:rPr>
              <a:t>認知症対応型老人共同生活援助事業</a:t>
            </a:r>
          </a:p>
        </p:txBody>
      </p:sp>
      <p:sp>
        <p:nvSpPr>
          <p:cNvPr id="95249" name="正方形/長方形 20"/>
          <p:cNvSpPr>
            <a:spLocks noChangeArrowheads="1"/>
          </p:cNvSpPr>
          <p:nvPr/>
        </p:nvSpPr>
        <p:spPr bwMode="auto">
          <a:xfrm>
            <a:off x="5002213" y="3554413"/>
            <a:ext cx="3744912" cy="244475"/>
          </a:xfrm>
          <a:prstGeom prst="rect">
            <a:avLst/>
          </a:prstGeom>
          <a:solidFill>
            <a:srgbClr val="FF0000"/>
          </a:solidFill>
          <a:ln w="9525" algn="ctr">
            <a:solidFill>
              <a:schemeClr val="tx1"/>
            </a:solidFill>
            <a:miter lim="800000"/>
            <a:headEnd/>
            <a:tailEnd/>
          </a:ln>
        </p:spPr>
        <p:txBody>
          <a:bodyPr anchor="ctr"/>
          <a:lstStyle/>
          <a:p>
            <a:pPr algn="ctr"/>
            <a:r>
              <a:rPr lang="ja-JP" altLang="en-US" sz="1400" dirty="0">
                <a:solidFill>
                  <a:srgbClr val="FFFF00"/>
                </a:solidFill>
                <a:latin typeface="Calibri" pitchFamily="34" charset="0"/>
              </a:rPr>
              <a:t>その他これらに類するもの（→総務省令）</a:t>
            </a:r>
          </a:p>
        </p:txBody>
      </p:sp>
      <p:sp>
        <p:nvSpPr>
          <p:cNvPr id="61459" name="正方形/長方形 20"/>
          <p:cNvSpPr>
            <a:spLocks noChangeArrowheads="1"/>
          </p:cNvSpPr>
          <p:nvPr/>
        </p:nvSpPr>
        <p:spPr bwMode="auto">
          <a:xfrm>
            <a:off x="5002213" y="3863975"/>
            <a:ext cx="3744912" cy="244475"/>
          </a:xfrm>
          <a:prstGeom prst="rect">
            <a:avLst/>
          </a:prstGeom>
          <a:solidFill>
            <a:schemeClr val="bg1"/>
          </a:solidFill>
          <a:ln w="9525" algn="ctr">
            <a:solidFill>
              <a:schemeClr val="tx1"/>
            </a:solidFill>
            <a:miter lim="800000"/>
            <a:headEnd/>
            <a:tailEnd/>
          </a:ln>
        </p:spPr>
        <p:txBody>
          <a:bodyPr anchor="ctr"/>
          <a:lstStyle/>
          <a:p>
            <a:pPr algn="ctr"/>
            <a:r>
              <a:rPr lang="ja-JP" altLang="en-US" sz="1400">
                <a:solidFill>
                  <a:srgbClr val="000000"/>
                </a:solidFill>
                <a:latin typeface="Calibri" pitchFamily="34" charset="0"/>
              </a:rPr>
              <a:t>救護施設</a:t>
            </a:r>
          </a:p>
        </p:txBody>
      </p:sp>
      <p:sp>
        <p:nvSpPr>
          <p:cNvPr id="61460" name="正方形/長方形 20"/>
          <p:cNvSpPr>
            <a:spLocks noChangeArrowheads="1"/>
          </p:cNvSpPr>
          <p:nvPr/>
        </p:nvSpPr>
        <p:spPr bwMode="auto">
          <a:xfrm>
            <a:off x="117475" y="3863975"/>
            <a:ext cx="3743325" cy="244475"/>
          </a:xfrm>
          <a:prstGeom prst="rect">
            <a:avLst/>
          </a:prstGeom>
          <a:solidFill>
            <a:schemeClr val="bg1"/>
          </a:solidFill>
          <a:ln w="9525" algn="ctr">
            <a:solidFill>
              <a:schemeClr val="tx1"/>
            </a:solidFill>
            <a:miter lim="800000"/>
            <a:headEnd/>
            <a:tailEnd/>
          </a:ln>
        </p:spPr>
        <p:txBody>
          <a:bodyPr anchor="ctr"/>
          <a:lstStyle/>
          <a:p>
            <a:pPr algn="ctr"/>
            <a:r>
              <a:rPr lang="ja-JP" altLang="en-US" sz="1400">
                <a:solidFill>
                  <a:srgbClr val="000000"/>
                </a:solidFill>
                <a:latin typeface="Calibri" pitchFamily="34" charset="0"/>
              </a:rPr>
              <a:t>救護施設</a:t>
            </a:r>
          </a:p>
        </p:txBody>
      </p:sp>
      <p:sp>
        <p:nvSpPr>
          <p:cNvPr id="61461" name="正方形/長方形 20"/>
          <p:cNvSpPr>
            <a:spLocks noChangeArrowheads="1"/>
          </p:cNvSpPr>
          <p:nvPr/>
        </p:nvSpPr>
        <p:spPr bwMode="auto">
          <a:xfrm>
            <a:off x="5002213" y="4165600"/>
            <a:ext cx="3744912" cy="244475"/>
          </a:xfrm>
          <a:prstGeom prst="rect">
            <a:avLst/>
          </a:prstGeom>
          <a:solidFill>
            <a:schemeClr val="bg1"/>
          </a:solidFill>
          <a:ln w="9525" algn="ctr">
            <a:solidFill>
              <a:schemeClr val="tx1"/>
            </a:solidFill>
            <a:miter lim="800000"/>
            <a:headEnd/>
            <a:tailEnd/>
          </a:ln>
        </p:spPr>
        <p:txBody>
          <a:bodyPr anchor="ctr"/>
          <a:lstStyle/>
          <a:p>
            <a:pPr algn="ctr"/>
            <a:r>
              <a:rPr lang="ja-JP" altLang="en-US" sz="1400">
                <a:solidFill>
                  <a:srgbClr val="000000"/>
                </a:solidFill>
                <a:latin typeface="Calibri" pitchFamily="34" charset="0"/>
              </a:rPr>
              <a:t>乳児院</a:t>
            </a:r>
          </a:p>
        </p:txBody>
      </p:sp>
      <p:sp>
        <p:nvSpPr>
          <p:cNvPr id="61462" name="正方形/長方形 20"/>
          <p:cNvSpPr>
            <a:spLocks noChangeArrowheads="1"/>
          </p:cNvSpPr>
          <p:nvPr/>
        </p:nvSpPr>
        <p:spPr bwMode="auto">
          <a:xfrm>
            <a:off x="5002213" y="4454525"/>
            <a:ext cx="3744912" cy="244475"/>
          </a:xfrm>
          <a:prstGeom prst="rect">
            <a:avLst/>
          </a:prstGeom>
          <a:solidFill>
            <a:schemeClr val="bg1"/>
          </a:solidFill>
          <a:ln w="9525" algn="ctr">
            <a:solidFill>
              <a:schemeClr val="tx1"/>
            </a:solidFill>
            <a:miter lim="800000"/>
            <a:headEnd/>
            <a:tailEnd/>
          </a:ln>
        </p:spPr>
        <p:txBody>
          <a:bodyPr anchor="ctr"/>
          <a:lstStyle/>
          <a:p>
            <a:pPr algn="ctr"/>
            <a:r>
              <a:rPr lang="ja-JP" altLang="en-US" sz="1400">
                <a:solidFill>
                  <a:srgbClr val="000000"/>
                </a:solidFill>
                <a:latin typeface="Calibri" pitchFamily="34" charset="0"/>
              </a:rPr>
              <a:t>障害児入所施設</a:t>
            </a:r>
          </a:p>
        </p:txBody>
      </p:sp>
      <p:sp>
        <p:nvSpPr>
          <p:cNvPr id="61463" name="正方形/長方形 20"/>
          <p:cNvSpPr>
            <a:spLocks noChangeArrowheads="1"/>
          </p:cNvSpPr>
          <p:nvPr/>
        </p:nvSpPr>
        <p:spPr bwMode="auto">
          <a:xfrm>
            <a:off x="5002213" y="4741863"/>
            <a:ext cx="3744912" cy="244475"/>
          </a:xfrm>
          <a:prstGeom prst="rect">
            <a:avLst/>
          </a:prstGeom>
          <a:solidFill>
            <a:schemeClr val="bg1"/>
          </a:solidFill>
          <a:ln w="9525" algn="ctr">
            <a:solidFill>
              <a:schemeClr val="tx1"/>
            </a:solidFill>
            <a:miter lim="800000"/>
            <a:headEnd/>
            <a:tailEnd/>
          </a:ln>
        </p:spPr>
        <p:txBody>
          <a:bodyPr anchor="ctr"/>
          <a:lstStyle/>
          <a:p>
            <a:pPr algn="ctr"/>
            <a:r>
              <a:rPr lang="ja-JP" altLang="en-US" sz="1400">
                <a:solidFill>
                  <a:srgbClr val="000000"/>
                </a:solidFill>
                <a:latin typeface="Calibri" pitchFamily="34" charset="0"/>
              </a:rPr>
              <a:t>障害者支援施設　</a:t>
            </a:r>
            <a:r>
              <a:rPr lang="en-US" altLang="ja-JP" sz="1400">
                <a:solidFill>
                  <a:srgbClr val="000000"/>
                </a:solidFill>
                <a:latin typeface="Calibri" pitchFamily="34" charset="0"/>
              </a:rPr>
              <a:t>※</a:t>
            </a:r>
            <a:r>
              <a:rPr lang="ja-JP" altLang="en-US" sz="1400">
                <a:solidFill>
                  <a:srgbClr val="000000"/>
                </a:solidFill>
                <a:latin typeface="Calibri" pitchFamily="34" charset="0"/>
              </a:rPr>
              <a:t>４</a:t>
            </a:r>
          </a:p>
        </p:txBody>
      </p:sp>
      <p:sp>
        <p:nvSpPr>
          <p:cNvPr id="61464" name="正方形/長方形 20"/>
          <p:cNvSpPr>
            <a:spLocks noChangeArrowheads="1"/>
          </p:cNvSpPr>
          <p:nvPr/>
        </p:nvSpPr>
        <p:spPr bwMode="auto">
          <a:xfrm>
            <a:off x="117475" y="5045075"/>
            <a:ext cx="3743325" cy="244475"/>
          </a:xfrm>
          <a:prstGeom prst="rect">
            <a:avLst/>
          </a:prstGeom>
          <a:solidFill>
            <a:schemeClr val="bg1"/>
          </a:solidFill>
          <a:ln w="9525" algn="ctr">
            <a:solidFill>
              <a:schemeClr val="tx1"/>
            </a:solidFill>
            <a:miter lim="800000"/>
            <a:headEnd/>
            <a:tailEnd/>
          </a:ln>
        </p:spPr>
        <p:txBody>
          <a:bodyPr anchor="ctr"/>
          <a:lstStyle/>
          <a:p>
            <a:pPr algn="ctr"/>
            <a:r>
              <a:rPr lang="ja-JP" altLang="en-US" sz="1400">
                <a:solidFill>
                  <a:srgbClr val="000000"/>
                </a:solidFill>
                <a:latin typeface="Calibri" pitchFamily="34" charset="0"/>
              </a:rPr>
              <a:t>老人短期入所事業</a:t>
            </a:r>
          </a:p>
        </p:txBody>
      </p:sp>
      <p:sp>
        <p:nvSpPr>
          <p:cNvPr id="61465" name="正方形/長方形 20"/>
          <p:cNvSpPr>
            <a:spLocks noChangeArrowheads="1"/>
          </p:cNvSpPr>
          <p:nvPr/>
        </p:nvSpPr>
        <p:spPr bwMode="auto">
          <a:xfrm>
            <a:off x="117475" y="4165600"/>
            <a:ext cx="3743325" cy="244475"/>
          </a:xfrm>
          <a:prstGeom prst="rect">
            <a:avLst/>
          </a:prstGeom>
          <a:solidFill>
            <a:schemeClr val="bg1"/>
          </a:solidFill>
          <a:ln w="9525" algn="ctr">
            <a:solidFill>
              <a:schemeClr val="tx1"/>
            </a:solidFill>
            <a:miter lim="800000"/>
            <a:headEnd/>
            <a:tailEnd/>
          </a:ln>
        </p:spPr>
        <p:txBody>
          <a:bodyPr anchor="ctr"/>
          <a:lstStyle/>
          <a:p>
            <a:pPr algn="ctr"/>
            <a:r>
              <a:rPr lang="ja-JP" altLang="en-US" sz="1400">
                <a:solidFill>
                  <a:srgbClr val="000000"/>
                </a:solidFill>
                <a:latin typeface="Calibri" pitchFamily="34" charset="0"/>
              </a:rPr>
              <a:t>乳児院</a:t>
            </a:r>
          </a:p>
        </p:txBody>
      </p:sp>
      <p:sp>
        <p:nvSpPr>
          <p:cNvPr id="61466" name="正方形/長方形 20"/>
          <p:cNvSpPr>
            <a:spLocks noChangeArrowheads="1"/>
          </p:cNvSpPr>
          <p:nvPr/>
        </p:nvSpPr>
        <p:spPr bwMode="auto">
          <a:xfrm>
            <a:off x="117475" y="4454525"/>
            <a:ext cx="3743325" cy="244475"/>
          </a:xfrm>
          <a:prstGeom prst="rect">
            <a:avLst/>
          </a:prstGeom>
          <a:solidFill>
            <a:schemeClr val="bg1"/>
          </a:solidFill>
          <a:ln w="9525" algn="ctr">
            <a:solidFill>
              <a:schemeClr val="tx1"/>
            </a:solidFill>
            <a:miter lim="800000"/>
            <a:headEnd/>
            <a:tailEnd/>
          </a:ln>
        </p:spPr>
        <p:txBody>
          <a:bodyPr anchor="ctr"/>
          <a:lstStyle/>
          <a:p>
            <a:pPr algn="ctr"/>
            <a:r>
              <a:rPr lang="ja-JP" altLang="en-US" sz="1400">
                <a:solidFill>
                  <a:srgbClr val="000000"/>
                </a:solidFill>
                <a:latin typeface="Calibri" pitchFamily="34" charset="0"/>
              </a:rPr>
              <a:t>障害児入所施設</a:t>
            </a:r>
          </a:p>
        </p:txBody>
      </p:sp>
      <p:sp>
        <p:nvSpPr>
          <p:cNvPr id="61467" name="正方形/長方形 20"/>
          <p:cNvSpPr>
            <a:spLocks noChangeArrowheads="1"/>
          </p:cNvSpPr>
          <p:nvPr/>
        </p:nvSpPr>
        <p:spPr bwMode="auto">
          <a:xfrm>
            <a:off x="117475" y="4741863"/>
            <a:ext cx="3743325" cy="244475"/>
          </a:xfrm>
          <a:prstGeom prst="rect">
            <a:avLst/>
          </a:prstGeom>
          <a:solidFill>
            <a:schemeClr val="bg1"/>
          </a:solidFill>
          <a:ln w="9525" algn="ctr">
            <a:solidFill>
              <a:schemeClr val="tx1"/>
            </a:solidFill>
            <a:miter lim="800000"/>
            <a:headEnd/>
            <a:tailEnd/>
          </a:ln>
        </p:spPr>
        <p:txBody>
          <a:bodyPr anchor="ctr"/>
          <a:lstStyle/>
          <a:p>
            <a:pPr algn="ctr"/>
            <a:r>
              <a:rPr lang="ja-JP" altLang="en-US" sz="1400">
                <a:solidFill>
                  <a:srgbClr val="000000"/>
                </a:solidFill>
                <a:latin typeface="Calibri" pitchFamily="34" charset="0"/>
              </a:rPr>
              <a:t>障害者支援施設　</a:t>
            </a:r>
            <a:r>
              <a:rPr lang="en-US" altLang="ja-JP" sz="1400">
                <a:solidFill>
                  <a:srgbClr val="000000"/>
                </a:solidFill>
                <a:latin typeface="Calibri" pitchFamily="34" charset="0"/>
              </a:rPr>
              <a:t>※</a:t>
            </a:r>
            <a:r>
              <a:rPr lang="ja-JP" altLang="en-US" sz="1400">
                <a:solidFill>
                  <a:srgbClr val="000000"/>
                </a:solidFill>
                <a:latin typeface="Calibri" pitchFamily="34" charset="0"/>
              </a:rPr>
              <a:t>２</a:t>
            </a:r>
          </a:p>
        </p:txBody>
      </p:sp>
      <p:sp>
        <p:nvSpPr>
          <p:cNvPr id="61468" name="正方形/長方形 20"/>
          <p:cNvSpPr>
            <a:spLocks noChangeArrowheads="1"/>
          </p:cNvSpPr>
          <p:nvPr/>
        </p:nvSpPr>
        <p:spPr bwMode="auto">
          <a:xfrm>
            <a:off x="117475" y="5360988"/>
            <a:ext cx="3743325" cy="244475"/>
          </a:xfrm>
          <a:prstGeom prst="rect">
            <a:avLst/>
          </a:prstGeom>
          <a:solidFill>
            <a:schemeClr val="bg1"/>
          </a:solidFill>
          <a:ln w="9525" algn="ctr">
            <a:solidFill>
              <a:schemeClr val="tx1"/>
            </a:solidFill>
            <a:miter lim="800000"/>
            <a:headEnd/>
            <a:tailEnd/>
          </a:ln>
        </p:spPr>
        <p:txBody>
          <a:bodyPr anchor="ctr"/>
          <a:lstStyle/>
          <a:p>
            <a:pPr algn="ctr"/>
            <a:r>
              <a:rPr lang="ja-JP" altLang="en-US" sz="1400">
                <a:solidFill>
                  <a:srgbClr val="000000"/>
                </a:solidFill>
                <a:latin typeface="Calibri" pitchFamily="34" charset="0"/>
              </a:rPr>
              <a:t>認知症対応型老人共同生活援助事業</a:t>
            </a:r>
          </a:p>
        </p:txBody>
      </p:sp>
      <p:sp>
        <p:nvSpPr>
          <p:cNvPr id="61469" name="正方形/長方形 20"/>
          <p:cNvSpPr>
            <a:spLocks noChangeArrowheads="1"/>
          </p:cNvSpPr>
          <p:nvPr/>
        </p:nvSpPr>
        <p:spPr bwMode="auto">
          <a:xfrm>
            <a:off x="117475" y="5662613"/>
            <a:ext cx="3743325" cy="430212"/>
          </a:xfrm>
          <a:prstGeom prst="rect">
            <a:avLst/>
          </a:prstGeom>
          <a:solidFill>
            <a:schemeClr val="bg1"/>
          </a:solidFill>
          <a:ln w="9525" algn="ctr">
            <a:solidFill>
              <a:schemeClr val="tx1"/>
            </a:solidFill>
            <a:miter lim="800000"/>
            <a:headEnd/>
            <a:tailEnd/>
          </a:ln>
        </p:spPr>
        <p:txBody>
          <a:bodyPr anchor="ctr"/>
          <a:lstStyle/>
          <a:p>
            <a:pPr algn="ctr"/>
            <a:r>
              <a:rPr lang="ja-JP" altLang="en-US" sz="1400">
                <a:solidFill>
                  <a:srgbClr val="000000"/>
                </a:solidFill>
                <a:latin typeface="Calibri" pitchFamily="34" charset="0"/>
              </a:rPr>
              <a:t>短期入所施設共同生活介護　</a:t>
            </a:r>
            <a:r>
              <a:rPr lang="en-US" altLang="ja-JP" sz="1400">
                <a:solidFill>
                  <a:srgbClr val="000000"/>
                </a:solidFill>
                <a:latin typeface="Calibri" pitchFamily="34" charset="0"/>
              </a:rPr>
              <a:t>※</a:t>
            </a:r>
            <a:r>
              <a:rPr lang="ja-JP" altLang="en-US" sz="1400">
                <a:solidFill>
                  <a:srgbClr val="000000"/>
                </a:solidFill>
                <a:latin typeface="Calibri" pitchFamily="34" charset="0"/>
              </a:rPr>
              <a:t>２</a:t>
            </a:r>
          </a:p>
          <a:p>
            <a:pPr algn="ctr"/>
            <a:r>
              <a:rPr lang="ja-JP" altLang="en-US" sz="1400">
                <a:solidFill>
                  <a:srgbClr val="000000"/>
                </a:solidFill>
                <a:latin typeface="Calibri" pitchFamily="34" charset="0"/>
              </a:rPr>
              <a:t>（ハにおいて「短期入所等」）</a:t>
            </a:r>
          </a:p>
        </p:txBody>
      </p:sp>
      <p:sp>
        <p:nvSpPr>
          <p:cNvPr id="61470" name="AutoShape 64"/>
          <p:cNvSpPr>
            <a:spLocks/>
          </p:cNvSpPr>
          <p:nvPr/>
        </p:nvSpPr>
        <p:spPr bwMode="auto">
          <a:xfrm>
            <a:off x="3938588" y="866775"/>
            <a:ext cx="79375" cy="935038"/>
          </a:xfrm>
          <a:prstGeom prst="rightBrace">
            <a:avLst>
              <a:gd name="adj1" fmla="val 106347"/>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cxnSp>
        <p:nvCxnSpPr>
          <p:cNvPr id="61471" name="AutoShape 65"/>
          <p:cNvCxnSpPr>
            <a:cxnSpLocks noChangeShapeType="1"/>
            <a:stCxn id="61470" idx="1"/>
            <a:endCxn id="61472" idx="1"/>
          </p:cNvCxnSpPr>
          <p:nvPr/>
        </p:nvCxnSpPr>
        <p:spPr bwMode="auto">
          <a:xfrm>
            <a:off x="4017963" y="1335088"/>
            <a:ext cx="855662"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472" name="AutoShape 67"/>
          <p:cNvSpPr>
            <a:spLocks/>
          </p:cNvSpPr>
          <p:nvPr/>
        </p:nvSpPr>
        <p:spPr bwMode="auto">
          <a:xfrm rot="10800000">
            <a:off x="4873625" y="866775"/>
            <a:ext cx="79375" cy="935038"/>
          </a:xfrm>
          <a:prstGeom prst="rightBrace">
            <a:avLst>
              <a:gd name="adj1" fmla="val 106347"/>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1473" name="AutoShape 70"/>
          <p:cNvSpPr>
            <a:spLocks/>
          </p:cNvSpPr>
          <p:nvPr/>
        </p:nvSpPr>
        <p:spPr bwMode="auto">
          <a:xfrm>
            <a:off x="3941763" y="2090738"/>
            <a:ext cx="76200" cy="576262"/>
          </a:xfrm>
          <a:prstGeom prst="rightBrace">
            <a:avLst>
              <a:gd name="adj1" fmla="val 68273"/>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cxnSp>
        <p:nvCxnSpPr>
          <p:cNvPr id="61474" name="AutoShape 71"/>
          <p:cNvCxnSpPr>
            <a:cxnSpLocks noChangeShapeType="1"/>
            <a:stCxn id="61473" idx="1"/>
            <a:endCxn id="61475" idx="1"/>
          </p:cNvCxnSpPr>
          <p:nvPr/>
        </p:nvCxnSpPr>
        <p:spPr bwMode="auto">
          <a:xfrm>
            <a:off x="4017963" y="2379663"/>
            <a:ext cx="858837"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475" name="AutoShape 72"/>
          <p:cNvSpPr>
            <a:spLocks/>
          </p:cNvSpPr>
          <p:nvPr/>
        </p:nvSpPr>
        <p:spPr bwMode="auto">
          <a:xfrm rot="10800000">
            <a:off x="4875213" y="2090738"/>
            <a:ext cx="77787" cy="576262"/>
          </a:xfrm>
          <a:prstGeom prst="rightBrace">
            <a:avLst>
              <a:gd name="adj1" fmla="val 66880"/>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cxnSp>
        <p:nvCxnSpPr>
          <p:cNvPr id="61476" name="AutoShape 73"/>
          <p:cNvCxnSpPr>
            <a:cxnSpLocks noChangeShapeType="1"/>
          </p:cNvCxnSpPr>
          <p:nvPr/>
        </p:nvCxnSpPr>
        <p:spPr bwMode="auto">
          <a:xfrm flipV="1">
            <a:off x="3860800" y="2803525"/>
            <a:ext cx="1141413" cy="2363788"/>
          </a:xfrm>
          <a:prstGeom prst="straightConnector1">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477" name="AutoShape 74"/>
          <p:cNvCxnSpPr>
            <a:cxnSpLocks noChangeShapeType="1"/>
          </p:cNvCxnSpPr>
          <p:nvPr/>
        </p:nvCxnSpPr>
        <p:spPr bwMode="auto">
          <a:xfrm flipV="1">
            <a:off x="3860800" y="3379788"/>
            <a:ext cx="1141413" cy="2103437"/>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478" name="AutoShape 78"/>
          <p:cNvSpPr>
            <a:spLocks/>
          </p:cNvSpPr>
          <p:nvPr/>
        </p:nvSpPr>
        <p:spPr bwMode="auto">
          <a:xfrm>
            <a:off x="3941763" y="3846513"/>
            <a:ext cx="76200" cy="1168400"/>
          </a:xfrm>
          <a:prstGeom prst="rightBrace">
            <a:avLst>
              <a:gd name="adj1" fmla="val 138426"/>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cxnSp>
        <p:nvCxnSpPr>
          <p:cNvPr id="61479" name="AutoShape 79"/>
          <p:cNvCxnSpPr>
            <a:cxnSpLocks noChangeShapeType="1"/>
            <a:stCxn id="61478" idx="1"/>
            <a:endCxn id="61480" idx="1"/>
          </p:cNvCxnSpPr>
          <p:nvPr/>
        </p:nvCxnSpPr>
        <p:spPr bwMode="auto">
          <a:xfrm>
            <a:off x="4017963" y="4430713"/>
            <a:ext cx="858837"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480" name="AutoShape 80"/>
          <p:cNvSpPr>
            <a:spLocks/>
          </p:cNvSpPr>
          <p:nvPr/>
        </p:nvSpPr>
        <p:spPr bwMode="auto">
          <a:xfrm rot="10800000">
            <a:off x="4875213" y="3846513"/>
            <a:ext cx="77787" cy="1168400"/>
          </a:xfrm>
          <a:prstGeom prst="rightBrace">
            <a:avLst>
              <a:gd name="adj1" fmla="val 135602"/>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1481" name="正方形/長方形 20"/>
          <p:cNvSpPr>
            <a:spLocks noChangeArrowheads="1"/>
          </p:cNvSpPr>
          <p:nvPr/>
        </p:nvSpPr>
        <p:spPr bwMode="auto">
          <a:xfrm>
            <a:off x="5014913" y="5662613"/>
            <a:ext cx="3743325" cy="430212"/>
          </a:xfrm>
          <a:prstGeom prst="rect">
            <a:avLst/>
          </a:prstGeom>
          <a:solidFill>
            <a:schemeClr val="bg1"/>
          </a:solidFill>
          <a:ln w="9525" algn="ctr">
            <a:solidFill>
              <a:schemeClr val="tx1"/>
            </a:solidFill>
            <a:miter lim="800000"/>
            <a:headEnd/>
            <a:tailEnd/>
          </a:ln>
        </p:spPr>
        <p:txBody>
          <a:bodyPr anchor="ctr"/>
          <a:lstStyle/>
          <a:p>
            <a:pPr algn="ctr"/>
            <a:r>
              <a:rPr lang="ja-JP" altLang="en-US" sz="1400">
                <a:solidFill>
                  <a:srgbClr val="000000"/>
                </a:solidFill>
                <a:latin typeface="Calibri" pitchFamily="34" charset="0"/>
              </a:rPr>
              <a:t>短期入所施設・共同生活援助　</a:t>
            </a:r>
            <a:r>
              <a:rPr lang="en-US" altLang="ja-JP" sz="1400">
                <a:solidFill>
                  <a:srgbClr val="000000"/>
                </a:solidFill>
                <a:latin typeface="Calibri" pitchFamily="34" charset="0"/>
              </a:rPr>
              <a:t>※</a:t>
            </a:r>
            <a:r>
              <a:rPr lang="ja-JP" altLang="en-US" sz="1400">
                <a:solidFill>
                  <a:srgbClr val="000000"/>
                </a:solidFill>
                <a:latin typeface="Calibri" pitchFamily="34" charset="0"/>
              </a:rPr>
              <a:t>４</a:t>
            </a:r>
          </a:p>
          <a:p>
            <a:pPr algn="ctr"/>
            <a:r>
              <a:rPr lang="ja-JP" altLang="en-US" sz="1400">
                <a:solidFill>
                  <a:srgbClr val="000000"/>
                </a:solidFill>
              </a:rPr>
              <a:t>（ハにおいて「短期入所等」）</a:t>
            </a:r>
            <a:endParaRPr lang="ja-JP" altLang="en-US" sz="1400">
              <a:solidFill>
                <a:srgbClr val="000000"/>
              </a:solidFill>
              <a:latin typeface="Calibri" pitchFamily="34" charset="0"/>
            </a:endParaRPr>
          </a:p>
        </p:txBody>
      </p:sp>
      <p:cxnSp>
        <p:nvCxnSpPr>
          <p:cNvPr id="61482" name="AutoShape 82"/>
          <p:cNvCxnSpPr>
            <a:cxnSpLocks noChangeShapeType="1"/>
          </p:cNvCxnSpPr>
          <p:nvPr/>
        </p:nvCxnSpPr>
        <p:spPr bwMode="auto">
          <a:xfrm>
            <a:off x="3860800" y="5878513"/>
            <a:ext cx="1154113"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483" name="Text Box 83"/>
          <p:cNvSpPr txBox="1">
            <a:spLocks noChangeArrowheads="1"/>
          </p:cNvSpPr>
          <p:nvPr/>
        </p:nvSpPr>
        <p:spPr bwMode="auto">
          <a:xfrm>
            <a:off x="135731" y="6080125"/>
            <a:ext cx="95551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en-US" altLang="ja-JP" sz="1200" dirty="0"/>
              <a:t>※</a:t>
            </a:r>
            <a:r>
              <a:rPr lang="ja-JP" altLang="en-US" sz="1200" dirty="0"/>
              <a:t>１　主として要介護状態にある者を入居させるものに限る。　　　　　　　　 </a:t>
            </a:r>
            <a:r>
              <a:rPr lang="en-US" altLang="ja-JP" sz="1200" dirty="0"/>
              <a:t>※</a:t>
            </a:r>
            <a:r>
              <a:rPr lang="ja-JP" altLang="en-US" sz="1200" dirty="0"/>
              <a:t>２　主として障害の程度が重い者を入所させるものに限る。</a:t>
            </a:r>
          </a:p>
          <a:p>
            <a:pPr eaLnBrk="1" hangingPunct="1"/>
            <a:r>
              <a:rPr lang="en-US" altLang="ja-JP" sz="1200" b="1" dirty="0">
                <a:solidFill>
                  <a:srgbClr val="FF0000"/>
                </a:solidFill>
              </a:rPr>
              <a:t>※</a:t>
            </a:r>
            <a:r>
              <a:rPr lang="ja-JP" altLang="en-US" sz="1200" b="1" dirty="0">
                <a:solidFill>
                  <a:srgbClr val="FF0000"/>
                </a:solidFill>
              </a:rPr>
              <a:t>３　避難が困難な要介護者を主として入居（宿泊）させるものに限る。　　</a:t>
            </a:r>
            <a:r>
              <a:rPr lang="en-US" altLang="ja-JP" sz="1200" b="1" dirty="0">
                <a:solidFill>
                  <a:srgbClr val="FF0000"/>
                </a:solidFill>
              </a:rPr>
              <a:t>※</a:t>
            </a:r>
            <a:r>
              <a:rPr lang="ja-JP" altLang="en-US" sz="1200" b="1" dirty="0">
                <a:solidFill>
                  <a:srgbClr val="FF0000"/>
                </a:solidFill>
              </a:rPr>
              <a:t>４　避難が困難な障害者等を主として入所させるものに限る。</a:t>
            </a:r>
          </a:p>
        </p:txBody>
      </p:sp>
      <p:sp>
        <p:nvSpPr>
          <p:cNvPr id="61484" name="Text Box 84"/>
          <p:cNvSpPr txBox="1">
            <a:spLocks noChangeArrowheads="1"/>
          </p:cNvSpPr>
          <p:nvPr/>
        </p:nvSpPr>
        <p:spPr bwMode="auto">
          <a:xfrm>
            <a:off x="1471613" y="534988"/>
            <a:ext cx="917575"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sz="1600" b="1"/>
              <a:t>現６項ロ</a:t>
            </a:r>
          </a:p>
        </p:txBody>
      </p:sp>
      <p:sp>
        <p:nvSpPr>
          <p:cNvPr id="61485" name="Text Box 85"/>
          <p:cNvSpPr txBox="1">
            <a:spLocks noChangeArrowheads="1"/>
          </p:cNvSpPr>
          <p:nvPr/>
        </p:nvSpPr>
        <p:spPr bwMode="auto">
          <a:xfrm>
            <a:off x="6278563" y="534988"/>
            <a:ext cx="1123950"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sz="1600" b="1"/>
              <a:t>改正６項ロ</a:t>
            </a:r>
          </a:p>
        </p:txBody>
      </p:sp>
      <p:sp>
        <p:nvSpPr>
          <p:cNvPr id="61486" name="AutoShape 86"/>
          <p:cNvSpPr>
            <a:spLocks noChangeArrowheads="1"/>
          </p:cNvSpPr>
          <p:nvPr/>
        </p:nvSpPr>
        <p:spPr bwMode="auto">
          <a:xfrm>
            <a:off x="8789988" y="922338"/>
            <a:ext cx="1085850" cy="2867025"/>
          </a:xfrm>
          <a:prstGeom prst="roundRect">
            <a:avLst>
              <a:gd name="adj" fmla="val 16667"/>
            </a:avLst>
          </a:prstGeom>
          <a:ln>
            <a:headEnd/>
            <a:tailEnd/>
          </a:ln>
          <a:extLst/>
        </p:spPr>
        <p:style>
          <a:lnRef idx="1">
            <a:schemeClr val="accent2"/>
          </a:lnRef>
          <a:fillRef idx="2">
            <a:schemeClr val="accent2"/>
          </a:fillRef>
          <a:effectRef idx="1">
            <a:schemeClr val="accent2"/>
          </a:effectRef>
          <a:fontRef idx="minor">
            <a:schemeClr val="dk1"/>
          </a:fontRef>
        </p:style>
        <p:txBody>
          <a:bodyPr wrap="none" anchor="ctr"/>
          <a:lstStyle/>
          <a:p>
            <a:pPr algn="ctr"/>
            <a:r>
              <a:rPr lang="ja-JP" altLang="en-US" sz="1400"/>
              <a:t>（１）高齢者</a:t>
            </a:r>
          </a:p>
        </p:txBody>
      </p:sp>
      <p:sp>
        <p:nvSpPr>
          <p:cNvPr id="61487" name="AutoShape 87"/>
          <p:cNvSpPr>
            <a:spLocks noChangeArrowheads="1"/>
          </p:cNvSpPr>
          <p:nvPr/>
        </p:nvSpPr>
        <p:spPr bwMode="auto">
          <a:xfrm>
            <a:off x="8789988" y="3860800"/>
            <a:ext cx="1085850" cy="252413"/>
          </a:xfrm>
          <a:prstGeom prst="roundRect">
            <a:avLst>
              <a:gd name="adj" fmla="val 16667"/>
            </a:avLst>
          </a:prstGeom>
          <a:ln>
            <a:headEnd/>
            <a:tailEnd/>
          </a:ln>
          <a:extLst/>
        </p:spPr>
        <p:style>
          <a:lnRef idx="1">
            <a:schemeClr val="accent3"/>
          </a:lnRef>
          <a:fillRef idx="2">
            <a:schemeClr val="accent3"/>
          </a:fillRef>
          <a:effectRef idx="1">
            <a:schemeClr val="accent3"/>
          </a:effectRef>
          <a:fontRef idx="minor">
            <a:schemeClr val="dk1"/>
          </a:fontRef>
        </p:style>
        <p:txBody>
          <a:bodyPr wrap="none" anchor="ctr"/>
          <a:lstStyle/>
          <a:p>
            <a:pPr algn="ctr"/>
            <a:r>
              <a:rPr lang="ja-JP" altLang="en-US" sz="1200" dirty="0"/>
              <a:t>（２）生活保護者</a:t>
            </a:r>
          </a:p>
        </p:txBody>
      </p:sp>
      <p:sp>
        <p:nvSpPr>
          <p:cNvPr id="61488" name="AutoShape 88"/>
          <p:cNvSpPr>
            <a:spLocks noChangeArrowheads="1"/>
          </p:cNvSpPr>
          <p:nvPr/>
        </p:nvSpPr>
        <p:spPr bwMode="auto">
          <a:xfrm>
            <a:off x="8789988" y="4164013"/>
            <a:ext cx="1085850" cy="252412"/>
          </a:xfrm>
          <a:prstGeom prst="roundRect">
            <a:avLst>
              <a:gd name="adj" fmla="val 16667"/>
            </a:avLst>
          </a:prstGeom>
          <a:ln>
            <a:headEnd/>
            <a:tailEnd/>
          </a:ln>
          <a:extLst/>
        </p:spPr>
        <p:style>
          <a:lnRef idx="1">
            <a:schemeClr val="accent6"/>
          </a:lnRef>
          <a:fillRef idx="2">
            <a:schemeClr val="accent6"/>
          </a:fillRef>
          <a:effectRef idx="1">
            <a:schemeClr val="accent6"/>
          </a:effectRef>
          <a:fontRef idx="minor">
            <a:schemeClr val="dk1"/>
          </a:fontRef>
        </p:style>
        <p:txBody>
          <a:bodyPr wrap="none" anchor="ctr"/>
          <a:lstStyle/>
          <a:p>
            <a:pPr algn="ctr"/>
            <a:r>
              <a:rPr lang="ja-JP" altLang="en-US" sz="1400"/>
              <a:t>（３）児童</a:t>
            </a:r>
          </a:p>
        </p:txBody>
      </p:sp>
      <p:sp>
        <p:nvSpPr>
          <p:cNvPr id="61489" name="AutoShape 89"/>
          <p:cNvSpPr>
            <a:spLocks noChangeArrowheads="1"/>
          </p:cNvSpPr>
          <p:nvPr/>
        </p:nvSpPr>
        <p:spPr bwMode="auto">
          <a:xfrm>
            <a:off x="8789988" y="4451350"/>
            <a:ext cx="1085850" cy="252413"/>
          </a:xfrm>
          <a:prstGeom prst="roundRect">
            <a:avLst>
              <a:gd name="adj" fmla="val 16667"/>
            </a:avLst>
          </a:prstGeom>
          <a:ln>
            <a:headEnd/>
            <a:tailEnd/>
          </a:ln>
          <a:extLst/>
        </p:spPr>
        <p:style>
          <a:lnRef idx="1">
            <a:schemeClr val="accent1"/>
          </a:lnRef>
          <a:fillRef idx="2">
            <a:schemeClr val="accent1"/>
          </a:fillRef>
          <a:effectRef idx="1">
            <a:schemeClr val="accent1"/>
          </a:effectRef>
          <a:fontRef idx="minor">
            <a:schemeClr val="dk1"/>
          </a:fontRef>
        </p:style>
        <p:txBody>
          <a:bodyPr wrap="none" anchor="ctr"/>
          <a:lstStyle/>
          <a:p>
            <a:pPr algn="ctr"/>
            <a:r>
              <a:rPr lang="ja-JP" altLang="en-US" sz="1400"/>
              <a:t>（４）障害児</a:t>
            </a:r>
          </a:p>
        </p:txBody>
      </p:sp>
      <p:sp>
        <p:nvSpPr>
          <p:cNvPr id="61490" name="AutoShape 90"/>
          <p:cNvSpPr>
            <a:spLocks noChangeArrowheads="1"/>
          </p:cNvSpPr>
          <p:nvPr/>
        </p:nvSpPr>
        <p:spPr bwMode="auto">
          <a:xfrm>
            <a:off x="8789988" y="4754563"/>
            <a:ext cx="1085850" cy="1338262"/>
          </a:xfrm>
          <a:prstGeom prst="roundRect">
            <a:avLst>
              <a:gd name="adj" fmla="val 16667"/>
            </a:avLst>
          </a:prstGeom>
          <a:ln>
            <a:headEnd/>
            <a:tailEnd/>
          </a:ln>
          <a:extLst/>
        </p:spPr>
        <p:style>
          <a:lnRef idx="1">
            <a:schemeClr val="accent5"/>
          </a:lnRef>
          <a:fillRef idx="2">
            <a:schemeClr val="accent5"/>
          </a:fillRef>
          <a:effectRef idx="1">
            <a:schemeClr val="accent5"/>
          </a:effectRef>
          <a:fontRef idx="minor">
            <a:schemeClr val="dk1"/>
          </a:fontRef>
        </p:style>
        <p:txBody>
          <a:bodyPr wrap="none" anchor="ctr"/>
          <a:lstStyle/>
          <a:p>
            <a:pPr algn="ctr"/>
            <a:r>
              <a:rPr lang="ja-JP" altLang="en-US" sz="1400" dirty="0"/>
              <a:t>（５）障害者</a:t>
            </a:r>
          </a:p>
        </p:txBody>
      </p:sp>
      <p:sp>
        <p:nvSpPr>
          <p:cNvPr id="95282" name="Rectangle 18"/>
          <p:cNvSpPr>
            <a:spLocks noChangeArrowheads="1"/>
          </p:cNvSpPr>
          <p:nvPr/>
        </p:nvSpPr>
        <p:spPr bwMode="auto">
          <a:xfrm>
            <a:off x="0" y="0"/>
            <a:ext cx="9906000" cy="549275"/>
          </a:xfrm>
          <a:prstGeom prst="rect">
            <a:avLst/>
          </a:prstGeom>
          <a:solidFill>
            <a:schemeClr val="accent5">
              <a:lumMod val="20000"/>
              <a:lumOff val="80000"/>
              <a:alpha val="70195"/>
            </a:schemeClr>
          </a:solidFill>
          <a:ln>
            <a:noFill/>
          </a:ln>
        </p:spPr>
        <p:txBody>
          <a:bodyPr anchor="ctr"/>
          <a:lstStyle/>
          <a:p>
            <a:pPr algn="ctr">
              <a:defRPr/>
            </a:pPr>
            <a:r>
              <a:rPr lang="ja-JP" altLang="en-US" sz="2800" dirty="0">
                <a:ea typeface="HGP創英角ｺﾞｼｯｸUB" pitchFamily="50" charset="-128"/>
              </a:rPr>
              <a:t>消防施行令等の一部改正の</a:t>
            </a:r>
            <a:r>
              <a:rPr lang="ja-JP" altLang="en-US" sz="2800" dirty="0" smtClean="0">
                <a:ea typeface="HGP創英角ｺﾞｼｯｸUB" pitchFamily="50" charset="-128"/>
              </a:rPr>
              <a:t>概要（６項ロ）</a:t>
            </a:r>
            <a:endParaRPr lang="en-US" altLang="ja-JP" sz="2800" dirty="0" smtClean="0">
              <a:ea typeface="HGP創英角ｺﾞｼｯｸUB" pitchFamily="50" charset="-128"/>
            </a:endParaRPr>
          </a:p>
        </p:txBody>
      </p:sp>
      <p:sp>
        <p:nvSpPr>
          <p:cNvPr id="95243" name="正方形/長方形 20"/>
          <p:cNvSpPr>
            <a:spLocks noChangeArrowheads="1"/>
          </p:cNvSpPr>
          <p:nvPr/>
        </p:nvSpPr>
        <p:spPr bwMode="auto">
          <a:xfrm>
            <a:off x="5002213" y="1817688"/>
            <a:ext cx="3744912" cy="244475"/>
          </a:xfrm>
          <a:prstGeom prst="rect">
            <a:avLst/>
          </a:prstGeom>
          <a:solidFill>
            <a:srgbClr val="FF0000"/>
          </a:solidFill>
          <a:ln w="9525" algn="ctr">
            <a:solidFill>
              <a:schemeClr val="tx1"/>
            </a:solidFill>
            <a:miter lim="800000"/>
            <a:headEnd/>
            <a:tailEnd/>
          </a:ln>
        </p:spPr>
        <p:txBody>
          <a:bodyPr anchor="ctr"/>
          <a:lstStyle/>
          <a:p>
            <a:pPr algn="ctr"/>
            <a:r>
              <a:rPr lang="ja-JP" altLang="en-US" sz="1400">
                <a:solidFill>
                  <a:srgbClr val="FFFF00"/>
                </a:solidFill>
                <a:latin typeface="Calibri" pitchFamily="34" charset="0"/>
              </a:rPr>
              <a:t>軽費老人ホーム　</a:t>
            </a:r>
            <a:r>
              <a:rPr lang="en-US" altLang="ja-JP" sz="1400">
                <a:solidFill>
                  <a:srgbClr val="FFFF00"/>
                </a:solidFill>
                <a:latin typeface="Calibri" pitchFamily="34" charset="0"/>
              </a:rPr>
              <a:t>※</a:t>
            </a:r>
            <a:r>
              <a:rPr lang="ja-JP" altLang="en-US" sz="1400">
                <a:solidFill>
                  <a:srgbClr val="FFFF00"/>
                </a:solidFill>
                <a:latin typeface="Calibri" pitchFamily="34" charset="0"/>
              </a:rPr>
              <a:t>３</a:t>
            </a:r>
          </a:p>
        </p:txBody>
      </p:sp>
      <p:sp>
        <p:nvSpPr>
          <p:cNvPr id="72" name="AutoShape 90"/>
          <p:cNvSpPr>
            <a:spLocks noChangeArrowheads="1"/>
          </p:cNvSpPr>
          <p:nvPr/>
        </p:nvSpPr>
        <p:spPr bwMode="auto">
          <a:xfrm>
            <a:off x="8820150" y="4703763"/>
            <a:ext cx="1085850" cy="1338262"/>
          </a:xfrm>
          <a:prstGeom prst="roundRect">
            <a:avLst>
              <a:gd name="adj" fmla="val 16667"/>
            </a:avLst>
          </a:prstGeom>
          <a:ln>
            <a:headEnd/>
            <a:tailEnd/>
          </a:ln>
          <a:extLst/>
        </p:spPr>
        <p:style>
          <a:lnRef idx="1">
            <a:schemeClr val="accent5"/>
          </a:lnRef>
          <a:fillRef idx="2">
            <a:schemeClr val="accent5"/>
          </a:fillRef>
          <a:effectRef idx="1">
            <a:schemeClr val="accent5"/>
          </a:effectRef>
          <a:fontRef idx="minor">
            <a:schemeClr val="dk1"/>
          </a:fontRef>
        </p:style>
        <p:txBody>
          <a:bodyPr wrap="none" anchor="ctr"/>
          <a:lstStyle/>
          <a:p>
            <a:pPr algn="ctr"/>
            <a:r>
              <a:rPr lang="ja-JP" altLang="en-US" sz="1400" dirty="0"/>
              <a:t>（５）障害者</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2" name="テキスト ボックス 771"/>
          <p:cNvSpPr txBox="1"/>
          <p:nvPr/>
        </p:nvSpPr>
        <p:spPr>
          <a:xfrm>
            <a:off x="10829" y="15596"/>
            <a:ext cx="5458397" cy="400110"/>
          </a:xfrm>
          <a:prstGeom prst="rect">
            <a:avLst/>
          </a:prstGeom>
          <a:noFill/>
        </p:spPr>
        <p:txBody>
          <a:bodyPr wrap="square" rtlCol="0">
            <a:spAutoFit/>
          </a:bodyPr>
          <a:lstStyle/>
          <a:p>
            <a:r>
              <a:rPr kumimoji="1" lang="ja-JP" altLang="en-US" sz="2000" b="1" i="1" u="sng" dirty="0" smtClean="0">
                <a:solidFill>
                  <a:srgbClr val="0070C0"/>
                </a:solidFill>
              </a:rPr>
              <a:t>＜特定駐車場用泡消火設備の区分について＞</a:t>
            </a:r>
            <a:endParaRPr kumimoji="1" lang="ja-JP" altLang="en-US" sz="2000" b="1" i="1" u="sng" dirty="0">
              <a:solidFill>
                <a:srgbClr val="0070C0"/>
              </a:solidFill>
            </a:endParaRPr>
          </a:p>
        </p:txBody>
      </p:sp>
      <p:graphicFrame>
        <p:nvGraphicFramePr>
          <p:cNvPr id="6" name="表 5"/>
          <p:cNvGraphicFramePr>
            <a:graphicFrameLocks noGrp="1"/>
          </p:cNvGraphicFramePr>
          <p:nvPr>
            <p:extLst>
              <p:ext uri="{D42A27DB-BD31-4B8C-83A1-F6EECF244321}">
                <p14:modId xmlns:p14="http://schemas.microsoft.com/office/powerpoint/2010/main" val="1181358225"/>
              </p:ext>
            </p:extLst>
          </p:nvPr>
        </p:nvGraphicFramePr>
        <p:xfrm>
          <a:off x="2943980" y="270390"/>
          <a:ext cx="6825208" cy="6221850"/>
        </p:xfrm>
        <a:graphic>
          <a:graphicData uri="http://schemas.openxmlformats.org/drawingml/2006/table">
            <a:tbl>
              <a:tblPr firstRow="1" bandRow="1">
                <a:tableStyleId>{5C22544A-7EE6-4342-B048-85BDC9FD1C3A}</a:tableStyleId>
              </a:tblPr>
              <a:tblGrid>
                <a:gridCol w="329840"/>
                <a:gridCol w="3279728"/>
                <a:gridCol w="3215640"/>
              </a:tblGrid>
              <a:tr h="351847">
                <a:tc>
                  <a:txBody>
                    <a:bodyPr/>
                    <a:lstStyle/>
                    <a:p>
                      <a:endParaRPr kumimoji="1" lang="ja-JP" altLang="en-US" dirty="0"/>
                    </a:p>
                  </a:txBody>
                  <a:tcPr marL="99060" marR="99060">
                    <a:solidFill>
                      <a:schemeClr val="bg2"/>
                    </a:solidFill>
                  </a:tcPr>
                </a:tc>
                <a:tc>
                  <a:txBody>
                    <a:bodyPr/>
                    <a:lstStyle/>
                    <a:p>
                      <a:pPr algn="ctr"/>
                      <a:r>
                        <a:rPr kumimoji="1" lang="ja-JP" altLang="en-US" sz="1000" b="0" u="none" dirty="0" smtClean="0">
                          <a:solidFill>
                            <a:schemeClr val="tx1"/>
                          </a:solidFill>
                        </a:rPr>
                        <a:t>開放型泡水溶液ヘッドを用いるもの</a:t>
                      </a:r>
                      <a:endParaRPr kumimoji="1" lang="ja-JP" altLang="en-US" sz="1000" b="0" u="none" dirty="0">
                        <a:solidFill>
                          <a:schemeClr val="tx1"/>
                        </a:solidFill>
                      </a:endParaRPr>
                    </a:p>
                  </a:txBody>
                  <a:tcPr marL="99060" marR="99060">
                    <a:solidFill>
                      <a:schemeClr val="bg2"/>
                    </a:solidFill>
                  </a:tcPr>
                </a:tc>
                <a:tc>
                  <a:txBody>
                    <a:bodyPr/>
                    <a:lstStyle/>
                    <a:p>
                      <a:pPr algn="ctr"/>
                      <a:r>
                        <a:rPr kumimoji="1" lang="ja-JP" altLang="en-US" sz="1000" b="0" u="none" dirty="0" smtClean="0">
                          <a:solidFill>
                            <a:schemeClr val="tx1"/>
                          </a:solidFill>
                        </a:rPr>
                        <a:t>泡ヘッドを用いるもの</a:t>
                      </a:r>
                      <a:endParaRPr kumimoji="1" lang="ja-JP" altLang="en-US" sz="1000" b="0" u="none" dirty="0">
                        <a:solidFill>
                          <a:schemeClr val="tx1"/>
                        </a:solidFill>
                      </a:endParaRPr>
                    </a:p>
                  </a:txBody>
                  <a:tcPr marL="99060" marR="99060">
                    <a:solidFill>
                      <a:schemeClr val="bg2"/>
                    </a:solidFill>
                  </a:tcPr>
                </a:tc>
              </a:tr>
              <a:tr h="2716650">
                <a:tc>
                  <a:txBody>
                    <a:bodyPr/>
                    <a:lstStyle/>
                    <a:p>
                      <a:pPr algn="ctr"/>
                      <a:endParaRPr kumimoji="1" lang="en-US" altLang="ja-JP" sz="1000" dirty="0" smtClean="0"/>
                    </a:p>
                    <a:p>
                      <a:pPr algn="ctr"/>
                      <a:endParaRPr kumimoji="1" lang="en-US" altLang="ja-JP" sz="1000" dirty="0" smtClean="0"/>
                    </a:p>
                    <a:p>
                      <a:pPr algn="ctr"/>
                      <a:endParaRPr kumimoji="1" lang="en-US" altLang="ja-JP" sz="1000" dirty="0" smtClean="0"/>
                    </a:p>
                    <a:p>
                      <a:pPr algn="ctr"/>
                      <a:endParaRPr kumimoji="1" lang="en-US" altLang="ja-JP" sz="1000" dirty="0" smtClean="0"/>
                    </a:p>
                    <a:p>
                      <a:pPr algn="ctr"/>
                      <a:r>
                        <a:rPr kumimoji="1" lang="ja-JP" altLang="en-US" sz="1000" u="none" dirty="0" smtClean="0"/>
                        <a:t>感知継手を用いるもの</a:t>
                      </a:r>
                      <a:endParaRPr kumimoji="1" lang="ja-JP" altLang="en-US" sz="1000" u="none" dirty="0"/>
                    </a:p>
                  </a:txBody>
                  <a:tcPr marL="99060" marR="99060" anchor="ctr" anchorCtr="1">
                    <a:solidFill>
                      <a:schemeClr val="bg2"/>
                    </a:solidFill>
                  </a:tcPr>
                </a:tc>
                <a:tc>
                  <a:txBody>
                    <a:bodyPr/>
                    <a:lstStyle/>
                    <a:p>
                      <a:endParaRPr kumimoji="1" lang="ja-JP" altLang="en-US" dirty="0"/>
                    </a:p>
                  </a:txBody>
                  <a:tcPr marL="99060" marR="99060">
                    <a:solidFill>
                      <a:schemeClr val="bg2"/>
                    </a:solidFill>
                  </a:tcPr>
                </a:tc>
                <a:tc>
                  <a:txBody>
                    <a:bodyPr/>
                    <a:lstStyle/>
                    <a:p>
                      <a:endParaRPr kumimoji="1" lang="ja-JP" altLang="en-US" dirty="0"/>
                    </a:p>
                  </a:txBody>
                  <a:tcPr marL="99060" marR="99060">
                    <a:solidFill>
                      <a:schemeClr val="bg2"/>
                    </a:solidFill>
                  </a:tcPr>
                </a:tc>
              </a:tr>
              <a:tr h="3000810">
                <a:tc>
                  <a:txBody>
                    <a:bodyPr/>
                    <a:lstStyle/>
                    <a:p>
                      <a:r>
                        <a:rPr kumimoji="1" lang="ja-JP" altLang="en-US" sz="1000" u="none" dirty="0" smtClean="0"/>
                        <a:t>一斉開放弁・火災感知用ヘッドを用いるもの</a:t>
                      </a:r>
                      <a:endParaRPr kumimoji="1" lang="ja-JP" altLang="en-US" sz="1000" u="none" dirty="0"/>
                    </a:p>
                  </a:txBody>
                  <a:tcPr marL="99060" marR="99060" anchor="ctr" anchorCtr="1">
                    <a:solidFill>
                      <a:schemeClr val="bg2"/>
                    </a:solidFill>
                  </a:tcPr>
                </a:tc>
                <a:tc>
                  <a:txBody>
                    <a:bodyPr/>
                    <a:lstStyle/>
                    <a:p>
                      <a:endParaRPr kumimoji="1" lang="ja-JP" altLang="en-US" dirty="0"/>
                    </a:p>
                  </a:txBody>
                  <a:tcPr marL="99060" marR="99060">
                    <a:solidFill>
                      <a:schemeClr val="bg2"/>
                    </a:solidFill>
                  </a:tcPr>
                </a:tc>
                <a:tc>
                  <a:txBody>
                    <a:bodyPr/>
                    <a:lstStyle/>
                    <a:p>
                      <a:endParaRPr kumimoji="1" lang="ja-JP" altLang="en-US" dirty="0"/>
                    </a:p>
                  </a:txBody>
                  <a:tcPr marL="99060" marR="99060">
                    <a:solidFill>
                      <a:schemeClr val="bg2"/>
                    </a:solidFill>
                  </a:tcPr>
                </a:tc>
              </a:tr>
            </a:tbl>
          </a:graphicData>
        </a:graphic>
      </p:graphicFrame>
      <p:grpSp>
        <p:nvGrpSpPr>
          <p:cNvPr id="770" name="グループ化 769"/>
          <p:cNvGrpSpPr/>
          <p:nvPr/>
        </p:nvGrpSpPr>
        <p:grpSpPr>
          <a:xfrm>
            <a:off x="3506701" y="783989"/>
            <a:ext cx="3059124" cy="2424950"/>
            <a:chOff x="112634" y="2965798"/>
            <a:chExt cx="4181189" cy="3759684"/>
          </a:xfrm>
        </p:grpSpPr>
        <p:sp>
          <p:nvSpPr>
            <p:cNvPr id="773" name="角丸四角形 772"/>
            <p:cNvSpPr/>
            <p:nvPr/>
          </p:nvSpPr>
          <p:spPr>
            <a:xfrm>
              <a:off x="112634" y="3106444"/>
              <a:ext cx="4181189" cy="3619038"/>
            </a:xfrm>
            <a:prstGeom prst="round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4" name="テキスト ボックス 773"/>
            <p:cNvSpPr txBox="1"/>
            <p:nvPr/>
          </p:nvSpPr>
          <p:spPr>
            <a:xfrm>
              <a:off x="601639" y="2965798"/>
              <a:ext cx="2541155" cy="620337"/>
            </a:xfrm>
            <a:prstGeom prst="rect">
              <a:avLst/>
            </a:prstGeom>
            <a:solidFill>
              <a:schemeClr val="bg1"/>
            </a:solidFill>
            <a:ln>
              <a:solidFill>
                <a:schemeClr val="accent1">
                  <a:shade val="50000"/>
                </a:schemeClr>
              </a:solidFill>
            </a:ln>
          </p:spPr>
          <p:txBody>
            <a:bodyPr wrap="square" rtlCol="0">
              <a:spAutoFit/>
            </a:bodyPr>
            <a:lstStyle/>
            <a:p>
              <a:r>
                <a:rPr kumimoji="1" lang="ja-JP" altLang="en-US" sz="1000" dirty="0" smtClean="0"/>
                <a:t>感知継手開放ヘッド</a:t>
              </a:r>
              <a:r>
                <a:rPr lang="ja-JP" altLang="en-US" sz="1000" dirty="0" smtClean="0"/>
                <a:t>併用型</a:t>
              </a:r>
              <a:endParaRPr lang="en-US" altLang="ja-JP" sz="1000" dirty="0" smtClean="0"/>
            </a:p>
            <a:p>
              <a:r>
                <a:rPr lang="ja-JP" altLang="en-US" sz="1000" dirty="0" smtClean="0"/>
                <a:t>平面式</a:t>
              </a:r>
              <a:r>
                <a:rPr lang="ja-JP" altLang="en-US" sz="1000" dirty="0"/>
                <a:t>泡消火</a:t>
              </a:r>
              <a:r>
                <a:rPr lang="ja-JP" altLang="en-US" sz="1000" dirty="0" smtClean="0"/>
                <a:t>設備</a:t>
              </a:r>
              <a:endParaRPr kumimoji="1" lang="ja-JP" altLang="en-US" sz="1000" dirty="0"/>
            </a:p>
          </p:txBody>
        </p:sp>
        <p:cxnSp>
          <p:nvCxnSpPr>
            <p:cNvPr id="775" name="直線コネクタ 774"/>
            <p:cNvCxnSpPr/>
            <p:nvPr/>
          </p:nvCxnSpPr>
          <p:spPr bwMode="auto">
            <a:xfrm flipV="1">
              <a:off x="480309" y="3884157"/>
              <a:ext cx="0" cy="258948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6" name="直線コネクタ 775"/>
            <p:cNvCxnSpPr/>
            <p:nvPr/>
          </p:nvCxnSpPr>
          <p:spPr bwMode="auto">
            <a:xfrm rot="10800000">
              <a:off x="801980" y="3896442"/>
              <a:ext cx="231238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7" name="直線コネクタ 776"/>
            <p:cNvCxnSpPr/>
            <p:nvPr/>
          </p:nvCxnSpPr>
          <p:spPr bwMode="auto">
            <a:xfrm rot="5400000">
              <a:off x="1150375" y="4180796"/>
              <a:ext cx="57572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8" name="直線コネクタ 777"/>
            <p:cNvCxnSpPr/>
            <p:nvPr/>
          </p:nvCxnSpPr>
          <p:spPr bwMode="auto">
            <a:xfrm rot="10800000">
              <a:off x="1435204" y="4461639"/>
              <a:ext cx="73336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9" name="直線コネクタ 778"/>
            <p:cNvCxnSpPr/>
            <p:nvPr/>
          </p:nvCxnSpPr>
          <p:spPr bwMode="auto">
            <a:xfrm rot="5400000">
              <a:off x="1982915" y="4648576"/>
              <a:ext cx="37738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0" name="直線コネクタ 779"/>
            <p:cNvCxnSpPr/>
            <p:nvPr/>
          </p:nvCxnSpPr>
          <p:spPr bwMode="auto">
            <a:xfrm flipH="1">
              <a:off x="1523211" y="4842532"/>
              <a:ext cx="260463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781" name="グループ化 125"/>
            <p:cNvGrpSpPr>
              <a:grpSpLocks/>
            </p:cNvGrpSpPr>
            <p:nvPr/>
          </p:nvGrpSpPr>
          <p:grpSpPr bwMode="auto">
            <a:xfrm rot="16200000">
              <a:off x="719519" y="5366603"/>
              <a:ext cx="170270" cy="115311"/>
              <a:chOff x="5296843" y="2416125"/>
              <a:chExt cx="154641" cy="180000"/>
            </a:xfrm>
          </p:grpSpPr>
          <p:sp>
            <p:nvSpPr>
              <p:cNvPr id="826" name="二等辺三角形 825"/>
              <p:cNvSpPr/>
              <p:nvPr/>
            </p:nvSpPr>
            <p:spPr>
              <a:xfrm rot="5400000">
                <a:off x="5245767" y="2467632"/>
                <a:ext cx="180009" cy="78114"/>
              </a:xfrm>
              <a:prstGeom prst="triangl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827" name="二等辺三角形 826"/>
              <p:cNvSpPr/>
              <p:nvPr/>
            </p:nvSpPr>
            <p:spPr>
              <a:xfrm rot="16200000" flipH="1">
                <a:off x="5322286" y="2467632"/>
                <a:ext cx="180009" cy="78114"/>
              </a:xfrm>
              <a:prstGeom prst="triangl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grpSp>
        <p:cxnSp>
          <p:nvCxnSpPr>
            <p:cNvPr id="782" name="直線コネクタ 781"/>
            <p:cNvCxnSpPr/>
            <p:nvPr/>
          </p:nvCxnSpPr>
          <p:spPr bwMode="auto">
            <a:xfrm rot="5400000">
              <a:off x="1652186" y="4887291"/>
              <a:ext cx="789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3" name="直線コネクタ 782"/>
            <p:cNvCxnSpPr/>
            <p:nvPr/>
          </p:nvCxnSpPr>
          <p:spPr bwMode="auto">
            <a:xfrm rot="5400000">
              <a:off x="2253497" y="4887291"/>
              <a:ext cx="789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784" name="グループ化 109"/>
            <p:cNvGrpSpPr>
              <a:grpSpLocks/>
            </p:cNvGrpSpPr>
            <p:nvPr/>
          </p:nvGrpSpPr>
          <p:grpSpPr bwMode="auto">
            <a:xfrm>
              <a:off x="2859358" y="4626402"/>
              <a:ext cx="70804" cy="136918"/>
              <a:chOff x="6488604" y="2087038"/>
              <a:chExt cx="110212" cy="124153"/>
            </a:xfrm>
          </p:grpSpPr>
          <p:sp>
            <p:nvSpPr>
              <p:cNvPr id="824" name="二等辺三角形 823"/>
              <p:cNvSpPr/>
              <p:nvPr/>
            </p:nvSpPr>
            <p:spPr>
              <a:xfrm>
                <a:off x="6490863" y="2087228"/>
                <a:ext cx="108644" cy="124147"/>
              </a:xfrm>
              <a:prstGeom prst="triangl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cxnSp>
            <p:nvCxnSpPr>
              <p:cNvPr id="825" name="直線コネクタ 824"/>
              <p:cNvCxnSpPr/>
              <p:nvPr/>
            </p:nvCxnSpPr>
            <p:spPr>
              <a:xfrm rot="10800000">
                <a:off x="6489289" y="2087228"/>
                <a:ext cx="108643"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85" name="グループ化 125"/>
            <p:cNvGrpSpPr>
              <a:grpSpLocks/>
            </p:cNvGrpSpPr>
            <p:nvPr/>
          </p:nvGrpSpPr>
          <p:grpSpPr bwMode="auto">
            <a:xfrm rot="16200000">
              <a:off x="4048942" y="6043156"/>
              <a:ext cx="135497" cy="91762"/>
              <a:chOff x="5296843" y="2416125"/>
              <a:chExt cx="154641" cy="180000"/>
            </a:xfrm>
          </p:grpSpPr>
          <p:sp>
            <p:nvSpPr>
              <p:cNvPr id="822" name="二等辺三角形 821"/>
              <p:cNvSpPr/>
              <p:nvPr/>
            </p:nvSpPr>
            <p:spPr>
              <a:xfrm rot="5400000">
                <a:off x="5246070" y="2466959"/>
                <a:ext cx="178581" cy="78128"/>
              </a:xfrm>
              <a:prstGeom prst="triangl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823" name="二等辺三角形 822"/>
              <p:cNvSpPr/>
              <p:nvPr/>
            </p:nvSpPr>
            <p:spPr>
              <a:xfrm rot="16200000" flipH="1">
                <a:off x="5322194" y="2466959"/>
                <a:ext cx="178581" cy="78128"/>
              </a:xfrm>
              <a:prstGeom prst="triangl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grpSp>
        <p:sp>
          <p:nvSpPr>
            <p:cNvPr id="786" name="線吹き出し 1 785"/>
            <p:cNvSpPr/>
            <p:nvPr/>
          </p:nvSpPr>
          <p:spPr bwMode="auto">
            <a:xfrm>
              <a:off x="3194788" y="4049247"/>
              <a:ext cx="967370" cy="218531"/>
            </a:xfrm>
            <a:prstGeom prst="callout1">
              <a:avLst>
                <a:gd name="adj1" fmla="val 93723"/>
                <a:gd name="adj2" fmla="val 1836"/>
                <a:gd name="adj3" fmla="val 239681"/>
                <a:gd name="adj4" fmla="val -23184"/>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lstStyle/>
            <a:p>
              <a:pPr>
                <a:defRPr/>
              </a:pPr>
              <a:r>
                <a:rPr lang="ja-JP" altLang="en-US" sz="1000" b="1" dirty="0" smtClean="0">
                  <a:solidFill>
                    <a:srgbClr val="000000"/>
                  </a:solidFill>
                </a:rPr>
                <a:t>感知継手</a:t>
              </a:r>
              <a:endParaRPr lang="en-US" altLang="ja-JP" sz="1000" b="1" dirty="0" smtClean="0">
                <a:solidFill>
                  <a:srgbClr val="000000"/>
                </a:solidFill>
              </a:endParaRPr>
            </a:p>
            <a:p>
              <a:pPr>
                <a:defRPr/>
              </a:pPr>
              <a:endParaRPr lang="ja-JP" altLang="en-US" sz="1200" b="1" dirty="0">
                <a:solidFill>
                  <a:srgbClr val="000000"/>
                </a:solidFill>
              </a:endParaRPr>
            </a:p>
          </p:txBody>
        </p:sp>
        <p:sp>
          <p:nvSpPr>
            <p:cNvPr id="787" name="線吹き出し 1 786"/>
            <p:cNvSpPr/>
            <p:nvPr/>
          </p:nvSpPr>
          <p:spPr bwMode="auto">
            <a:xfrm>
              <a:off x="1181752" y="5456118"/>
              <a:ext cx="1302619" cy="637163"/>
            </a:xfrm>
            <a:prstGeom prst="callout1">
              <a:avLst>
                <a:gd name="adj1" fmla="val 18183"/>
                <a:gd name="adj2" fmla="val 52851"/>
                <a:gd name="adj3" fmla="val -54521"/>
                <a:gd name="adj4" fmla="val 77545"/>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lstStyle/>
            <a:p>
              <a:pPr>
                <a:defRPr/>
              </a:pPr>
              <a:r>
                <a:rPr lang="ja-JP" altLang="en-US" sz="1000" b="1" dirty="0" smtClean="0">
                  <a:solidFill>
                    <a:schemeClr val="tx1"/>
                  </a:solidFill>
                </a:rPr>
                <a:t>閉鎖型</a:t>
              </a:r>
              <a:endParaRPr lang="en-US" altLang="ja-JP" sz="1000" b="1" dirty="0" smtClean="0">
                <a:solidFill>
                  <a:schemeClr val="tx1"/>
                </a:solidFill>
              </a:endParaRPr>
            </a:p>
            <a:p>
              <a:pPr>
                <a:defRPr/>
              </a:pPr>
              <a:r>
                <a:rPr lang="ja-JP" altLang="en-US" sz="1000" b="1" dirty="0" smtClean="0">
                  <a:solidFill>
                    <a:schemeClr val="tx1"/>
                  </a:solidFill>
                </a:rPr>
                <a:t>泡水溶液ヘッド</a:t>
              </a:r>
              <a:endParaRPr lang="ja-JP" altLang="en-US" sz="1000" b="1" dirty="0">
                <a:solidFill>
                  <a:schemeClr val="tx1"/>
                </a:solidFill>
              </a:endParaRPr>
            </a:p>
          </p:txBody>
        </p:sp>
        <p:cxnSp>
          <p:nvCxnSpPr>
            <p:cNvPr id="788" name="直線コネクタ 787"/>
            <p:cNvCxnSpPr/>
            <p:nvPr/>
          </p:nvCxnSpPr>
          <p:spPr bwMode="auto">
            <a:xfrm rot="5400000" flipH="1" flipV="1">
              <a:off x="-133578" y="4830247"/>
              <a:ext cx="187111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9" name="直線コネクタ 788"/>
            <p:cNvCxnSpPr/>
            <p:nvPr/>
          </p:nvCxnSpPr>
          <p:spPr bwMode="auto">
            <a:xfrm>
              <a:off x="484357" y="5758783"/>
              <a:ext cx="32065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90" name="二等辺三角形 789"/>
            <p:cNvSpPr>
              <a:spLocks/>
            </p:cNvSpPr>
            <p:nvPr/>
          </p:nvSpPr>
          <p:spPr bwMode="auto">
            <a:xfrm>
              <a:off x="757472" y="5093537"/>
              <a:ext cx="91039" cy="159731"/>
            </a:xfrm>
            <a:prstGeom prst="triangl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791" name="円/楕円 790"/>
            <p:cNvSpPr/>
            <p:nvPr/>
          </p:nvSpPr>
          <p:spPr bwMode="auto">
            <a:xfrm>
              <a:off x="747357" y="5090024"/>
              <a:ext cx="114304" cy="198346"/>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cxnSp>
          <p:nvCxnSpPr>
            <p:cNvPr id="792" name="直線コネクタ 791"/>
            <p:cNvCxnSpPr/>
            <p:nvPr/>
          </p:nvCxnSpPr>
          <p:spPr bwMode="auto">
            <a:xfrm flipV="1">
              <a:off x="409502" y="3720915"/>
              <a:ext cx="137570" cy="15973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3" name="直線コネクタ 792"/>
            <p:cNvCxnSpPr/>
            <p:nvPr/>
          </p:nvCxnSpPr>
          <p:spPr bwMode="auto">
            <a:xfrm flipV="1">
              <a:off x="409502" y="3799904"/>
              <a:ext cx="137570" cy="1597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4" name="直線コネクタ 793"/>
            <p:cNvCxnSpPr/>
            <p:nvPr/>
          </p:nvCxnSpPr>
          <p:spPr bwMode="auto">
            <a:xfrm rot="5400000" flipH="1" flipV="1">
              <a:off x="241593" y="3561186"/>
              <a:ext cx="47743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5" name="直線コネクタ 794"/>
            <p:cNvCxnSpPr/>
            <p:nvPr/>
          </p:nvCxnSpPr>
          <p:spPr bwMode="auto">
            <a:xfrm rot="10800000">
              <a:off x="3158869" y="3896442"/>
              <a:ext cx="41675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6" name="直線コネクタ 795"/>
            <p:cNvCxnSpPr/>
            <p:nvPr/>
          </p:nvCxnSpPr>
          <p:spPr bwMode="auto">
            <a:xfrm rot="5400000" flipH="1" flipV="1">
              <a:off x="3000374" y="3868847"/>
              <a:ext cx="222919" cy="920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7" name="直線コネクタ 796"/>
            <p:cNvCxnSpPr/>
            <p:nvPr/>
          </p:nvCxnSpPr>
          <p:spPr bwMode="auto">
            <a:xfrm rot="5400000" flipH="1" flipV="1">
              <a:off x="3037296" y="3869353"/>
              <a:ext cx="222919" cy="910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8" name="直線コネクタ 797"/>
            <p:cNvCxnSpPr/>
            <p:nvPr/>
          </p:nvCxnSpPr>
          <p:spPr bwMode="auto">
            <a:xfrm rot="5400000" flipH="1" flipV="1">
              <a:off x="1434700" y="4823284"/>
              <a:ext cx="119358" cy="455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9" name="直線コネクタ 798"/>
            <p:cNvCxnSpPr/>
            <p:nvPr/>
          </p:nvCxnSpPr>
          <p:spPr bwMode="auto">
            <a:xfrm rot="5400000" flipH="1" flipV="1">
              <a:off x="1459484" y="4822777"/>
              <a:ext cx="119358" cy="4653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0" name="直線コネクタ 799"/>
            <p:cNvCxnSpPr/>
            <p:nvPr/>
          </p:nvCxnSpPr>
          <p:spPr bwMode="auto">
            <a:xfrm rot="10800000">
              <a:off x="1363386" y="4846044"/>
              <a:ext cx="12947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1" name="直線コネクタ 800"/>
            <p:cNvCxnSpPr/>
            <p:nvPr/>
          </p:nvCxnSpPr>
          <p:spPr bwMode="auto">
            <a:xfrm rot="5400000" flipH="1" flipV="1">
              <a:off x="3873509" y="4823284"/>
              <a:ext cx="119358" cy="455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2" name="直線コネクタ 801"/>
            <p:cNvCxnSpPr/>
            <p:nvPr/>
          </p:nvCxnSpPr>
          <p:spPr bwMode="auto">
            <a:xfrm rot="5400000" flipH="1" flipV="1">
              <a:off x="3913497" y="4823284"/>
              <a:ext cx="119358" cy="455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03" name="グループ化 110"/>
            <p:cNvGrpSpPr>
              <a:grpSpLocks/>
            </p:cNvGrpSpPr>
            <p:nvPr/>
          </p:nvGrpSpPr>
          <p:grpSpPr bwMode="auto">
            <a:xfrm>
              <a:off x="1638127" y="4916614"/>
              <a:ext cx="69792" cy="136918"/>
              <a:chOff x="6488604" y="2087038"/>
              <a:chExt cx="110212" cy="124153"/>
            </a:xfrm>
            <a:scene3d>
              <a:camera prst="orthographicFront">
                <a:rot lat="10800000" lon="0" rev="0"/>
              </a:camera>
              <a:lightRig rig="threePt" dir="t"/>
            </a:scene3d>
          </p:grpSpPr>
          <p:sp>
            <p:nvSpPr>
              <p:cNvPr id="820" name="二等辺三角形 819"/>
              <p:cNvSpPr/>
              <p:nvPr/>
            </p:nvSpPr>
            <p:spPr>
              <a:xfrm>
                <a:off x="6490842" y="2087228"/>
                <a:ext cx="108621" cy="124147"/>
              </a:xfrm>
              <a:prstGeom prst="triangl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cxnSp>
            <p:nvCxnSpPr>
              <p:cNvPr id="821" name="直線コネクタ 820"/>
              <p:cNvCxnSpPr/>
              <p:nvPr/>
            </p:nvCxnSpPr>
            <p:spPr>
              <a:xfrm rot="10800000">
                <a:off x="6489244" y="2087228"/>
                <a:ext cx="108621"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04" name="グループ化 110"/>
            <p:cNvGrpSpPr>
              <a:grpSpLocks/>
            </p:cNvGrpSpPr>
            <p:nvPr/>
          </p:nvGrpSpPr>
          <p:grpSpPr bwMode="auto">
            <a:xfrm>
              <a:off x="2268485" y="4916614"/>
              <a:ext cx="69792" cy="136918"/>
              <a:chOff x="6488604" y="2087038"/>
              <a:chExt cx="110212" cy="124153"/>
            </a:xfrm>
            <a:scene3d>
              <a:camera prst="orthographicFront">
                <a:rot lat="10800000" lon="0" rev="0"/>
              </a:camera>
              <a:lightRig rig="threePt" dir="t"/>
            </a:scene3d>
          </p:grpSpPr>
          <p:sp>
            <p:nvSpPr>
              <p:cNvPr id="818" name="二等辺三角形 817"/>
              <p:cNvSpPr/>
              <p:nvPr/>
            </p:nvSpPr>
            <p:spPr>
              <a:xfrm>
                <a:off x="6490842" y="2087228"/>
                <a:ext cx="108621" cy="124147"/>
              </a:xfrm>
              <a:prstGeom prst="triangl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cxnSp>
            <p:nvCxnSpPr>
              <p:cNvPr id="819" name="直線コネクタ 818"/>
              <p:cNvCxnSpPr/>
              <p:nvPr/>
            </p:nvCxnSpPr>
            <p:spPr>
              <a:xfrm rot="10800000">
                <a:off x="6489244" y="2087228"/>
                <a:ext cx="108621"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05" name="グループ化 110"/>
            <p:cNvGrpSpPr>
              <a:grpSpLocks/>
            </p:cNvGrpSpPr>
            <p:nvPr/>
          </p:nvGrpSpPr>
          <p:grpSpPr bwMode="auto">
            <a:xfrm>
              <a:off x="3039311" y="5543510"/>
              <a:ext cx="69792" cy="136918"/>
              <a:chOff x="6488604" y="2087038"/>
              <a:chExt cx="110212" cy="124153"/>
            </a:xfrm>
            <a:scene3d>
              <a:camera prst="orthographicFront">
                <a:rot lat="10800000" lon="0" rev="0"/>
              </a:camera>
              <a:lightRig rig="threePt" dir="t"/>
            </a:scene3d>
          </p:grpSpPr>
          <p:sp>
            <p:nvSpPr>
              <p:cNvPr id="816" name="二等辺三角形 815"/>
              <p:cNvSpPr/>
              <p:nvPr/>
            </p:nvSpPr>
            <p:spPr>
              <a:xfrm>
                <a:off x="6490842" y="2087228"/>
                <a:ext cx="108621" cy="124147"/>
              </a:xfrm>
              <a:prstGeom prst="triangl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cxnSp>
            <p:nvCxnSpPr>
              <p:cNvPr id="817" name="直線コネクタ 816"/>
              <p:cNvCxnSpPr/>
              <p:nvPr/>
            </p:nvCxnSpPr>
            <p:spPr>
              <a:xfrm rot="10800000">
                <a:off x="6489244" y="2087228"/>
                <a:ext cx="108621"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06" name="線吹き出し 1 805"/>
            <p:cNvSpPr/>
            <p:nvPr/>
          </p:nvSpPr>
          <p:spPr bwMode="auto">
            <a:xfrm>
              <a:off x="2345829" y="6073184"/>
              <a:ext cx="1229794" cy="637163"/>
            </a:xfrm>
            <a:prstGeom prst="callout1">
              <a:avLst>
                <a:gd name="adj1" fmla="val -756"/>
                <a:gd name="adj2" fmla="val 20217"/>
                <a:gd name="adj3" fmla="val -70344"/>
                <a:gd name="adj4" fmla="val 48039"/>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lstStyle/>
            <a:p>
              <a:pPr>
                <a:defRPr/>
              </a:pPr>
              <a:r>
                <a:rPr lang="ja-JP" altLang="en-US" sz="1000" b="1" dirty="0">
                  <a:solidFill>
                    <a:schemeClr val="tx1"/>
                  </a:solidFill>
                </a:rPr>
                <a:t>開放</a:t>
              </a:r>
              <a:r>
                <a:rPr lang="ja-JP" altLang="en-US" sz="1000" b="1" dirty="0" smtClean="0">
                  <a:solidFill>
                    <a:schemeClr val="tx1"/>
                  </a:solidFill>
                </a:rPr>
                <a:t>型</a:t>
              </a:r>
              <a:endParaRPr lang="en-US" altLang="ja-JP" sz="1000" b="1" dirty="0" smtClean="0">
                <a:solidFill>
                  <a:schemeClr val="tx1"/>
                </a:solidFill>
              </a:endParaRPr>
            </a:p>
            <a:p>
              <a:pPr>
                <a:defRPr/>
              </a:pPr>
              <a:r>
                <a:rPr lang="ja-JP" altLang="en-US" sz="1000" b="1" dirty="0" smtClean="0">
                  <a:solidFill>
                    <a:schemeClr val="tx1"/>
                  </a:solidFill>
                </a:rPr>
                <a:t>泡水溶液ヘッド</a:t>
              </a:r>
              <a:endParaRPr lang="ja-JP" altLang="en-US" sz="1000" b="1" dirty="0">
                <a:solidFill>
                  <a:schemeClr val="tx1"/>
                </a:solidFill>
              </a:endParaRPr>
            </a:p>
          </p:txBody>
        </p:sp>
        <p:cxnSp>
          <p:nvCxnSpPr>
            <p:cNvPr id="807" name="直線コネクタ 806"/>
            <p:cNvCxnSpPr/>
            <p:nvPr/>
          </p:nvCxnSpPr>
          <p:spPr bwMode="auto">
            <a:xfrm rot="5400000">
              <a:off x="2855265" y="4789318"/>
              <a:ext cx="7898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8" name="直線コネクタ 807"/>
            <p:cNvCxnSpPr/>
            <p:nvPr/>
          </p:nvCxnSpPr>
          <p:spPr bwMode="auto">
            <a:xfrm flipH="1">
              <a:off x="2901858" y="4749823"/>
              <a:ext cx="172349"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09" name="直線コネクタ 808"/>
            <p:cNvCxnSpPr/>
            <p:nvPr/>
          </p:nvCxnSpPr>
          <p:spPr bwMode="auto">
            <a:xfrm>
              <a:off x="3073798" y="4760034"/>
              <a:ext cx="0" cy="763725"/>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10" name="正方形/長方形 809"/>
            <p:cNvSpPr/>
            <p:nvPr/>
          </p:nvSpPr>
          <p:spPr>
            <a:xfrm>
              <a:off x="3104738" y="4959799"/>
              <a:ext cx="820502" cy="56396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11" name="直線コネクタ 810"/>
            <p:cNvCxnSpPr/>
            <p:nvPr/>
          </p:nvCxnSpPr>
          <p:spPr>
            <a:xfrm>
              <a:off x="3065808" y="4959799"/>
              <a:ext cx="844620" cy="5839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12" name="直線コネクタ 811"/>
            <p:cNvCxnSpPr/>
            <p:nvPr/>
          </p:nvCxnSpPr>
          <p:spPr>
            <a:xfrm flipH="1">
              <a:off x="3103236" y="4959799"/>
              <a:ext cx="824708" cy="54973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13" name="テキスト ボックス 812"/>
            <p:cNvSpPr txBox="1"/>
            <p:nvPr/>
          </p:nvSpPr>
          <p:spPr>
            <a:xfrm>
              <a:off x="3142793" y="5086755"/>
              <a:ext cx="944345" cy="381745"/>
            </a:xfrm>
            <a:prstGeom prst="rect">
              <a:avLst/>
            </a:prstGeom>
            <a:noFill/>
          </p:spPr>
          <p:txBody>
            <a:bodyPr wrap="square" rtlCol="0">
              <a:spAutoFit/>
            </a:bodyPr>
            <a:lstStyle/>
            <a:p>
              <a:r>
                <a:rPr kumimoji="1" lang="ja-JP" altLang="en-US" sz="1000" b="1" dirty="0" smtClean="0"/>
                <a:t>ダクト</a:t>
              </a:r>
              <a:endParaRPr kumimoji="1" lang="ja-JP" altLang="en-US" sz="1000" b="1" dirty="0"/>
            </a:p>
          </p:txBody>
        </p:sp>
        <p:cxnSp>
          <p:nvCxnSpPr>
            <p:cNvPr id="814" name="直線コネクタ 813"/>
            <p:cNvCxnSpPr/>
            <p:nvPr/>
          </p:nvCxnSpPr>
          <p:spPr>
            <a:xfrm>
              <a:off x="4127848" y="4840993"/>
              <a:ext cx="0" cy="1215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5" name="直線コネクタ 814"/>
            <p:cNvCxnSpPr/>
            <p:nvPr/>
          </p:nvCxnSpPr>
          <p:spPr>
            <a:xfrm>
              <a:off x="4127849" y="6169198"/>
              <a:ext cx="0" cy="440602"/>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grpSp>
      <p:grpSp>
        <p:nvGrpSpPr>
          <p:cNvPr id="938" name="グループ化 937"/>
          <p:cNvGrpSpPr/>
          <p:nvPr/>
        </p:nvGrpSpPr>
        <p:grpSpPr>
          <a:xfrm>
            <a:off x="3548844" y="3622446"/>
            <a:ext cx="3055392" cy="2736304"/>
            <a:chOff x="169163" y="2953054"/>
            <a:chExt cx="4314537" cy="3788314"/>
          </a:xfrm>
        </p:grpSpPr>
        <p:sp>
          <p:nvSpPr>
            <p:cNvPr id="939" name="角丸四角形 938"/>
            <p:cNvSpPr/>
            <p:nvPr/>
          </p:nvSpPr>
          <p:spPr>
            <a:xfrm>
              <a:off x="169163" y="3068960"/>
              <a:ext cx="4314537" cy="3619037"/>
            </a:xfrm>
            <a:prstGeom prst="round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0" name="線吹き出し 1 939"/>
            <p:cNvSpPr/>
            <p:nvPr/>
          </p:nvSpPr>
          <p:spPr bwMode="auto">
            <a:xfrm>
              <a:off x="1833801" y="6128320"/>
              <a:ext cx="1381471" cy="613048"/>
            </a:xfrm>
            <a:prstGeom prst="callout1">
              <a:avLst>
                <a:gd name="adj1" fmla="val -3065"/>
                <a:gd name="adj2" fmla="val 50861"/>
                <a:gd name="adj3" fmla="val -94625"/>
                <a:gd name="adj4" fmla="val 89612"/>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lstStyle/>
            <a:p>
              <a:pPr>
                <a:defRPr/>
              </a:pPr>
              <a:r>
                <a:rPr lang="ja-JP" altLang="en-US" sz="1000" b="1" dirty="0" smtClean="0">
                  <a:solidFill>
                    <a:schemeClr val="tx1"/>
                  </a:solidFill>
                </a:rPr>
                <a:t>開放型</a:t>
              </a:r>
              <a:endParaRPr lang="en-US" altLang="ja-JP" sz="1000" b="1" dirty="0" smtClean="0">
                <a:solidFill>
                  <a:schemeClr val="tx1"/>
                </a:solidFill>
              </a:endParaRPr>
            </a:p>
            <a:p>
              <a:pPr>
                <a:defRPr/>
              </a:pPr>
              <a:r>
                <a:rPr lang="ja-JP" altLang="en-US" sz="1000" b="1" dirty="0" smtClean="0">
                  <a:solidFill>
                    <a:schemeClr val="tx1"/>
                  </a:solidFill>
                </a:rPr>
                <a:t>泡</a:t>
              </a:r>
              <a:r>
                <a:rPr lang="ja-JP" altLang="en-US" sz="1000" b="1" dirty="0">
                  <a:solidFill>
                    <a:schemeClr val="tx1"/>
                  </a:solidFill>
                </a:rPr>
                <a:t>水溶液</a:t>
              </a:r>
              <a:r>
                <a:rPr lang="ja-JP" altLang="en-US" sz="1000" b="1" dirty="0" smtClean="0">
                  <a:solidFill>
                    <a:schemeClr val="tx1"/>
                  </a:solidFill>
                </a:rPr>
                <a:t>ヘッド</a:t>
              </a:r>
              <a:endParaRPr lang="ja-JP" altLang="en-US" sz="1000" b="1" dirty="0">
                <a:solidFill>
                  <a:schemeClr val="tx1"/>
                </a:solidFill>
              </a:endParaRPr>
            </a:p>
          </p:txBody>
        </p:sp>
        <p:sp>
          <p:nvSpPr>
            <p:cNvPr id="941" name="線吹き出し 1 940"/>
            <p:cNvSpPr/>
            <p:nvPr/>
          </p:nvSpPr>
          <p:spPr bwMode="auto">
            <a:xfrm>
              <a:off x="2144236" y="3561978"/>
              <a:ext cx="1544995" cy="227061"/>
            </a:xfrm>
            <a:prstGeom prst="callout1">
              <a:avLst>
                <a:gd name="adj1" fmla="val 124699"/>
                <a:gd name="adj2" fmla="val 36900"/>
                <a:gd name="adj3" fmla="val 446199"/>
                <a:gd name="adj4" fmla="val 57334"/>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lstStyle/>
            <a:p>
              <a:pPr>
                <a:defRPr/>
              </a:pPr>
              <a:r>
                <a:rPr lang="ja-JP" altLang="en-US" sz="1000" b="1" dirty="0" smtClean="0">
                  <a:solidFill>
                    <a:srgbClr val="000000"/>
                  </a:solidFill>
                </a:rPr>
                <a:t>火災感知用ヘッド</a:t>
              </a:r>
              <a:endParaRPr lang="en-US" altLang="ja-JP" sz="1000" b="1" dirty="0" smtClean="0">
                <a:solidFill>
                  <a:srgbClr val="000000"/>
                </a:solidFill>
              </a:endParaRPr>
            </a:p>
            <a:p>
              <a:pPr>
                <a:defRPr/>
              </a:pPr>
              <a:endParaRPr lang="ja-JP" altLang="en-US" sz="1200" b="1" dirty="0">
                <a:solidFill>
                  <a:srgbClr val="000000"/>
                </a:solidFill>
              </a:endParaRPr>
            </a:p>
          </p:txBody>
        </p:sp>
        <p:cxnSp>
          <p:nvCxnSpPr>
            <p:cNvPr id="942" name="直線コネクタ 941"/>
            <p:cNvCxnSpPr/>
            <p:nvPr/>
          </p:nvCxnSpPr>
          <p:spPr bwMode="auto">
            <a:xfrm flipV="1">
              <a:off x="326405" y="3938128"/>
              <a:ext cx="0" cy="249147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3" name="直線コネクタ 942"/>
            <p:cNvCxnSpPr/>
            <p:nvPr/>
          </p:nvCxnSpPr>
          <p:spPr bwMode="auto">
            <a:xfrm rot="10800000">
              <a:off x="666605" y="3949948"/>
              <a:ext cx="244557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4" name="直線コネクタ 943"/>
            <p:cNvCxnSpPr/>
            <p:nvPr/>
          </p:nvCxnSpPr>
          <p:spPr bwMode="auto">
            <a:xfrm rot="5400000">
              <a:off x="1047963" y="4223540"/>
              <a:ext cx="55393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5" name="直線コネクタ 944"/>
            <p:cNvCxnSpPr/>
            <p:nvPr/>
          </p:nvCxnSpPr>
          <p:spPr bwMode="auto">
            <a:xfrm rot="5400000">
              <a:off x="1933572" y="4673613"/>
              <a:ext cx="3630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6" name="直線コネクタ 945"/>
            <p:cNvCxnSpPr/>
            <p:nvPr/>
          </p:nvCxnSpPr>
          <p:spPr bwMode="auto">
            <a:xfrm flipH="1">
              <a:off x="1429378" y="4860229"/>
              <a:ext cx="275466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47" name="グループ化 125"/>
            <p:cNvGrpSpPr>
              <a:grpSpLocks/>
            </p:cNvGrpSpPr>
            <p:nvPr/>
          </p:nvGrpSpPr>
          <p:grpSpPr bwMode="auto">
            <a:xfrm rot="16200000">
              <a:off x="587520" y="5358961"/>
              <a:ext cx="163825" cy="121952"/>
              <a:chOff x="5296843" y="2416125"/>
              <a:chExt cx="154641" cy="180000"/>
            </a:xfrm>
          </p:grpSpPr>
          <p:sp>
            <p:nvSpPr>
              <p:cNvPr id="1005" name="二等辺三角形 1004"/>
              <p:cNvSpPr/>
              <p:nvPr/>
            </p:nvSpPr>
            <p:spPr>
              <a:xfrm rot="5400000">
                <a:off x="5245767" y="2467632"/>
                <a:ext cx="180009" cy="78114"/>
              </a:xfrm>
              <a:prstGeom prst="triangl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1006" name="二等辺三角形 1005"/>
              <p:cNvSpPr/>
              <p:nvPr/>
            </p:nvSpPr>
            <p:spPr>
              <a:xfrm rot="16200000" flipH="1">
                <a:off x="5322286" y="2467632"/>
                <a:ext cx="180009" cy="78114"/>
              </a:xfrm>
              <a:prstGeom prst="triangl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grpSp>
        <p:cxnSp>
          <p:nvCxnSpPr>
            <p:cNvPr id="948" name="直線コネクタ 947"/>
            <p:cNvCxnSpPr/>
            <p:nvPr/>
          </p:nvCxnSpPr>
          <p:spPr bwMode="auto">
            <a:xfrm rot="5400000">
              <a:off x="1530451" y="4903293"/>
              <a:ext cx="7599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9" name="直線コネクタ 948"/>
            <p:cNvCxnSpPr/>
            <p:nvPr/>
          </p:nvCxnSpPr>
          <p:spPr bwMode="auto">
            <a:xfrm rot="5400000">
              <a:off x="2205498" y="4903293"/>
              <a:ext cx="7599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50" name="グループ化 125"/>
            <p:cNvGrpSpPr>
              <a:grpSpLocks/>
            </p:cNvGrpSpPr>
            <p:nvPr/>
          </p:nvGrpSpPr>
          <p:grpSpPr bwMode="auto">
            <a:xfrm rot="16200000">
              <a:off x="4107058" y="6060963"/>
              <a:ext cx="130368" cy="97047"/>
              <a:chOff x="5296843" y="2416125"/>
              <a:chExt cx="154641" cy="180000"/>
            </a:xfrm>
          </p:grpSpPr>
          <p:sp>
            <p:nvSpPr>
              <p:cNvPr id="1003" name="二等辺三角形 1002"/>
              <p:cNvSpPr/>
              <p:nvPr/>
            </p:nvSpPr>
            <p:spPr>
              <a:xfrm rot="5400000">
                <a:off x="5246070" y="2466959"/>
                <a:ext cx="178581" cy="78128"/>
              </a:xfrm>
              <a:prstGeom prst="triangl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1004" name="二等辺三角形 1003"/>
              <p:cNvSpPr/>
              <p:nvPr/>
            </p:nvSpPr>
            <p:spPr>
              <a:xfrm rot="16200000" flipH="1">
                <a:off x="5322194" y="2466959"/>
                <a:ext cx="178581" cy="78128"/>
              </a:xfrm>
              <a:prstGeom prst="triangl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grpSp>
        <p:sp>
          <p:nvSpPr>
            <p:cNvPr id="951" name="線吹き出し 1 950"/>
            <p:cNvSpPr/>
            <p:nvPr/>
          </p:nvSpPr>
          <p:spPr bwMode="auto">
            <a:xfrm>
              <a:off x="928468" y="5556362"/>
              <a:ext cx="1278749" cy="449654"/>
            </a:xfrm>
            <a:prstGeom prst="callout1">
              <a:avLst>
                <a:gd name="adj1" fmla="val -1392"/>
                <a:gd name="adj2" fmla="val 59150"/>
                <a:gd name="adj3" fmla="val -101330"/>
                <a:gd name="adj4" fmla="val 96164"/>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lstStyle/>
            <a:p>
              <a:pPr>
                <a:defRPr/>
              </a:pPr>
              <a:r>
                <a:rPr lang="ja-JP" altLang="en-US" sz="1000" b="1" dirty="0" smtClean="0">
                  <a:solidFill>
                    <a:schemeClr val="tx1"/>
                  </a:solidFill>
                </a:rPr>
                <a:t>閉鎖型</a:t>
              </a:r>
              <a:endParaRPr lang="en-US" altLang="ja-JP" sz="1000" b="1" dirty="0" smtClean="0">
                <a:solidFill>
                  <a:schemeClr val="tx1"/>
                </a:solidFill>
              </a:endParaRPr>
            </a:p>
            <a:p>
              <a:pPr>
                <a:defRPr/>
              </a:pPr>
              <a:r>
                <a:rPr lang="ja-JP" altLang="en-US" sz="1000" b="1" dirty="0" smtClean="0">
                  <a:solidFill>
                    <a:schemeClr val="tx1"/>
                  </a:solidFill>
                </a:rPr>
                <a:t>泡水溶液ヘッド</a:t>
              </a:r>
              <a:endParaRPr lang="ja-JP" altLang="en-US" sz="1000" b="1" dirty="0">
                <a:solidFill>
                  <a:schemeClr val="tx1"/>
                </a:solidFill>
              </a:endParaRPr>
            </a:p>
          </p:txBody>
        </p:sp>
        <p:cxnSp>
          <p:nvCxnSpPr>
            <p:cNvPr id="952" name="直線コネクタ 951"/>
            <p:cNvCxnSpPr/>
            <p:nvPr/>
          </p:nvCxnSpPr>
          <p:spPr bwMode="auto">
            <a:xfrm rot="5400000" flipH="1" flipV="1">
              <a:off x="-233543" y="4848409"/>
              <a:ext cx="180029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3" name="直線コネクタ 952"/>
            <p:cNvCxnSpPr/>
            <p:nvPr/>
          </p:nvCxnSpPr>
          <p:spPr bwMode="auto">
            <a:xfrm>
              <a:off x="330686" y="5741800"/>
              <a:ext cx="33912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54" name="二等辺三角形 953"/>
            <p:cNvSpPr>
              <a:spLocks/>
            </p:cNvSpPr>
            <p:nvPr/>
          </p:nvSpPr>
          <p:spPr bwMode="auto">
            <a:xfrm>
              <a:off x="619533" y="5101732"/>
              <a:ext cx="96283" cy="153685"/>
            </a:xfrm>
            <a:prstGeom prst="triangl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955" name="円/楕円 954"/>
            <p:cNvSpPr/>
            <p:nvPr/>
          </p:nvSpPr>
          <p:spPr bwMode="auto">
            <a:xfrm>
              <a:off x="608835" y="5098354"/>
              <a:ext cx="120888" cy="190839"/>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cxnSp>
          <p:nvCxnSpPr>
            <p:cNvPr id="956" name="直線コネクタ 955"/>
            <p:cNvCxnSpPr/>
            <p:nvPr/>
          </p:nvCxnSpPr>
          <p:spPr bwMode="auto">
            <a:xfrm flipV="1">
              <a:off x="251520" y="3781065"/>
              <a:ext cx="145494" cy="15368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7" name="直線コネクタ 956"/>
            <p:cNvCxnSpPr/>
            <p:nvPr/>
          </p:nvCxnSpPr>
          <p:spPr bwMode="auto">
            <a:xfrm flipV="1">
              <a:off x="251520" y="3857063"/>
              <a:ext cx="145494" cy="15368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8" name="直線コネクタ 957"/>
            <p:cNvCxnSpPr/>
            <p:nvPr/>
          </p:nvCxnSpPr>
          <p:spPr bwMode="auto">
            <a:xfrm rot="5400000" flipH="1" flipV="1">
              <a:off x="96725" y="3627381"/>
              <a:ext cx="45936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9" name="直線コネクタ 958"/>
            <p:cNvCxnSpPr/>
            <p:nvPr/>
          </p:nvCxnSpPr>
          <p:spPr bwMode="auto">
            <a:xfrm rot="10800000">
              <a:off x="3159250" y="3949948"/>
              <a:ext cx="44076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0" name="直線コネクタ 959"/>
            <p:cNvCxnSpPr/>
            <p:nvPr/>
          </p:nvCxnSpPr>
          <p:spPr bwMode="auto">
            <a:xfrm rot="5400000" flipH="1" flipV="1">
              <a:off x="3002265" y="3919004"/>
              <a:ext cx="214481" cy="973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1" name="直線コネクタ 960"/>
            <p:cNvCxnSpPr/>
            <p:nvPr/>
          </p:nvCxnSpPr>
          <p:spPr bwMode="auto">
            <a:xfrm rot="5400000" flipH="1" flipV="1">
              <a:off x="3041313" y="3919539"/>
              <a:ext cx="214481" cy="9628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2" name="直線コネクタ 961"/>
            <p:cNvCxnSpPr/>
            <p:nvPr/>
          </p:nvCxnSpPr>
          <p:spPr bwMode="auto">
            <a:xfrm rot="5400000" flipH="1" flipV="1">
              <a:off x="1341466" y="4839536"/>
              <a:ext cx="114841" cy="4814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3" name="直線コネクタ 962"/>
            <p:cNvCxnSpPr/>
            <p:nvPr/>
          </p:nvCxnSpPr>
          <p:spPr bwMode="auto">
            <a:xfrm rot="5400000" flipH="1" flipV="1">
              <a:off x="1367677" y="4839001"/>
              <a:ext cx="114841" cy="492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4" name="直線コネクタ 963"/>
            <p:cNvCxnSpPr/>
            <p:nvPr/>
          </p:nvCxnSpPr>
          <p:spPr bwMode="auto">
            <a:xfrm rot="10800000">
              <a:off x="1260347" y="4863608"/>
              <a:ext cx="13693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5" name="直線コネクタ 964"/>
            <p:cNvCxnSpPr/>
            <p:nvPr/>
          </p:nvCxnSpPr>
          <p:spPr bwMode="auto">
            <a:xfrm rot="5400000" flipH="1" flipV="1">
              <a:off x="3920751" y="4839536"/>
              <a:ext cx="114841" cy="4814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6" name="直線コネクタ 965"/>
            <p:cNvCxnSpPr/>
            <p:nvPr/>
          </p:nvCxnSpPr>
          <p:spPr bwMode="auto">
            <a:xfrm rot="5400000" flipH="1" flipV="1">
              <a:off x="3939275" y="4839536"/>
              <a:ext cx="114841" cy="4814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7" name="直線コネクタ 966"/>
            <p:cNvCxnSpPr/>
            <p:nvPr/>
          </p:nvCxnSpPr>
          <p:spPr bwMode="auto">
            <a:xfrm>
              <a:off x="3143388" y="4947009"/>
              <a:ext cx="0" cy="568663"/>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68" name="正方形/長方形 967"/>
            <p:cNvSpPr/>
            <p:nvPr/>
          </p:nvSpPr>
          <p:spPr>
            <a:xfrm>
              <a:off x="3185446" y="4973057"/>
              <a:ext cx="734430" cy="54261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69" name="直線コネクタ 968"/>
            <p:cNvCxnSpPr/>
            <p:nvPr/>
          </p:nvCxnSpPr>
          <p:spPr>
            <a:xfrm>
              <a:off x="3159938" y="4973057"/>
              <a:ext cx="759938" cy="54261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70" name="直線コネクタ 969"/>
            <p:cNvCxnSpPr/>
            <p:nvPr/>
          </p:nvCxnSpPr>
          <p:spPr>
            <a:xfrm flipH="1">
              <a:off x="3199522" y="4973057"/>
              <a:ext cx="720354" cy="52892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71" name="テキスト ボックス 970"/>
            <p:cNvSpPr txBox="1"/>
            <p:nvPr/>
          </p:nvSpPr>
          <p:spPr>
            <a:xfrm>
              <a:off x="3170499" y="5101734"/>
              <a:ext cx="791402" cy="340884"/>
            </a:xfrm>
            <a:prstGeom prst="rect">
              <a:avLst/>
            </a:prstGeom>
            <a:noFill/>
          </p:spPr>
          <p:txBody>
            <a:bodyPr wrap="square" rtlCol="0">
              <a:spAutoFit/>
            </a:bodyPr>
            <a:lstStyle/>
            <a:p>
              <a:r>
                <a:rPr kumimoji="1" lang="ja-JP" altLang="en-US" sz="1000" b="1" dirty="0" smtClean="0"/>
                <a:t>ダクト</a:t>
              </a:r>
              <a:endParaRPr kumimoji="1" lang="ja-JP" altLang="en-US" sz="1000" b="1" dirty="0"/>
            </a:p>
          </p:txBody>
        </p:sp>
        <p:cxnSp>
          <p:nvCxnSpPr>
            <p:cNvPr id="972" name="直線コネクタ 971"/>
            <p:cNvCxnSpPr/>
            <p:nvPr/>
          </p:nvCxnSpPr>
          <p:spPr>
            <a:xfrm>
              <a:off x="4184043" y="4865294"/>
              <a:ext cx="0" cy="118462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3" name="直線コネクタ 972"/>
            <p:cNvCxnSpPr/>
            <p:nvPr/>
          </p:nvCxnSpPr>
          <p:spPr bwMode="auto">
            <a:xfrm rot="10800000">
              <a:off x="1324932" y="4486142"/>
              <a:ext cx="79182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74" name="グループ化 110"/>
            <p:cNvGrpSpPr>
              <a:grpSpLocks/>
            </p:cNvGrpSpPr>
            <p:nvPr/>
          </p:nvGrpSpPr>
          <p:grpSpPr bwMode="auto">
            <a:xfrm>
              <a:off x="3056484" y="4581128"/>
              <a:ext cx="75356" cy="132733"/>
              <a:chOff x="6488604" y="2087038"/>
              <a:chExt cx="110212" cy="124153"/>
            </a:xfrm>
          </p:grpSpPr>
          <p:sp>
            <p:nvSpPr>
              <p:cNvPr id="1001" name="二等辺三角形 1000"/>
              <p:cNvSpPr/>
              <p:nvPr/>
            </p:nvSpPr>
            <p:spPr>
              <a:xfrm>
                <a:off x="6490842" y="2087228"/>
                <a:ext cx="108621" cy="124147"/>
              </a:xfrm>
              <a:prstGeom prst="triangl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cxnSp>
            <p:nvCxnSpPr>
              <p:cNvPr id="1002" name="直線コネクタ 1001"/>
              <p:cNvCxnSpPr/>
              <p:nvPr/>
            </p:nvCxnSpPr>
            <p:spPr>
              <a:xfrm rot="10800000">
                <a:off x="6489244" y="2087228"/>
                <a:ext cx="108621"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975" name="直線コネクタ 974"/>
            <p:cNvCxnSpPr/>
            <p:nvPr/>
          </p:nvCxnSpPr>
          <p:spPr bwMode="auto">
            <a:xfrm flipH="1">
              <a:off x="2816726" y="4797152"/>
              <a:ext cx="26961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6" name="直線コネクタ 975"/>
            <p:cNvCxnSpPr>
              <a:stCxn id="996" idx="3"/>
            </p:cNvCxnSpPr>
            <p:nvPr/>
          </p:nvCxnSpPr>
          <p:spPr bwMode="auto">
            <a:xfrm flipH="1" flipV="1">
              <a:off x="2534821" y="4941168"/>
              <a:ext cx="214322" cy="147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7" name="直線コネクタ 976"/>
            <p:cNvCxnSpPr/>
            <p:nvPr/>
          </p:nvCxnSpPr>
          <p:spPr>
            <a:xfrm flipV="1">
              <a:off x="3095148" y="4715097"/>
              <a:ext cx="1093" cy="8205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8" name="直線コネクタ 977"/>
            <p:cNvCxnSpPr/>
            <p:nvPr/>
          </p:nvCxnSpPr>
          <p:spPr bwMode="auto">
            <a:xfrm>
              <a:off x="2516265" y="4875378"/>
              <a:ext cx="0" cy="6579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79" name="グループ化 110"/>
            <p:cNvGrpSpPr>
              <a:grpSpLocks/>
            </p:cNvGrpSpPr>
            <p:nvPr/>
          </p:nvGrpSpPr>
          <p:grpSpPr bwMode="auto">
            <a:xfrm>
              <a:off x="1525804" y="4956549"/>
              <a:ext cx="75356" cy="132733"/>
              <a:chOff x="6488604" y="2087038"/>
              <a:chExt cx="110212" cy="124153"/>
            </a:xfrm>
            <a:scene3d>
              <a:camera prst="orthographicFront">
                <a:rot lat="10800000" lon="0" rev="0"/>
              </a:camera>
              <a:lightRig rig="threePt" dir="t"/>
            </a:scene3d>
          </p:grpSpPr>
          <p:sp>
            <p:nvSpPr>
              <p:cNvPr id="999" name="二等辺三角形 998"/>
              <p:cNvSpPr/>
              <p:nvPr/>
            </p:nvSpPr>
            <p:spPr>
              <a:xfrm>
                <a:off x="6490842" y="2087228"/>
                <a:ext cx="108621" cy="124147"/>
              </a:xfrm>
              <a:prstGeom prst="triangl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cxnSp>
            <p:nvCxnSpPr>
              <p:cNvPr id="1000" name="直線コネクタ 999"/>
              <p:cNvCxnSpPr/>
              <p:nvPr/>
            </p:nvCxnSpPr>
            <p:spPr>
              <a:xfrm rot="10800000">
                <a:off x="6489244" y="2087228"/>
                <a:ext cx="108621"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80" name="グループ化 110"/>
            <p:cNvGrpSpPr>
              <a:grpSpLocks/>
            </p:cNvGrpSpPr>
            <p:nvPr/>
          </p:nvGrpSpPr>
          <p:grpSpPr bwMode="auto">
            <a:xfrm>
              <a:off x="2206782" y="4956549"/>
              <a:ext cx="75356" cy="132733"/>
              <a:chOff x="6488604" y="2087038"/>
              <a:chExt cx="110212" cy="124153"/>
            </a:xfrm>
            <a:scene3d>
              <a:camera prst="orthographicFront">
                <a:rot lat="10800000" lon="0" rev="0"/>
              </a:camera>
              <a:lightRig rig="threePt" dir="t"/>
            </a:scene3d>
          </p:grpSpPr>
          <p:sp>
            <p:nvSpPr>
              <p:cNvPr id="997" name="二等辺三角形 996"/>
              <p:cNvSpPr/>
              <p:nvPr/>
            </p:nvSpPr>
            <p:spPr>
              <a:xfrm>
                <a:off x="6490842" y="2087228"/>
                <a:ext cx="108621" cy="124147"/>
              </a:xfrm>
              <a:prstGeom prst="triangl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cxnSp>
            <p:nvCxnSpPr>
              <p:cNvPr id="998" name="直線コネクタ 997"/>
              <p:cNvCxnSpPr/>
              <p:nvPr/>
            </p:nvCxnSpPr>
            <p:spPr>
              <a:xfrm rot="10800000">
                <a:off x="6489244" y="2087228"/>
                <a:ext cx="108621"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81" name="テキスト ボックス 980"/>
            <p:cNvSpPr txBox="1"/>
            <p:nvPr/>
          </p:nvSpPr>
          <p:spPr>
            <a:xfrm>
              <a:off x="726331" y="2953054"/>
              <a:ext cx="2700409" cy="553938"/>
            </a:xfrm>
            <a:prstGeom prst="rect">
              <a:avLst/>
            </a:prstGeom>
            <a:solidFill>
              <a:schemeClr val="bg1"/>
            </a:solidFill>
            <a:ln>
              <a:solidFill>
                <a:schemeClr val="accent1">
                  <a:shade val="50000"/>
                </a:schemeClr>
              </a:solidFill>
            </a:ln>
          </p:spPr>
          <p:txBody>
            <a:bodyPr wrap="square" rtlCol="0">
              <a:spAutoFit/>
            </a:bodyPr>
            <a:lstStyle/>
            <a:p>
              <a:r>
                <a:rPr kumimoji="1" lang="ja-JP" altLang="en-US" sz="1000" dirty="0" smtClean="0"/>
                <a:t>一斉開放弁開放</a:t>
              </a:r>
              <a:r>
                <a:rPr lang="ja-JP" altLang="en-US" sz="1000" dirty="0"/>
                <a:t>ヘッド</a:t>
              </a:r>
              <a:r>
                <a:rPr lang="ja-JP" altLang="en-US" sz="1000" dirty="0" smtClean="0"/>
                <a:t>併用型</a:t>
              </a:r>
              <a:endParaRPr lang="en-US" altLang="ja-JP" sz="1000" dirty="0" smtClean="0"/>
            </a:p>
            <a:p>
              <a:r>
                <a:rPr lang="ja-JP" altLang="en-US" sz="1000" dirty="0" smtClean="0"/>
                <a:t>平面式泡</a:t>
              </a:r>
              <a:r>
                <a:rPr lang="ja-JP" altLang="en-US" sz="1000" dirty="0"/>
                <a:t>消火</a:t>
              </a:r>
              <a:r>
                <a:rPr lang="ja-JP" altLang="en-US" sz="1000" dirty="0" smtClean="0"/>
                <a:t>設備</a:t>
              </a:r>
              <a:endParaRPr kumimoji="1" lang="ja-JP" altLang="en-US" sz="1000" dirty="0"/>
            </a:p>
          </p:txBody>
        </p:sp>
        <p:grpSp>
          <p:nvGrpSpPr>
            <p:cNvPr id="982" name="グループ化 981"/>
            <p:cNvGrpSpPr/>
            <p:nvPr/>
          </p:nvGrpSpPr>
          <p:grpSpPr>
            <a:xfrm>
              <a:off x="2699792" y="4869160"/>
              <a:ext cx="233678" cy="126899"/>
              <a:chOff x="2484724" y="4450163"/>
              <a:chExt cx="359084" cy="169971"/>
            </a:xfrm>
          </p:grpSpPr>
          <p:grpSp>
            <p:nvGrpSpPr>
              <p:cNvPr id="990" name="グループ化 118"/>
              <p:cNvGrpSpPr>
                <a:grpSpLocks/>
              </p:cNvGrpSpPr>
              <p:nvPr/>
            </p:nvGrpSpPr>
            <p:grpSpPr bwMode="auto">
              <a:xfrm>
                <a:off x="2484724" y="4476767"/>
                <a:ext cx="75522" cy="143367"/>
                <a:chOff x="5296843" y="2416125"/>
                <a:chExt cx="154641" cy="180000"/>
              </a:xfrm>
            </p:grpSpPr>
            <p:sp>
              <p:nvSpPr>
                <p:cNvPr id="995" name="二等辺三角形 994"/>
                <p:cNvSpPr/>
                <p:nvPr/>
              </p:nvSpPr>
              <p:spPr>
                <a:xfrm rot="5400000">
                  <a:off x="5246541" y="2467235"/>
                  <a:ext cx="179992" cy="78121"/>
                </a:xfrm>
                <a:prstGeom prst="triangl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996" name="二等辺三角形 995"/>
                <p:cNvSpPr/>
                <p:nvPr/>
              </p:nvSpPr>
              <p:spPr>
                <a:xfrm rot="16200000" flipH="1">
                  <a:off x="5323069" y="2467235"/>
                  <a:ext cx="179992" cy="78121"/>
                </a:xfrm>
                <a:prstGeom prst="triangl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grpSp>
          <p:grpSp>
            <p:nvGrpSpPr>
              <p:cNvPr id="991" name="グループ化 122"/>
              <p:cNvGrpSpPr>
                <a:grpSpLocks/>
              </p:cNvGrpSpPr>
              <p:nvPr/>
            </p:nvGrpSpPr>
            <p:grpSpPr bwMode="auto">
              <a:xfrm>
                <a:off x="2768285" y="4476767"/>
                <a:ext cx="75523" cy="143367"/>
                <a:chOff x="5296843" y="2416125"/>
                <a:chExt cx="154641" cy="180000"/>
              </a:xfrm>
            </p:grpSpPr>
            <p:sp>
              <p:nvSpPr>
                <p:cNvPr id="993" name="二等辺三角形 992"/>
                <p:cNvSpPr/>
                <p:nvPr/>
              </p:nvSpPr>
              <p:spPr>
                <a:xfrm rot="5400000">
                  <a:off x="5246252" y="2467235"/>
                  <a:ext cx="179992" cy="78121"/>
                </a:xfrm>
                <a:prstGeom prst="triangl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994" name="二等辺三角形 993"/>
                <p:cNvSpPr/>
                <p:nvPr/>
              </p:nvSpPr>
              <p:spPr>
                <a:xfrm rot="16200000" flipH="1">
                  <a:off x="5322779" y="2467235"/>
                  <a:ext cx="179992" cy="78121"/>
                </a:xfrm>
                <a:prstGeom prst="triangl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grpSp>
          <p:sp>
            <p:nvSpPr>
              <p:cNvPr id="992" name="円/楕円 991"/>
              <p:cNvSpPr/>
              <p:nvPr/>
            </p:nvSpPr>
            <p:spPr>
              <a:xfrm>
                <a:off x="2578122" y="4450163"/>
                <a:ext cx="158784" cy="166349"/>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983" name="直線コネクタ 982"/>
            <p:cNvCxnSpPr>
              <a:stCxn id="992" idx="0"/>
            </p:cNvCxnSpPr>
            <p:nvPr/>
          </p:nvCxnSpPr>
          <p:spPr>
            <a:xfrm flipV="1">
              <a:off x="2812237" y="4780035"/>
              <a:ext cx="0" cy="891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84" name="線吹き出し 1 983"/>
            <p:cNvSpPr/>
            <p:nvPr/>
          </p:nvSpPr>
          <p:spPr bwMode="auto">
            <a:xfrm>
              <a:off x="3426740" y="4365104"/>
              <a:ext cx="1054720" cy="287792"/>
            </a:xfrm>
            <a:prstGeom prst="callout1">
              <a:avLst>
                <a:gd name="adj1" fmla="val 83783"/>
                <a:gd name="adj2" fmla="val 12195"/>
                <a:gd name="adj3" fmla="val 185018"/>
                <a:gd name="adj4" fmla="val -54574"/>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lstStyle/>
            <a:p>
              <a:pPr>
                <a:defRPr/>
              </a:pPr>
              <a:r>
                <a:rPr lang="ja-JP" altLang="en-US" sz="1000" b="1" dirty="0" smtClean="0">
                  <a:solidFill>
                    <a:schemeClr val="tx1"/>
                  </a:solidFill>
                </a:rPr>
                <a:t>一斉</a:t>
              </a:r>
              <a:r>
                <a:rPr lang="ja-JP" altLang="en-US" sz="1000" b="1" dirty="0">
                  <a:solidFill>
                    <a:schemeClr val="tx1"/>
                  </a:solidFill>
                </a:rPr>
                <a:t>開放</a:t>
              </a:r>
              <a:r>
                <a:rPr lang="ja-JP" altLang="en-US" sz="1000" b="1" dirty="0" smtClean="0">
                  <a:solidFill>
                    <a:schemeClr val="tx1"/>
                  </a:solidFill>
                </a:rPr>
                <a:t>弁</a:t>
              </a:r>
              <a:endParaRPr lang="ja-JP" altLang="en-US" sz="1000" b="1" dirty="0">
                <a:solidFill>
                  <a:schemeClr val="tx1"/>
                </a:solidFill>
              </a:endParaRPr>
            </a:p>
          </p:txBody>
        </p:sp>
        <p:cxnSp>
          <p:nvCxnSpPr>
            <p:cNvPr id="986" name="直線コネクタ 985"/>
            <p:cNvCxnSpPr/>
            <p:nvPr/>
          </p:nvCxnSpPr>
          <p:spPr>
            <a:xfrm>
              <a:off x="4184043" y="6181192"/>
              <a:ext cx="0" cy="440602"/>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88" name="二等辺三角形 987"/>
            <p:cNvSpPr/>
            <p:nvPr/>
          </p:nvSpPr>
          <p:spPr bwMode="auto">
            <a:xfrm>
              <a:off x="3116986" y="5483594"/>
              <a:ext cx="68784" cy="136911"/>
            </a:xfrm>
            <a:prstGeom prst="triangle">
              <a:avLst/>
            </a:prstGeom>
            <a:noFill/>
            <a:ln w="3175">
              <a:solidFill>
                <a:schemeClr val="tx1"/>
              </a:solidFill>
            </a:ln>
            <a:scene3d>
              <a:camera prst="orthographicFront">
                <a:rot lat="1080000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grpSp>
      <p:grpSp>
        <p:nvGrpSpPr>
          <p:cNvPr id="1007" name="グループ化 1006"/>
          <p:cNvGrpSpPr/>
          <p:nvPr/>
        </p:nvGrpSpPr>
        <p:grpSpPr>
          <a:xfrm>
            <a:off x="6723738" y="3630394"/>
            <a:ext cx="3142632" cy="2739213"/>
            <a:chOff x="4711200" y="2924944"/>
            <a:chExt cx="4378772" cy="3764697"/>
          </a:xfrm>
        </p:grpSpPr>
        <p:sp>
          <p:nvSpPr>
            <p:cNvPr id="1008" name="角丸四角形 1007"/>
            <p:cNvSpPr/>
            <p:nvPr/>
          </p:nvSpPr>
          <p:spPr>
            <a:xfrm>
              <a:off x="4711200" y="3048648"/>
              <a:ext cx="4314536" cy="3619037"/>
            </a:xfrm>
            <a:prstGeom prst="round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009" name="グループ化 1008"/>
            <p:cNvGrpSpPr/>
            <p:nvPr/>
          </p:nvGrpSpPr>
          <p:grpSpPr>
            <a:xfrm>
              <a:off x="7604271" y="5482271"/>
              <a:ext cx="99389" cy="231419"/>
              <a:chOff x="2702274" y="3577421"/>
              <a:chExt cx="99389" cy="231419"/>
            </a:xfrm>
          </p:grpSpPr>
          <p:sp>
            <p:nvSpPr>
              <p:cNvPr id="1078" name="二等辺三角形 1077"/>
              <p:cNvSpPr/>
              <p:nvPr/>
            </p:nvSpPr>
            <p:spPr bwMode="auto">
              <a:xfrm>
                <a:off x="2702275" y="3577421"/>
                <a:ext cx="99388" cy="154846"/>
              </a:xfrm>
              <a:prstGeom prst="triangle">
                <a:avLst/>
              </a:prstGeom>
              <a:solidFill>
                <a:schemeClr val="accent3"/>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1079" name="フローチャート : 論理積ゲート 1078"/>
              <p:cNvSpPr/>
              <p:nvPr/>
            </p:nvSpPr>
            <p:spPr bwMode="auto">
              <a:xfrm rot="5400000">
                <a:off x="2713682" y="3720860"/>
                <a:ext cx="76572" cy="99388"/>
              </a:xfrm>
              <a:prstGeom prst="flowChartDelay">
                <a:avLst/>
              </a:prstGeom>
              <a:solidFill>
                <a:schemeClr val="accent3"/>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grpSp>
        <p:cxnSp>
          <p:nvCxnSpPr>
            <p:cNvPr id="1010" name="直線コネクタ 1009"/>
            <p:cNvCxnSpPr/>
            <p:nvPr/>
          </p:nvCxnSpPr>
          <p:spPr bwMode="auto">
            <a:xfrm flipV="1">
              <a:off x="4934917" y="3910018"/>
              <a:ext cx="0" cy="249147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1" name="直線コネクタ 1010"/>
            <p:cNvCxnSpPr/>
            <p:nvPr/>
          </p:nvCxnSpPr>
          <p:spPr bwMode="auto">
            <a:xfrm rot="10800000">
              <a:off x="5275117" y="3921838"/>
              <a:ext cx="244557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2" name="直線コネクタ 1011"/>
            <p:cNvCxnSpPr/>
            <p:nvPr/>
          </p:nvCxnSpPr>
          <p:spPr bwMode="auto">
            <a:xfrm rot="5400000">
              <a:off x="5656475" y="4195430"/>
              <a:ext cx="55393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3" name="直線コネクタ 1012"/>
            <p:cNvCxnSpPr/>
            <p:nvPr/>
          </p:nvCxnSpPr>
          <p:spPr bwMode="auto">
            <a:xfrm rot="5400000">
              <a:off x="6542084" y="4645503"/>
              <a:ext cx="36309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4" name="直線コネクタ 1013"/>
            <p:cNvCxnSpPr/>
            <p:nvPr/>
          </p:nvCxnSpPr>
          <p:spPr bwMode="auto">
            <a:xfrm flipH="1">
              <a:off x="6037890" y="4832119"/>
              <a:ext cx="275466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15" name="グループ化 125"/>
            <p:cNvGrpSpPr>
              <a:grpSpLocks/>
            </p:cNvGrpSpPr>
            <p:nvPr/>
          </p:nvGrpSpPr>
          <p:grpSpPr bwMode="auto">
            <a:xfrm rot="16200000">
              <a:off x="5196032" y="5330851"/>
              <a:ext cx="163825" cy="121952"/>
              <a:chOff x="5296843" y="2416125"/>
              <a:chExt cx="154641" cy="180000"/>
            </a:xfrm>
          </p:grpSpPr>
          <p:sp>
            <p:nvSpPr>
              <p:cNvPr id="1076" name="二等辺三角形 1075"/>
              <p:cNvSpPr/>
              <p:nvPr/>
            </p:nvSpPr>
            <p:spPr>
              <a:xfrm rot="5400000">
                <a:off x="5245767" y="2467632"/>
                <a:ext cx="180009" cy="78114"/>
              </a:xfrm>
              <a:prstGeom prst="triangl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1077" name="二等辺三角形 1076"/>
              <p:cNvSpPr/>
              <p:nvPr/>
            </p:nvSpPr>
            <p:spPr>
              <a:xfrm rot="16200000" flipH="1">
                <a:off x="5322286" y="2467632"/>
                <a:ext cx="180009" cy="78114"/>
              </a:xfrm>
              <a:prstGeom prst="triangl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grpSp>
        <p:cxnSp>
          <p:nvCxnSpPr>
            <p:cNvPr id="1016" name="直線コネクタ 1015"/>
            <p:cNvCxnSpPr/>
            <p:nvPr/>
          </p:nvCxnSpPr>
          <p:spPr bwMode="auto">
            <a:xfrm rot="5400000">
              <a:off x="6138963" y="4875183"/>
              <a:ext cx="7599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7" name="直線コネクタ 1016"/>
            <p:cNvCxnSpPr/>
            <p:nvPr/>
          </p:nvCxnSpPr>
          <p:spPr bwMode="auto">
            <a:xfrm rot="5400000">
              <a:off x="6814010" y="4875183"/>
              <a:ext cx="7599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18" name="グループ化 125"/>
            <p:cNvGrpSpPr>
              <a:grpSpLocks/>
            </p:cNvGrpSpPr>
            <p:nvPr/>
          </p:nvGrpSpPr>
          <p:grpSpPr bwMode="auto">
            <a:xfrm rot="16200000">
              <a:off x="8715570" y="6032853"/>
              <a:ext cx="130368" cy="97047"/>
              <a:chOff x="5296843" y="2416125"/>
              <a:chExt cx="154641" cy="180000"/>
            </a:xfrm>
          </p:grpSpPr>
          <p:sp>
            <p:nvSpPr>
              <p:cNvPr id="1074" name="二等辺三角形 1073"/>
              <p:cNvSpPr/>
              <p:nvPr/>
            </p:nvSpPr>
            <p:spPr>
              <a:xfrm rot="5400000">
                <a:off x="5246070" y="2466959"/>
                <a:ext cx="178581" cy="78128"/>
              </a:xfrm>
              <a:prstGeom prst="triangl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1075" name="二等辺三角形 1074"/>
              <p:cNvSpPr/>
              <p:nvPr/>
            </p:nvSpPr>
            <p:spPr>
              <a:xfrm rot="16200000" flipH="1">
                <a:off x="5322194" y="2466959"/>
                <a:ext cx="178581" cy="78128"/>
              </a:xfrm>
              <a:prstGeom prst="triangl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grpSp>
        <p:sp>
          <p:nvSpPr>
            <p:cNvPr id="1019" name="線吹き出し 1 1018"/>
            <p:cNvSpPr/>
            <p:nvPr/>
          </p:nvSpPr>
          <p:spPr bwMode="auto">
            <a:xfrm>
              <a:off x="5536981" y="5528252"/>
              <a:ext cx="1239029" cy="449655"/>
            </a:xfrm>
            <a:prstGeom prst="callout1">
              <a:avLst>
                <a:gd name="adj1" fmla="val -1392"/>
                <a:gd name="adj2" fmla="val 59150"/>
                <a:gd name="adj3" fmla="val -107109"/>
                <a:gd name="adj4" fmla="val 99561"/>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lstStyle/>
            <a:p>
              <a:pPr>
                <a:defRPr/>
              </a:pPr>
              <a:r>
                <a:rPr lang="ja-JP" altLang="en-US" sz="1000" b="1" dirty="0" smtClean="0">
                  <a:solidFill>
                    <a:schemeClr val="tx1"/>
                  </a:solidFill>
                </a:rPr>
                <a:t>閉鎖型</a:t>
              </a:r>
              <a:endParaRPr lang="en-US" altLang="ja-JP" sz="1000" b="1" dirty="0" smtClean="0">
                <a:solidFill>
                  <a:schemeClr val="tx1"/>
                </a:solidFill>
              </a:endParaRPr>
            </a:p>
            <a:p>
              <a:pPr>
                <a:defRPr/>
              </a:pPr>
              <a:r>
                <a:rPr lang="ja-JP" altLang="en-US" sz="1000" b="1" dirty="0" smtClean="0">
                  <a:solidFill>
                    <a:schemeClr val="tx1"/>
                  </a:solidFill>
                </a:rPr>
                <a:t>泡水溶液ヘッド</a:t>
              </a:r>
              <a:endParaRPr lang="ja-JP" altLang="en-US" sz="1000" b="1" dirty="0">
                <a:solidFill>
                  <a:schemeClr val="tx1"/>
                </a:solidFill>
              </a:endParaRPr>
            </a:p>
          </p:txBody>
        </p:sp>
        <p:cxnSp>
          <p:nvCxnSpPr>
            <p:cNvPr id="1020" name="直線コネクタ 1019"/>
            <p:cNvCxnSpPr/>
            <p:nvPr/>
          </p:nvCxnSpPr>
          <p:spPr bwMode="auto">
            <a:xfrm rot="5400000" flipH="1" flipV="1">
              <a:off x="4374969" y="4820299"/>
              <a:ext cx="180029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1" name="直線コネクタ 1020"/>
            <p:cNvCxnSpPr/>
            <p:nvPr/>
          </p:nvCxnSpPr>
          <p:spPr bwMode="auto">
            <a:xfrm>
              <a:off x="4939198" y="5713690"/>
              <a:ext cx="33912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22" name="二等辺三角形 1021"/>
            <p:cNvSpPr>
              <a:spLocks/>
            </p:cNvSpPr>
            <p:nvPr/>
          </p:nvSpPr>
          <p:spPr bwMode="auto">
            <a:xfrm>
              <a:off x="5228045" y="5073622"/>
              <a:ext cx="96283" cy="153685"/>
            </a:xfrm>
            <a:prstGeom prst="triangl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1023" name="円/楕円 1022"/>
            <p:cNvSpPr/>
            <p:nvPr/>
          </p:nvSpPr>
          <p:spPr bwMode="auto">
            <a:xfrm>
              <a:off x="5217347" y="5070244"/>
              <a:ext cx="120888" cy="190839"/>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cxnSp>
          <p:nvCxnSpPr>
            <p:cNvPr id="1024" name="直線コネクタ 1023"/>
            <p:cNvCxnSpPr/>
            <p:nvPr/>
          </p:nvCxnSpPr>
          <p:spPr bwMode="auto">
            <a:xfrm flipV="1">
              <a:off x="4860032" y="3752955"/>
              <a:ext cx="145494" cy="15368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5" name="直線コネクタ 1024"/>
            <p:cNvCxnSpPr/>
            <p:nvPr/>
          </p:nvCxnSpPr>
          <p:spPr bwMode="auto">
            <a:xfrm flipV="1">
              <a:off x="4860032" y="3828953"/>
              <a:ext cx="145494" cy="15368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6" name="直線コネクタ 1025"/>
            <p:cNvCxnSpPr/>
            <p:nvPr/>
          </p:nvCxnSpPr>
          <p:spPr bwMode="auto">
            <a:xfrm rot="5400000" flipH="1" flipV="1">
              <a:off x="4705237" y="3599271"/>
              <a:ext cx="45936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7" name="直線コネクタ 1026"/>
            <p:cNvCxnSpPr/>
            <p:nvPr/>
          </p:nvCxnSpPr>
          <p:spPr bwMode="auto">
            <a:xfrm rot="10800000">
              <a:off x="7767762" y="3921838"/>
              <a:ext cx="44076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8" name="直線コネクタ 1027"/>
            <p:cNvCxnSpPr/>
            <p:nvPr/>
          </p:nvCxnSpPr>
          <p:spPr bwMode="auto">
            <a:xfrm rot="5400000" flipH="1" flipV="1">
              <a:off x="7610777" y="3890894"/>
              <a:ext cx="214481" cy="973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9" name="直線コネクタ 1028"/>
            <p:cNvCxnSpPr/>
            <p:nvPr/>
          </p:nvCxnSpPr>
          <p:spPr bwMode="auto">
            <a:xfrm rot="5400000" flipH="1" flipV="1">
              <a:off x="7649825" y="3891429"/>
              <a:ext cx="214481" cy="9628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0" name="直線コネクタ 1029"/>
            <p:cNvCxnSpPr/>
            <p:nvPr/>
          </p:nvCxnSpPr>
          <p:spPr bwMode="auto">
            <a:xfrm rot="5400000" flipH="1" flipV="1">
              <a:off x="5949978" y="4811426"/>
              <a:ext cx="114841" cy="4814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1" name="直線コネクタ 1030"/>
            <p:cNvCxnSpPr/>
            <p:nvPr/>
          </p:nvCxnSpPr>
          <p:spPr bwMode="auto">
            <a:xfrm rot="5400000" flipH="1" flipV="1">
              <a:off x="5976189" y="4810891"/>
              <a:ext cx="114841" cy="492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2" name="直線コネクタ 1031"/>
            <p:cNvCxnSpPr/>
            <p:nvPr/>
          </p:nvCxnSpPr>
          <p:spPr bwMode="auto">
            <a:xfrm rot="10800000">
              <a:off x="5868859" y="4835498"/>
              <a:ext cx="13693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3" name="直線コネクタ 1032"/>
            <p:cNvCxnSpPr/>
            <p:nvPr/>
          </p:nvCxnSpPr>
          <p:spPr bwMode="auto">
            <a:xfrm rot="5400000" flipH="1" flipV="1">
              <a:off x="8529263" y="4811426"/>
              <a:ext cx="114841" cy="4814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4" name="直線コネクタ 1033"/>
            <p:cNvCxnSpPr/>
            <p:nvPr/>
          </p:nvCxnSpPr>
          <p:spPr bwMode="auto">
            <a:xfrm rot="5400000" flipH="1" flipV="1">
              <a:off x="8547787" y="4811426"/>
              <a:ext cx="114841" cy="4814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35" name="正方形/長方形 1034"/>
            <p:cNvSpPr/>
            <p:nvPr/>
          </p:nvSpPr>
          <p:spPr>
            <a:xfrm>
              <a:off x="7694848" y="4944947"/>
              <a:ext cx="734430" cy="54261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36" name="直線コネクタ 1035"/>
            <p:cNvCxnSpPr/>
            <p:nvPr/>
          </p:nvCxnSpPr>
          <p:spPr>
            <a:xfrm>
              <a:off x="7669341" y="4944947"/>
              <a:ext cx="759938" cy="54261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37" name="直線コネクタ 1036"/>
            <p:cNvCxnSpPr/>
            <p:nvPr/>
          </p:nvCxnSpPr>
          <p:spPr>
            <a:xfrm flipH="1">
              <a:off x="7708925" y="4944947"/>
              <a:ext cx="720354" cy="52892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38" name="テキスト ボックス 1037"/>
            <p:cNvSpPr txBox="1"/>
            <p:nvPr/>
          </p:nvSpPr>
          <p:spPr>
            <a:xfrm>
              <a:off x="7696640" y="5072519"/>
              <a:ext cx="819329" cy="338399"/>
            </a:xfrm>
            <a:prstGeom prst="rect">
              <a:avLst/>
            </a:prstGeom>
            <a:noFill/>
          </p:spPr>
          <p:txBody>
            <a:bodyPr wrap="square" rtlCol="0">
              <a:spAutoFit/>
            </a:bodyPr>
            <a:lstStyle/>
            <a:p>
              <a:r>
                <a:rPr kumimoji="1" lang="ja-JP" altLang="en-US" sz="1000" b="1" dirty="0" smtClean="0"/>
                <a:t>ダクト</a:t>
              </a:r>
              <a:endParaRPr kumimoji="1" lang="ja-JP" altLang="en-US" sz="1000" b="1" dirty="0"/>
            </a:p>
          </p:txBody>
        </p:sp>
        <p:cxnSp>
          <p:nvCxnSpPr>
            <p:cNvPr id="1039" name="直線コネクタ 1038"/>
            <p:cNvCxnSpPr/>
            <p:nvPr/>
          </p:nvCxnSpPr>
          <p:spPr>
            <a:xfrm>
              <a:off x="8792555" y="4832119"/>
              <a:ext cx="0" cy="118378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0" name="直線コネクタ 1039"/>
            <p:cNvCxnSpPr/>
            <p:nvPr/>
          </p:nvCxnSpPr>
          <p:spPr bwMode="auto">
            <a:xfrm rot="10800000">
              <a:off x="5933444" y="4458032"/>
              <a:ext cx="79182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41" name="グループ化 110"/>
            <p:cNvGrpSpPr>
              <a:grpSpLocks/>
            </p:cNvGrpSpPr>
            <p:nvPr/>
          </p:nvGrpSpPr>
          <p:grpSpPr bwMode="auto">
            <a:xfrm>
              <a:off x="6134316" y="4928439"/>
              <a:ext cx="75356" cy="132733"/>
              <a:chOff x="6488604" y="2087038"/>
              <a:chExt cx="110212" cy="124153"/>
            </a:xfrm>
            <a:scene3d>
              <a:camera prst="orthographicFront">
                <a:rot lat="10800000" lon="0" rev="0"/>
              </a:camera>
              <a:lightRig rig="threePt" dir="t"/>
            </a:scene3d>
          </p:grpSpPr>
          <p:sp>
            <p:nvSpPr>
              <p:cNvPr id="1072" name="二等辺三角形 1071"/>
              <p:cNvSpPr/>
              <p:nvPr/>
            </p:nvSpPr>
            <p:spPr>
              <a:xfrm>
                <a:off x="6490842" y="2087228"/>
                <a:ext cx="108621" cy="124147"/>
              </a:xfrm>
              <a:prstGeom prst="triangl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cxnSp>
            <p:nvCxnSpPr>
              <p:cNvPr id="1073" name="直線コネクタ 1072"/>
              <p:cNvCxnSpPr/>
              <p:nvPr/>
            </p:nvCxnSpPr>
            <p:spPr>
              <a:xfrm rot="10800000">
                <a:off x="6489244" y="2087228"/>
                <a:ext cx="108621"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42" name="グループ化 110"/>
            <p:cNvGrpSpPr>
              <a:grpSpLocks/>
            </p:cNvGrpSpPr>
            <p:nvPr/>
          </p:nvGrpSpPr>
          <p:grpSpPr bwMode="auto">
            <a:xfrm>
              <a:off x="6815294" y="4928439"/>
              <a:ext cx="75356" cy="132733"/>
              <a:chOff x="6488604" y="2087038"/>
              <a:chExt cx="110212" cy="124153"/>
            </a:xfrm>
            <a:scene3d>
              <a:camera prst="orthographicFront">
                <a:rot lat="10800000" lon="0" rev="0"/>
              </a:camera>
              <a:lightRig rig="threePt" dir="t"/>
            </a:scene3d>
          </p:grpSpPr>
          <p:sp>
            <p:nvSpPr>
              <p:cNvPr id="1070" name="二等辺三角形 1069"/>
              <p:cNvSpPr/>
              <p:nvPr/>
            </p:nvSpPr>
            <p:spPr>
              <a:xfrm>
                <a:off x="6490842" y="2087228"/>
                <a:ext cx="108621" cy="124147"/>
              </a:xfrm>
              <a:prstGeom prst="triangl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cxnSp>
            <p:nvCxnSpPr>
              <p:cNvPr id="1071" name="直線コネクタ 1070"/>
              <p:cNvCxnSpPr/>
              <p:nvPr/>
            </p:nvCxnSpPr>
            <p:spPr>
              <a:xfrm rot="10800000">
                <a:off x="6489244" y="2087228"/>
                <a:ext cx="108621"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043" name="テキスト ボックス 1042"/>
            <p:cNvSpPr txBox="1"/>
            <p:nvPr/>
          </p:nvSpPr>
          <p:spPr>
            <a:xfrm>
              <a:off x="5334844" y="2924944"/>
              <a:ext cx="2581803" cy="549900"/>
            </a:xfrm>
            <a:prstGeom prst="rect">
              <a:avLst/>
            </a:prstGeom>
            <a:solidFill>
              <a:schemeClr val="bg1"/>
            </a:solidFill>
            <a:ln>
              <a:solidFill>
                <a:schemeClr val="accent1">
                  <a:shade val="50000"/>
                </a:schemeClr>
              </a:solidFill>
            </a:ln>
          </p:spPr>
          <p:txBody>
            <a:bodyPr wrap="square" rtlCol="0">
              <a:spAutoFit/>
            </a:bodyPr>
            <a:lstStyle/>
            <a:p>
              <a:r>
                <a:rPr kumimoji="1" lang="ja-JP" altLang="en-US" sz="1000" dirty="0" smtClean="0"/>
                <a:t>一斉開放弁泡</a:t>
              </a:r>
              <a:r>
                <a:rPr lang="ja-JP" altLang="en-US" sz="1000" dirty="0"/>
                <a:t>ヘッド</a:t>
              </a:r>
              <a:r>
                <a:rPr lang="ja-JP" altLang="en-US" sz="1000" dirty="0" smtClean="0"/>
                <a:t>併用型</a:t>
              </a:r>
              <a:endParaRPr lang="en-US" altLang="ja-JP" sz="1000" dirty="0" smtClean="0"/>
            </a:p>
            <a:p>
              <a:r>
                <a:rPr lang="ja-JP" altLang="en-US" sz="1000" dirty="0" smtClean="0"/>
                <a:t>平面式泡</a:t>
              </a:r>
              <a:r>
                <a:rPr lang="ja-JP" altLang="en-US" sz="1000" dirty="0"/>
                <a:t>消火</a:t>
              </a:r>
              <a:r>
                <a:rPr lang="ja-JP" altLang="en-US" sz="1000" dirty="0" smtClean="0"/>
                <a:t>設備</a:t>
              </a:r>
              <a:endParaRPr kumimoji="1" lang="ja-JP" altLang="en-US" sz="1000" dirty="0"/>
            </a:p>
          </p:txBody>
        </p:sp>
        <p:sp>
          <p:nvSpPr>
            <p:cNvPr id="1044" name="線吹き出し 1 1043"/>
            <p:cNvSpPr/>
            <p:nvPr/>
          </p:nvSpPr>
          <p:spPr bwMode="auto">
            <a:xfrm>
              <a:off x="7027318" y="6052478"/>
              <a:ext cx="949941" cy="637163"/>
            </a:xfrm>
            <a:prstGeom prst="callout1">
              <a:avLst>
                <a:gd name="adj1" fmla="val -3065"/>
                <a:gd name="adj2" fmla="val 26645"/>
                <a:gd name="adj3" fmla="val -51440"/>
                <a:gd name="adj4" fmla="val 52752"/>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lstStyle/>
            <a:p>
              <a:pPr>
                <a:defRPr/>
              </a:pPr>
              <a:r>
                <a:rPr lang="ja-JP" altLang="en-US" sz="1000" b="1" dirty="0" smtClean="0">
                  <a:solidFill>
                    <a:schemeClr val="tx1"/>
                  </a:solidFill>
                </a:rPr>
                <a:t>泡ヘッド</a:t>
              </a:r>
              <a:endParaRPr lang="ja-JP" altLang="en-US" sz="1000" b="1" dirty="0">
                <a:solidFill>
                  <a:schemeClr val="tx1"/>
                </a:solidFill>
              </a:endParaRPr>
            </a:p>
          </p:txBody>
        </p:sp>
        <p:cxnSp>
          <p:nvCxnSpPr>
            <p:cNvPr id="1045" name="直線コネクタ 1044"/>
            <p:cNvCxnSpPr/>
            <p:nvPr/>
          </p:nvCxnSpPr>
          <p:spPr bwMode="auto">
            <a:xfrm rot="5400000" flipH="1" flipV="1">
              <a:off x="8529263" y="4811426"/>
              <a:ext cx="114841" cy="4814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6" name="直線コネクタ 1045"/>
            <p:cNvCxnSpPr/>
            <p:nvPr/>
          </p:nvCxnSpPr>
          <p:spPr bwMode="auto">
            <a:xfrm rot="5400000" flipH="1" flipV="1">
              <a:off x="8547787" y="4811426"/>
              <a:ext cx="114841" cy="4814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7" name="直線コネクタ 1046"/>
            <p:cNvCxnSpPr/>
            <p:nvPr/>
          </p:nvCxnSpPr>
          <p:spPr bwMode="auto">
            <a:xfrm rot="5400000" flipH="1" flipV="1">
              <a:off x="8529263" y="4811426"/>
              <a:ext cx="114841" cy="4814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8" name="直線コネクタ 1047"/>
            <p:cNvCxnSpPr/>
            <p:nvPr/>
          </p:nvCxnSpPr>
          <p:spPr bwMode="auto">
            <a:xfrm rot="5400000" flipH="1" flipV="1">
              <a:off x="8547787" y="4811426"/>
              <a:ext cx="114841" cy="4814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49" name="グループ化 110"/>
            <p:cNvGrpSpPr>
              <a:grpSpLocks/>
            </p:cNvGrpSpPr>
            <p:nvPr/>
          </p:nvGrpSpPr>
          <p:grpSpPr bwMode="auto">
            <a:xfrm>
              <a:off x="7664996" y="4553018"/>
              <a:ext cx="75356" cy="132733"/>
              <a:chOff x="6488604" y="2087038"/>
              <a:chExt cx="110212" cy="124153"/>
            </a:xfrm>
          </p:grpSpPr>
          <p:sp>
            <p:nvSpPr>
              <p:cNvPr id="1068" name="二等辺三角形 1067"/>
              <p:cNvSpPr/>
              <p:nvPr/>
            </p:nvSpPr>
            <p:spPr>
              <a:xfrm>
                <a:off x="6490842" y="2087228"/>
                <a:ext cx="108621" cy="124147"/>
              </a:xfrm>
              <a:prstGeom prst="triangl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cxnSp>
            <p:nvCxnSpPr>
              <p:cNvPr id="1069" name="直線コネクタ 1068"/>
              <p:cNvCxnSpPr/>
              <p:nvPr/>
            </p:nvCxnSpPr>
            <p:spPr>
              <a:xfrm rot="10800000">
                <a:off x="6489244" y="2087228"/>
                <a:ext cx="108621"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050" name="直線コネクタ 1049"/>
            <p:cNvCxnSpPr/>
            <p:nvPr/>
          </p:nvCxnSpPr>
          <p:spPr bwMode="auto">
            <a:xfrm flipH="1">
              <a:off x="7425238" y="4769042"/>
              <a:ext cx="26961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1" name="直線コネクタ 1050"/>
            <p:cNvCxnSpPr/>
            <p:nvPr/>
          </p:nvCxnSpPr>
          <p:spPr bwMode="auto">
            <a:xfrm flipH="1">
              <a:off x="7124779" y="4913059"/>
              <a:ext cx="29597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2" name="直線コネクタ 1051"/>
            <p:cNvCxnSpPr/>
            <p:nvPr/>
          </p:nvCxnSpPr>
          <p:spPr>
            <a:xfrm flipV="1">
              <a:off x="7703660" y="4686988"/>
              <a:ext cx="1093" cy="8205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3" name="直線コネクタ 1052"/>
            <p:cNvCxnSpPr/>
            <p:nvPr/>
          </p:nvCxnSpPr>
          <p:spPr bwMode="auto">
            <a:xfrm>
              <a:off x="7124777" y="4847268"/>
              <a:ext cx="0" cy="6579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54" name="グループ化 1053"/>
            <p:cNvGrpSpPr/>
            <p:nvPr/>
          </p:nvGrpSpPr>
          <p:grpSpPr>
            <a:xfrm>
              <a:off x="7308304" y="4858167"/>
              <a:ext cx="233678" cy="126899"/>
              <a:chOff x="2484724" y="4450163"/>
              <a:chExt cx="359084" cy="169971"/>
            </a:xfrm>
          </p:grpSpPr>
          <p:grpSp>
            <p:nvGrpSpPr>
              <p:cNvPr id="1061" name="グループ化 118"/>
              <p:cNvGrpSpPr>
                <a:grpSpLocks/>
              </p:cNvGrpSpPr>
              <p:nvPr/>
            </p:nvGrpSpPr>
            <p:grpSpPr bwMode="auto">
              <a:xfrm>
                <a:off x="2484724" y="4476767"/>
                <a:ext cx="75522" cy="143367"/>
                <a:chOff x="5296843" y="2416125"/>
                <a:chExt cx="154641" cy="180000"/>
              </a:xfrm>
            </p:grpSpPr>
            <p:sp>
              <p:nvSpPr>
                <p:cNvPr id="1066" name="二等辺三角形 1065"/>
                <p:cNvSpPr/>
                <p:nvPr/>
              </p:nvSpPr>
              <p:spPr>
                <a:xfrm rot="5400000">
                  <a:off x="5246541" y="2467235"/>
                  <a:ext cx="179992" cy="78121"/>
                </a:xfrm>
                <a:prstGeom prst="triangl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1067" name="二等辺三角形 1066"/>
                <p:cNvSpPr/>
                <p:nvPr/>
              </p:nvSpPr>
              <p:spPr>
                <a:xfrm rot="16200000" flipH="1">
                  <a:off x="5323069" y="2467235"/>
                  <a:ext cx="179992" cy="78121"/>
                </a:xfrm>
                <a:prstGeom prst="triangl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grpSp>
          <p:grpSp>
            <p:nvGrpSpPr>
              <p:cNvPr id="1062" name="グループ化 122"/>
              <p:cNvGrpSpPr>
                <a:grpSpLocks/>
              </p:cNvGrpSpPr>
              <p:nvPr/>
            </p:nvGrpSpPr>
            <p:grpSpPr bwMode="auto">
              <a:xfrm>
                <a:off x="2768285" y="4476767"/>
                <a:ext cx="75523" cy="143367"/>
                <a:chOff x="5296843" y="2416125"/>
                <a:chExt cx="154641" cy="180000"/>
              </a:xfrm>
            </p:grpSpPr>
            <p:sp>
              <p:nvSpPr>
                <p:cNvPr id="1064" name="二等辺三角形 1063"/>
                <p:cNvSpPr/>
                <p:nvPr/>
              </p:nvSpPr>
              <p:spPr>
                <a:xfrm rot="5400000">
                  <a:off x="5246252" y="2467235"/>
                  <a:ext cx="179992" cy="78121"/>
                </a:xfrm>
                <a:prstGeom prst="triangl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1065" name="二等辺三角形 1064"/>
                <p:cNvSpPr/>
                <p:nvPr/>
              </p:nvSpPr>
              <p:spPr>
                <a:xfrm rot="16200000" flipH="1">
                  <a:off x="5322779" y="2467235"/>
                  <a:ext cx="179992" cy="78121"/>
                </a:xfrm>
                <a:prstGeom prst="triangl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grpSp>
          <p:sp>
            <p:nvSpPr>
              <p:cNvPr id="1063" name="円/楕円 1062"/>
              <p:cNvSpPr/>
              <p:nvPr/>
            </p:nvSpPr>
            <p:spPr>
              <a:xfrm>
                <a:off x="2578122" y="4450163"/>
                <a:ext cx="158784" cy="166349"/>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1055" name="直線コネクタ 1054"/>
            <p:cNvCxnSpPr/>
            <p:nvPr/>
          </p:nvCxnSpPr>
          <p:spPr>
            <a:xfrm flipV="1">
              <a:off x="7420749" y="4769042"/>
              <a:ext cx="0" cy="13425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6" name="直線コネクタ 1055"/>
            <p:cNvCxnSpPr/>
            <p:nvPr/>
          </p:nvCxnSpPr>
          <p:spPr bwMode="auto">
            <a:xfrm>
              <a:off x="7649624" y="4918899"/>
              <a:ext cx="0" cy="587538"/>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57" name="線吹き出し 1 1056"/>
            <p:cNvSpPr/>
            <p:nvPr/>
          </p:nvSpPr>
          <p:spPr bwMode="auto">
            <a:xfrm>
              <a:off x="8035252" y="4336994"/>
              <a:ext cx="1054720" cy="287792"/>
            </a:xfrm>
            <a:prstGeom prst="callout1">
              <a:avLst>
                <a:gd name="adj1" fmla="val 83783"/>
                <a:gd name="adj2" fmla="val 12195"/>
                <a:gd name="adj3" fmla="val 189091"/>
                <a:gd name="adj4" fmla="val -44571"/>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lstStyle/>
            <a:p>
              <a:pPr>
                <a:defRPr/>
              </a:pPr>
              <a:r>
                <a:rPr lang="ja-JP" altLang="en-US" sz="1000" b="1" dirty="0" smtClean="0">
                  <a:solidFill>
                    <a:schemeClr val="tx1"/>
                  </a:solidFill>
                </a:rPr>
                <a:t>一斉</a:t>
              </a:r>
              <a:r>
                <a:rPr lang="ja-JP" altLang="en-US" sz="1000" b="1" dirty="0">
                  <a:solidFill>
                    <a:schemeClr val="tx1"/>
                  </a:solidFill>
                </a:rPr>
                <a:t>開放</a:t>
              </a:r>
              <a:r>
                <a:rPr lang="ja-JP" altLang="en-US" sz="1000" b="1" dirty="0" smtClean="0">
                  <a:solidFill>
                    <a:schemeClr val="tx1"/>
                  </a:solidFill>
                </a:rPr>
                <a:t>弁</a:t>
              </a:r>
              <a:endParaRPr lang="ja-JP" altLang="en-US" sz="1000" b="1" dirty="0">
                <a:solidFill>
                  <a:schemeClr val="tx1"/>
                </a:solidFill>
              </a:endParaRPr>
            </a:p>
          </p:txBody>
        </p:sp>
        <p:cxnSp>
          <p:nvCxnSpPr>
            <p:cNvPr id="1058" name="直線コネクタ 1057"/>
            <p:cNvCxnSpPr/>
            <p:nvPr/>
          </p:nvCxnSpPr>
          <p:spPr>
            <a:xfrm flipH="1">
              <a:off x="7506071" y="4923628"/>
              <a:ext cx="162273"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59" name="直線コネクタ 1058"/>
            <p:cNvCxnSpPr/>
            <p:nvPr/>
          </p:nvCxnSpPr>
          <p:spPr>
            <a:xfrm>
              <a:off x="8792555" y="6152253"/>
              <a:ext cx="0" cy="440602"/>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60" name="線吹き出し 1 1059"/>
            <p:cNvSpPr/>
            <p:nvPr/>
          </p:nvSpPr>
          <p:spPr bwMode="auto">
            <a:xfrm>
              <a:off x="6752747" y="3489969"/>
              <a:ext cx="1672896" cy="247426"/>
            </a:xfrm>
            <a:prstGeom prst="callout1">
              <a:avLst>
                <a:gd name="adj1" fmla="val 124699"/>
                <a:gd name="adj2" fmla="val 36900"/>
                <a:gd name="adj3" fmla="val 399880"/>
                <a:gd name="adj4" fmla="val 53725"/>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lstStyle/>
            <a:p>
              <a:pPr>
                <a:defRPr/>
              </a:pPr>
              <a:r>
                <a:rPr lang="ja-JP" altLang="en-US" sz="1000" b="1" dirty="0" smtClean="0">
                  <a:solidFill>
                    <a:srgbClr val="000000"/>
                  </a:solidFill>
                </a:rPr>
                <a:t>火災感知用ヘッド</a:t>
              </a:r>
              <a:endParaRPr lang="en-US" altLang="ja-JP" sz="1000" b="1" dirty="0" smtClean="0">
                <a:solidFill>
                  <a:srgbClr val="000000"/>
                </a:solidFill>
              </a:endParaRPr>
            </a:p>
            <a:p>
              <a:pPr>
                <a:defRPr/>
              </a:pPr>
              <a:endParaRPr lang="ja-JP" altLang="en-US" sz="1200" b="1" dirty="0">
                <a:solidFill>
                  <a:srgbClr val="000000"/>
                </a:solidFill>
              </a:endParaRPr>
            </a:p>
          </p:txBody>
        </p:sp>
      </p:grpSp>
      <p:grpSp>
        <p:nvGrpSpPr>
          <p:cNvPr id="828" name="グループ化 827"/>
          <p:cNvGrpSpPr/>
          <p:nvPr/>
        </p:nvGrpSpPr>
        <p:grpSpPr>
          <a:xfrm>
            <a:off x="6784481" y="800869"/>
            <a:ext cx="2956730" cy="2523100"/>
            <a:chOff x="4721960" y="3044215"/>
            <a:chExt cx="4314536" cy="3788011"/>
          </a:xfrm>
        </p:grpSpPr>
        <p:sp>
          <p:nvSpPr>
            <p:cNvPr id="829" name="角丸四角形 828"/>
            <p:cNvSpPr/>
            <p:nvPr/>
          </p:nvSpPr>
          <p:spPr>
            <a:xfrm>
              <a:off x="4721960" y="3125772"/>
              <a:ext cx="4314536" cy="3619037"/>
            </a:xfrm>
            <a:prstGeom prst="round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0" name="線吹き出し 1 829"/>
            <p:cNvSpPr/>
            <p:nvPr/>
          </p:nvSpPr>
          <p:spPr bwMode="auto">
            <a:xfrm>
              <a:off x="6641137" y="6226173"/>
              <a:ext cx="789421" cy="606053"/>
            </a:xfrm>
            <a:prstGeom prst="callout1">
              <a:avLst>
                <a:gd name="adj1" fmla="val -3065"/>
                <a:gd name="adj2" fmla="val 50861"/>
                <a:gd name="adj3" fmla="val -78829"/>
                <a:gd name="adj4" fmla="val 97284"/>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lstStyle/>
            <a:p>
              <a:pPr>
                <a:defRPr/>
              </a:pPr>
              <a:r>
                <a:rPr lang="ja-JP" altLang="en-US" sz="1000" b="1" dirty="0" smtClean="0">
                  <a:solidFill>
                    <a:schemeClr val="tx1"/>
                  </a:solidFill>
                </a:rPr>
                <a:t>泡ヘッド</a:t>
              </a:r>
              <a:endParaRPr lang="ja-JP" altLang="en-US" sz="1000" b="1" dirty="0">
                <a:solidFill>
                  <a:schemeClr val="tx1"/>
                </a:solidFill>
              </a:endParaRPr>
            </a:p>
          </p:txBody>
        </p:sp>
        <p:cxnSp>
          <p:nvCxnSpPr>
            <p:cNvPr id="831" name="直線コネクタ 830"/>
            <p:cNvCxnSpPr/>
            <p:nvPr/>
          </p:nvCxnSpPr>
          <p:spPr bwMode="auto">
            <a:xfrm flipV="1">
              <a:off x="4956118" y="3941097"/>
              <a:ext cx="0" cy="246305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2" name="直線コネクタ 831"/>
            <p:cNvCxnSpPr/>
            <p:nvPr/>
          </p:nvCxnSpPr>
          <p:spPr bwMode="auto">
            <a:xfrm rot="10800000">
              <a:off x="5272039" y="3952782"/>
              <a:ext cx="227104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3" name="直線コネクタ 832"/>
            <p:cNvCxnSpPr/>
            <p:nvPr/>
          </p:nvCxnSpPr>
          <p:spPr bwMode="auto">
            <a:xfrm rot="5400000">
              <a:off x="5623113" y="4223252"/>
              <a:ext cx="54761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4" name="直線コネクタ 833"/>
            <p:cNvCxnSpPr/>
            <p:nvPr/>
          </p:nvCxnSpPr>
          <p:spPr bwMode="auto">
            <a:xfrm rot="10800000">
              <a:off x="5893941" y="4490383"/>
              <a:ext cx="72025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5" name="直線コネクタ 834"/>
            <p:cNvCxnSpPr/>
            <p:nvPr/>
          </p:nvCxnSpPr>
          <p:spPr bwMode="auto">
            <a:xfrm rot="5400000">
              <a:off x="6437700" y="4668192"/>
              <a:ext cx="35895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6" name="直線コネクタ 835"/>
            <p:cNvCxnSpPr/>
            <p:nvPr/>
          </p:nvCxnSpPr>
          <p:spPr bwMode="auto">
            <a:xfrm flipH="1">
              <a:off x="5980374" y="4852678"/>
              <a:ext cx="255807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37" name="グループ化 125"/>
            <p:cNvGrpSpPr>
              <a:grpSpLocks/>
            </p:cNvGrpSpPr>
            <p:nvPr/>
          </p:nvGrpSpPr>
          <p:grpSpPr bwMode="auto">
            <a:xfrm rot="16200000">
              <a:off x="5193686" y="5349377"/>
              <a:ext cx="161956" cy="113249"/>
              <a:chOff x="5296843" y="2416125"/>
              <a:chExt cx="154641" cy="180000"/>
            </a:xfrm>
          </p:grpSpPr>
          <p:sp>
            <p:nvSpPr>
              <p:cNvPr id="882" name="二等辺三角形 881"/>
              <p:cNvSpPr/>
              <p:nvPr/>
            </p:nvSpPr>
            <p:spPr>
              <a:xfrm rot="5400000">
                <a:off x="5245767" y="2467632"/>
                <a:ext cx="180009" cy="78114"/>
              </a:xfrm>
              <a:prstGeom prst="triangl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883" name="二等辺三角形 882"/>
              <p:cNvSpPr/>
              <p:nvPr/>
            </p:nvSpPr>
            <p:spPr>
              <a:xfrm rot="16200000" flipH="1">
                <a:off x="5322286" y="2467632"/>
                <a:ext cx="180009" cy="78114"/>
              </a:xfrm>
              <a:prstGeom prst="triangl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grpSp>
        <p:cxnSp>
          <p:nvCxnSpPr>
            <p:cNvPr id="838" name="直線コネクタ 837"/>
            <p:cNvCxnSpPr/>
            <p:nvPr/>
          </p:nvCxnSpPr>
          <p:spPr bwMode="auto">
            <a:xfrm rot="5400000">
              <a:off x="6071955" y="4895252"/>
              <a:ext cx="7513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39" name="グループ化 109"/>
            <p:cNvGrpSpPr>
              <a:grpSpLocks/>
            </p:cNvGrpSpPr>
            <p:nvPr/>
          </p:nvGrpSpPr>
          <p:grpSpPr bwMode="auto">
            <a:xfrm>
              <a:off x="7292633" y="4647100"/>
              <a:ext cx="69538" cy="130233"/>
              <a:chOff x="6488604" y="2087038"/>
              <a:chExt cx="110212" cy="124153"/>
            </a:xfrm>
          </p:grpSpPr>
          <p:sp>
            <p:nvSpPr>
              <p:cNvPr id="880" name="二等辺三角形 879"/>
              <p:cNvSpPr/>
              <p:nvPr/>
            </p:nvSpPr>
            <p:spPr>
              <a:xfrm>
                <a:off x="6490863" y="2087228"/>
                <a:ext cx="108644" cy="124147"/>
              </a:xfrm>
              <a:prstGeom prst="triangl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cxnSp>
            <p:nvCxnSpPr>
              <p:cNvPr id="881" name="直線コネクタ 880"/>
              <p:cNvCxnSpPr/>
              <p:nvPr/>
            </p:nvCxnSpPr>
            <p:spPr>
              <a:xfrm rot="10800000">
                <a:off x="6489289" y="2087228"/>
                <a:ext cx="108643"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40" name="グループ化 125"/>
            <p:cNvGrpSpPr>
              <a:grpSpLocks/>
            </p:cNvGrpSpPr>
            <p:nvPr/>
          </p:nvGrpSpPr>
          <p:grpSpPr bwMode="auto">
            <a:xfrm rot="16200000">
              <a:off x="8463046" y="6042624"/>
              <a:ext cx="128881" cy="90121"/>
              <a:chOff x="5296843" y="2416125"/>
              <a:chExt cx="154641" cy="180000"/>
            </a:xfrm>
          </p:grpSpPr>
          <p:sp>
            <p:nvSpPr>
              <p:cNvPr id="878" name="二等辺三角形 877"/>
              <p:cNvSpPr/>
              <p:nvPr/>
            </p:nvSpPr>
            <p:spPr>
              <a:xfrm rot="5400000">
                <a:off x="5246070" y="2466959"/>
                <a:ext cx="178581" cy="78128"/>
              </a:xfrm>
              <a:prstGeom prst="triangl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879" name="二等辺三角形 878"/>
              <p:cNvSpPr/>
              <p:nvPr/>
            </p:nvSpPr>
            <p:spPr>
              <a:xfrm rot="16200000" flipH="1">
                <a:off x="5322194" y="2466959"/>
                <a:ext cx="178581" cy="78128"/>
              </a:xfrm>
              <a:prstGeom prst="triangl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grpSp>
        <p:sp>
          <p:nvSpPr>
            <p:cNvPr id="841" name="線吹き出し 1 840"/>
            <p:cNvSpPr/>
            <p:nvPr/>
          </p:nvSpPr>
          <p:spPr bwMode="auto">
            <a:xfrm>
              <a:off x="7622066" y="4098126"/>
              <a:ext cx="950075" cy="207861"/>
            </a:xfrm>
            <a:prstGeom prst="callout1">
              <a:avLst>
                <a:gd name="adj1" fmla="val 93723"/>
                <a:gd name="adj2" fmla="val 1836"/>
                <a:gd name="adj3" fmla="val 239681"/>
                <a:gd name="adj4" fmla="val -23184"/>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lstStyle/>
            <a:p>
              <a:pPr>
                <a:defRPr/>
              </a:pPr>
              <a:r>
                <a:rPr lang="ja-JP" altLang="en-US" sz="1000" b="1" dirty="0" smtClean="0">
                  <a:solidFill>
                    <a:srgbClr val="000000"/>
                  </a:solidFill>
                </a:rPr>
                <a:t>感知継手</a:t>
              </a:r>
              <a:endParaRPr lang="en-US" altLang="ja-JP" sz="1000" b="1" dirty="0" smtClean="0">
                <a:solidFill>
                  <a:srgbClr val="000000"/>
                </a:solidFill>
              </a:endParaRPr>
            </a:p>
            <a:p>
              <a:pPr>
                <a:defRPr/>
              </a:pPr>
              <a:endParaRPr lang="ja-JP" altLang="en-US" sz="1200" b="1" dirty="0">
                <a:solidFill>
                  <a:srgbClr val="000000"/>
                </a:solidFill>
              </a:endParaRPr>
            </a:p>
          </p:txBody>
        </p:sp>
        <p:cxnSp>
          <p:nvCxnSpPr>
            <p:cNvPr id="842" name="直線コネクタ 841"/>
            <p:cNvCxnSpPr/>
            <p:nvPr/>
          </p:nvCxnSpPr>
          <p:spPr bwMode="auto">
            <a:xfrm rot="5400000" flipH="1" flipV="1">
              <a:off x="4382159" y="4840993"/>
              <a:ext cx="177975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3" name="直線コネクタ 842"/>
            <p:cNvCxnSpPr/>
            <p:nvPr/>
          </p:nvCxnSpPr>
          <p:spPr bwMode="auto">
            <a:xfrm>
              <a:off x="4960093" y="5724193"/>
              <a:ext cx="31492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44" name="二等辺三角形 843"/>
            <p:cNvSpPr>
              <a:spLocks/>
            </p:cNvSpPr>
            <p:nvPr/>
          </p:nvSpPr>
          <p:spPr bwMode="auto">
            <a:xfrm>
              <a:off x="5228326" y="5091427"/>
              <a:ext cx="89411" cy="151932"/>
            </a:xfrm>
            <a:prstGeom prst="triangl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845" name="円/楕円 844"/>
            <p:cNvSpPr/>
            <p:nvPr/>
          </p:nvSpPr>
          <p:spPr bwMode="auto">
            <a:xfrm>
              <a:off x="5218392" y="5088087"/>
              <a:ext cx="112261" cy="188662"/>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cxnSp>
          <p:nvCxnSpPr>
            <p:cNvPr id="846" name="直線コネクタ 845"/>
            <p:cNvCxnSpPr/>
            <p:nvPr/>
          </p:nvCxnSpPr>
          <p:spPr bwMode="auto">
            <a:xfrm flipV="1">
              <a:off x="4886577" y="3785825"/>
              <a:ext cx="135110" cy="1519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7" name="直線コネクタ 846"/>
            <p:cNvCxnSpPr/>
            <p:nvPr/>
          </p:nvCxnSpPr>
          <p:spPr bwMode="auto">
            <a:xfrm flipV="1">
              <a:off x="4886577" y="3860957"/>
              <a:ext cx="135110" cy="15193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8" name="直線コネクタ 847"/>
            <p:cNvCxnSpPr/>
            <p:nvPr/>
          </p:nvCxnSpPr>
          <p:spPr bwMode="auto">
            <a:xfrm rot="5400000" flipH="1" flipV="1">
              <a:off x="4729058" y="3633895"/>
              <a:ext cx="45412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9" name="直線コネクタ 848"/>
            <p:cNvCxnSpPr/>
            <p:nvPr/>
          </p:nvCxnSpPr>
          <p:spPr bwMode="auto">
            <a:xfrm rot="10800000">
              <a:off x="7586789" y="3952782"/>
              <a:ext cx="40930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0" name="直線コネクタ 849"/>
            <p:cNvCxnSpPr/>
            <p:nvPr/>
          </p:nvCxnSpPr>
          <p:spPr bwMode="auto">
            <a:xfrm rot="5400000" flipH="1" flipV="1">
              <a:off x="7434577" y="3925110"/>
              <a:ext cx="212035" cy="904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1" name="直線コネクタ 850"/>
            <p:cNvCxnSpPr/>
            <p:nvPr/>
          </p:nvCxnSpPr>
          <p:spPr bwMode="auto">
            <a:xfrm rot="5400000" flipH="1" flipV="1">
              <a:off x="7470839" y="3925607"/>
              <a:ext cx="212035" cy="894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2" name="直線コネクタ 851"/>
            <p:cNvCxnSpPr/>
            <p:nvPr/>
          </p:nvCxnSpPr>
          <p:spPr bwMode="auto">
            <a:xfrm rot="5400000" flipH="1" flipV="1">
              <a:off x="5895293" y="4833666"/>
              <a:ext cx="113530" cy="447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3" name="直線コネクタ 852"/>
            <p:cNvCxnSpPr/>
            <p:nvPr/>
          </p:nvCxnSpPr>
          <p:spPr bwMode="auto">
            <a:xfrm rot="5400000" flipH="1" flipV="1">
              <a:off x="5919633" y="4833168"/>
              <a:ext cx="113530" cy="456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4" name="直線コネクタ 853"/>
            <p:cNvCxnSpPr/>
            <p:nvPr/>
          </p:nvCxnSpPr>
          <p:spPr bwMode="auto">
            <a:xfrm rot="10800000">
              <a:off x="5823407" y="4856018"/>
              <a:ext cx="12716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5" name="直線コネクタ 854"/>
            <p:cNvCxnSpPr/>
            <p:nvPr/>
          </p:nvCxnSpPr>
          <p:spPr bwMode="auto">
            <a:xfrm rot="5400000" flipH="1" flipV="1">
              <a:off x="8290500" y="4833666"/>
              <a:ext cx="113530" cy="447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6" name="直線コネクタ 855"/>
            <p:cNvCxnSpPr/>
            <p:nvPr/>
          </p:nvCxnSpPr>
          <p:spPr bwMode="auto">
            <a:xfrm rot="5400000" flipH="1" flipV="1">
              <a:off x="8307703" y="4833666"/>
              <a:ext cx="113530" cy="447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7" name="直線コネクタ 856"/>
            <p:cNvCxnSpPr/>
            <p:nvPr/>
          </p:nvCxnSpPr>
          <p:spPr bwMode="auto">
            <a:xfrm rot="5400000">
              <a:off x="7289836" y="4802062"/>
              <a:ext cx="7513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58" name="正方形/長方形 857"/>
            <p:cNvSpPr/>
            <p:nvPr/>
          </p:nvSpPr>
          <p:spPr>
            <a:xfrm>
              <a:off x="7519080" y="4964220"/>
              <a:ext cx="682016" cy="53642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59" name="直線コネクタ 858"/>
            <p:cNvCxnSpPr/>
            <p:nvPr/>
          </p:nvCxnSpPr>
          <p:spPr>
            <a:xfrm>
              <a:off x="7495392" y="4964220"/>
              <a:ext cx="705702" cy="53642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60" name="直線コネクタ 859"/>
            <p:cNvCxnSpPr/>
            <p:nvPr/>
          </p:nvCxnSpPr>
          <p:spPr>
            <a:xfrm flipH="1">
              <a:off x="7532151" y="4964220"/>
              <a:ext cx="668945" cy="52289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61" name="テキスト ボックス 860"/>
            <p:cNvSpPr txBox="1"/>
            <p:nvPr/>
          </p:nvSpPr>
          <p:spPr>
            <a:xfrm>
              <a:off x="7471658" y="5073539"/>
              <a:ext cx="921914" cy="369659"/>
            </a:xfrm>
            <a:prstGeom prst="rect">
              <a:avLst/>
            </a:prstGeom>
            <a:noFill/>
          </p:spPr>
          <p:txBody>
            <a:bodyPr wrap="square" rtlCol="0">
              <a:spAutoFit/>
            </a:bodyPr>
            <a:lstStyle/>
            <a:p>
              <a:r>
                <a:rPr kumimoji="1" lang="ja-JP" altLang="en-US" sz="1000" b="1" dirty="0" smtClean="0"/>
                <a:t>ダクト</a:t>
              </a:r>
              <a:endParaRPr kumimoji="1" lang="ja-JP" altLang="en-US" sz="1000" b="1" dirty="0"/>
            </a:p>
          </p:txBody>
        </p:sp>
        <p:grpSp>
          <p:nvGrpSpPr>
            <p:cNvPr id="862" name="グループ化 861"/>
            <p:cNvGrpSpPr/>
            <p:nvPr/>
          </p:nvGrpSpPr>
          <p:grpSpPr>
            <a:xfrm>
              <a:off x="7440639" y="5515690"/>
              <a:ext cx="99389" cy="231419"/>
              <a:chOff x="2702274" y="3577421"/>
              <a:chExt cx="99389" cy="231419"/>
            </a:xfrm>
          </p:grpSpPr>
          <p:sp>
            <p:nvSpPr>
              <p:cNvPr id="876" name="二等辺三角形 875"/>
              <p:cNvSpPr/>
              <p:nvPr/>
            </p:nvSpPr>
            <p:spPr bwMode="auto">
              <a:xfrm>
                <a:off x="2702275" y="3577421"/>
                <a:ext cx="99388" cy="154846"/>
              </a:xfrm>
              <a:prstGeom prst="triangle">
                <a:avLst/>
              </a:prstGeom>
              <a:solidFill>
                <a:schemeClr val="accent3"/>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877" name="フローチャート : 論理積ゲート 876"/>
              <p:cNvSpPr/>
              <p:nvPr/>
            </p:nvSpPr>
            <p:spPr bwMode="auto">
              <a:xfrm rot="5400000">
                <a:off x="2713682" y="3720860"/>
                <a:ext cx="76572" cy="99388"/>
              </a:xfrm>
              <a:prstGeom prst="flowChartDelay">
                <a:avLst/>
              </a:prstGeom>
              <a:solidFill>
                <a:schemeClr val="accent3"/>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grpSp>
        <p:grpSp>
          <p:nvGrpSpPr>
            <p:cNvPr id="863" name="グループ化 110"/>
            <p:cNvGrpSpPr>
              <a:grpSpLocks/>
            </p:cNvGrpSpPr>
            <p:nvPr/>
          </p:nvGrpSpPr>
          <p:grpSpPr bwMode="auto">
            <a:xfrm>
              <a:off x="6083830" y="4930284"/>
              <a:ext cx="75356" cy="132733"/>
              <a:chOff x="6488604" y="2087038"/>
              <a:chExt cx="110212" cy="124153"/>
            </a:xfrm>
            <a:scene3d>
              <a:camera prst="orthographicFront">
                <a:rot lat="10800000" lon="0" rev="0"/>
              </a:camera>
              <a:lightRig rig="threePt" dir="t"/>
            </a:scene3d>
          </p:grpSpPr>
          <p:sp>
            <p:nvSpPr>
              <p:cNvPr id="874" name="二等辺三角形 873"/>
              <p:cNvSpPr/>
              <p:nvPr/>
            </p:nvSpPr>
            <p:spPr>
              <a:xfrm>
                <a:off x="6490842" y="2087228"/>
                <a:ext cx="108621" cy="124147"/>
              </a:xfrm>
              <a:prstGeom prst="triangl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cxnSp>
            <p:nvCxnSpPr>
              <p:cNvPr id="875" name="直線コネクタ 874"/>
              <p:cNvCxnSpPr/>
              <p:nvPr/>
            </p:nvCxnSpPr>
            <p:spPr>
              <a:xfrm rot="10800000">
                <a:off x="6489244" y="2087228"/>
                <a:ext cx="108621"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64" name="線吹き出し 1 863"/>
            <p:cNvSpPr/>
            <p:nvPr/>
          </p:nvSpPr>
          <p:spPr bwMode="auto">
            <a:xfrm>
              <a:off x="5476420" y="5522282"/>
              <a:ext cx="1402808" cy="449654"/>
            </a:xfrm>
            <a:prstGeom prst="callout1">
              <a:avLst>
                <a:gd name="adj1" fmla="val -1392"/>
                <a:gd name="adj2" fmla="val 59150"/>
                <a:gd name="adj3" fmla="val -100623"/>
                <a:gd name="adj4" fmla="val 86252"/>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lstStyle/>
            <a:p>
              <a:pPr>
                <a:defRPr/>
              </a:pPr>
              <a:r>
                <a:rPr lang="ja-JP" altLang="en-US" sz="1000" b="1" dirty="0" smtClean="0">
                  <a:solidFill>
                    <a:schemeClr val="tx1"/>
                  </a:solidFill>
                </a:rPr>
                <a:t>閉鎖型</a:t>
              </a:r>
              <a:endParaRPr lang="en-US" altLang="ja-JP" sz="1000" b="1" dirty="0" smtClean="0">
                <a:solidFill>
                  <a:schemeClr val="tx1"/>
                </a:solidFill>
              </a:endParaRPr>
            </a:p>
            <a:p>
              <a:pPr>
                <a:defRPr/>
              </a:pPr>
              <a:r>
                <a:rPr lang="ja-JP" altLang="en-US" sz="1000" b="1" dirty="0" smtClean="0">
                  <a:solidFill>
                    <a:schemeClr val="tx1"/>
                  </a:solidFill>
                </a:rPr>
                <a:t>泡水溶液ヘッド</a:t>
              </a:r>
              <a:endParaRPr lang="ja-JP" altLang="en-US" sz="1000" b="1" dirty="0">
                <a:solidFill>
                  <a:schemeClr val="tx1"/>
                </a:solidFill>
              </a:endParaRPr>
            </a:p>
          </p:txBody>
        </p:sp>
        <p:cxnSp>
          <p:nvCxnSpPr>
            <p:cNvPr id="865" name="直線コネクタ 864"/>
            <p:cNvCxnSpPr/>
            <p:nvPr/>
          </p:nvCxnSpPr>
          <p:spPr bwMode="auto">
            <a:xfrm rot="5400000">
              <a:off x="6719656" y="4884992"/>
              <a:ext cx="7599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66" name="グループ化 110"/>
            <p:cNvGrpSpPr>
              <a:grpSpLocks/>
            </p:cNvGrpSpPr>
            <p:nvPr/>
          </p:nvGrpSpPr>
          <p:grpSpPr bwMode="auto">
            <a:xfrm>
              <a:off x="6720940" y="4938248"/>
              <a:ext cx="75356" cy="132733"/>
              <a:chOff x="6488604" y="2087038"/>
              <a:chExt cx="110212" cy="124153"/>
            </a:xfrm>
            <a:scene3d>
              <a:camera prst="orthographicFront">
                <a:rot lat="10800000" lon="0" rev="0"/>
              </a:camera>
              <a:lightRig rig="threePt" dir="t"/>
            </a:scene3d>
          </p:grpSpPr>
          <p:sp>
            <p:nvSpPr>
              <p:cNvPr id="872" name="二等辺三角形 871"/>
              <p:cNvSpPr/>
              <p:nvPr/>
            </p:nvSpPr>
            <p:spPr>
              <a:xfrm>
                <a:off x="6490842" y="2087228"/>
                <a:ext cx="108621" cy="124147"/>
              </a:xfrm>
              <a:prstGeom prst="triangl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cxnSp>
            <p:nvCxnSpPr>
              <p:cNvPr id="873" name="直線コネクタ 872"/>
              <p:cNvCxnSpPr/>
              <p:nvPr/>
            </p:nvCxnSpPr>
            <p:spPr>
              <a:xfrm rot="10800000">
                <a:off x="6489244" y="2087228"/>
                <a:ext cx="108621"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868" name="直線コネクタ 867"/>
            <p:cNvCxnSpPr/>
            <p:nvPr/>
          </p:nvCxnSpPr>
          <p:spPr bwMode="auto">
            <a:xfrm flipH="1">
              <a:off x="7318394" y="4754285"/>
              <a:ext cx="172349"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69" name="直線コネクタ 868"/>
            <p:cNvCxnSpPr/>
            <p:nvPr/>
          </p:nvCxnSpPr>
          <p:spPr bwMode="auto">
            <a:xfrm>
              <a:off x="7490334" y="4764496"/>
              <a:ext cx="0" cy="763725"/>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70" name="直線コネクタ 869"/>
            <p:cNvCxnSpPr/>
            <p:nvPr/>
          </p:nvCxnSpPr>
          <p:spPr>
            <a:xfrm>
              <a:off x="8538445" y="4852678"/>
              <a:ext cx="0" cy="1215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1" name="直線コネクタ 870"/>
            <p:cNvCxnSpPr/>
            <p:nvPr/>
          </p:nvCxnSpPr>
          <p:spPr>
            <a:xfrm>
              <a:off x="8538445" y="6169198"/>
              <a:ext cx="0" cy="440602"/>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67" name="テキスト ボックス 866"/>
            <p:cNvSpPr txBox="1"/>
            <p:nvPr/>
          </p:nvSpPr>
          <p:spPr>
            <a:xfrm>
              <a:off x="5388107" y="3044215"/>
              <a:ext cx="2544508" cy="600698"/>
            </a:xfrm>
            <a:prstGeom prst="rect">
              <a:avLst/>
            </a:prstGeom>
            <a:solidFill>
              <a:schemeClr val="bg1"/>
            </a:solidFill>
            <a:ln>
              <a:solidFill>
                <a:schemeClr val="accent1">
                  <a:shade val="50000"/>
                </a:schemeClr>
              </a:solidFill>
            </a:ln>
          </p:spPr>
          <p:txBody>
            <a:bodyPr wrap="square" rtlCol="0">
              <a:spAutoFit/>
            </a:bodyPr>
            <a:lstStyle/>
            <a:p>
              <a:r>
                <a:rPr kumimoji="1" lang="ja-JP" altLang="en-US" sz="1000" dirty="0" smtClean="0"/>
                <a:t>感知継手泡ヘッド</a:t>
              </a:r>
              <a:r>
                <a:rPr lang="ja-JP" altLang="en-US" sz="1000" dirty="0" smtClean="0"/>
                <a:t>併用型</a:t>
              </a:r>
              <a:endParaRPr lang="en-US" altLang="ja-JP" sz="1000" dirty="0" smtClean="0"/>
            </a:p>
            <a:p>
              <a:r>
                <a:rPr lang="ja-JP" altLang="en-US" sz="1000" dirty="0" smtClean="0"/>
                <a:t>平面式</a:t>
              </a:r>
              <a:r>
                <a:rPr lang="ja-JP" altLang="en-US" sz="1000" dirty="0"/>
                <a:t>泡消火</a:t>
              </a:r>
              <a:r>
                <a:rPr lang="ja-JP" altLang="en-US" sz="1000" dirty="0" smtClean="0"/>
                <a:t>設備</a:t>
              </a:r>
              <a:endParaRPr kumimoji="1" lang="ja-JP" altLang="en-US" sz="1000" dirty="0"/>
            </a:p>
          </p:txBody>
        </p:sp>
      </p:grpSp>
      <p:graphicFrame>
        <p:nvGraphicFramePr>
          <p:cNvPr id="381" name="表 380"/>
          <p:cNvGraphicFramePr>
            <a:graphicFrameLocks noGrp="1"/>
          </p:cNvGraphicFramePr>
          <p:nvPr>
            <p:extLst>
              <p:ext uri="{D42A27DB-BD31-4B8C-83A1-F6EECF244321}">
                <p14:modId xmlns:p14="http://schemas.microsoft.com/office/powerpoint/2010/main" val="2857909294"/>
              </p:ext>
            </p:extLst>
          </p:nvPr>
        </p:nvGraphicFramePr>
        <p:xfrm>
          <a:off x="76200" y="1985110"/>
          <a:ext cx="2926583" cy="3115841"/>
        </p:xfrm>
        <a:graphic>
          <a:graphicData uri="http://schemas.openxmlformats.org/drawingml/2006/table">
            <a:tbl>
              <a:tblPr firstRow="1" bandRow="1">
                <a:tableStyleId>{5C22544A-7EE6-4342-B048-85BDC9FD1C3A}</a:tableStyleId>
              </a:tblPr>
              <a:tblGrid>
                <a:gridCol w="2926583"/>
              </a:tblGrid>
              <a:tr h="291763">
                <a:tc>
                  <a:txBody>
                    <a:bodyPr/>
                    <a:lstStyle/>
                    <a:p>
                      <a:pPr algn="ctr"/>
                      <a:r>
                        <a:rPr kumimoji="1" lang="ja-JP" altLang="en-US" sz="1000" b="0" u="none" dirty="0" smtClean="0">
                          <a:solidFill>
                            <a:schemeClr val="tx1"/>
                          </a:solidFill>
                        </a:rPr>
                        <a:t>閉鎖型泡水溶液ヘッドのみ</a:t>
                      </a:r>
                      <a:r>
                        <a:rPr kumimoji="1" lang="ja-JP" altLang="en-US" sz="1000" b="0" dirty="0" smtClean="0">
                          <a:solidFill>
                            <a:schemeClr val="tx1"/>
                          </a:solidFill>
                        </a:rPr>
                        <a:t>用いるもの</a:t>
                      </a:r>
                      <a:endParaRPr kumimoji="1" lang="ja-JP" altLang="en-US" sz="1000" b="0" dirty="0">
                        <a:solidFill>
                          <a:schemeClr val="tx1"/>
                        </a:solidFill>
                      </a:endParaRPr>
                    </a:p>
                  </a:txBody>
                  <a:tcPr marL="99060" marR="99060">
                    <a:solidFill>
                      <a:schemeClr val="bg2"/>
                    </a:solidFill>
                  </a:tcPr>
                </a:tc>
              </a:tr>
              <a:tr h="2824078">
                <a:tc>
                  <a:txBody>
                    <a:bodyPr/>
                    <a:lstStyle/>
                    <a:p>
                      <a:endParaRPr kumimoji="1" lang="ja-JP" altLang="en-US" dirty="0"/>
                    </a:p>
                  </a:txBody>
                  <a:tcPr marL="99060" marR="99060">
                    <a:solidFill>
                      <a:schemeClr val="bg2"/>
                    </a:solidFill>
                  </a:tcPr>
                </a:tc>
              </a:tr>
            </a:tbl>
          </a:graphicData>
        </a:graphic>
      </p:graphicFrame>
      <p:grpSp>
        <p:nvGrpSpPr>
          <p:cNvPr id="5" name="グループ化 4"/>
          <p:cNvGrpSpPr/>
          <p:nvPr/>
        </p:nvGrpSpPr>
        <p:grpSpPr>
          <a:xfrm>
            <a:off x="92877" y="2358422"/>
            <a:ext cx="2829865" cy="2583792"/>
            <a:chOff x="57496" y="606171"/>
            <a:chExt cx="2955793" cy="2646787"/>
          </a:xfrm>
        </p:grpSpPr>
        <p:sp>
          <p:nvSpPr>
            <p:cNvPr id="885" name="角丸四角形 884"/>
            <p:cNvSpPr/>
            <p:nvPr/>
          </p:nvSpPr>
          <p:spPr>
            <a:xfrm>
              <a:off x="57496" y="671337"/>
              <a:ext cx="2955793" cy="2581621"/>
            </a:xfrm>
            <a:prstGeom prst="round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88" name="グループ化 887"/>
            <p:cNvGrpSpPr/>
            <p:nvPr/>
          </p:nvGrpSpPr>
          <p:grpSpPr>
            <a:xfrm>
              <a:off x="217423" y="838731"/>
              <a:ext cx="2635071" cy="2248031"/>
              <a:chOff x="-36512" y="2855073"/>
              <a:chExt cx="4181732" cy="3403506"/>
            </a:xfrm>
          </p:grpSpPr>
          <p:sp>
            <p:nvSpPr>
              <p:cNvPr id="895" name="線吹き出し 1 894"/>
              <p:cNvSpPr/>
              <p:nvPr/>
            </p:nvSpPr>
            <p:spPr bwMode="auto">
              <a:xfrm>
                <a:off x="2295789" y="5794304"/>
                <a:ext cx="1383666" cy="464275"/>
              </a:xfrm>
              <a:prstGeom prst="callout1">
                <a:avLst>
                  <a:gd name="adj1" fmla="val -5425"/>
                  <a:gd name="adj2" fmla="val 49985"/>
                  <a:gd name="adj3" fmla="val -26249"/>
                  <a:gd name="adj4" fmla="val 121441"/>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lstStyle/>
              <a:p>
                <a:pPr>
                  <a:defRPr/>
                </a:pPr>
                <a:r>
                  <a:rPr lang="ja-JP" altLang="en-US" sz="1000" b="1" dirty="0" smtClean="0">
                    <a:solidFill>
                      <a:schemeClr val="tx1"/>
                    </a:solidFill>
                  </a:rPr>
                  <a:t>末端</a:t>
                </a:r>
                <a:r>
                  <a:rPr lang="ja-JP" altLang="en-US" sz="1000" b="1" dirty="0">
                    <a:solidFill>
                      <a:schemeClr val="tx1"/>
                    </a:solidFill>
                  </a:rPr>
                  <a:t>試験弁</a:t>
                </a:r>
              </a:p>
            </p:txBody>
          </p:sp>
          <p:cxnSp>
            <p:nvCxnSpPr>
              <p:cNvPr id="896" name="直線コネクタ 895"/>
              <p:cNvCxnSpPr/>
              <p:nvPr/>
            </p:nvCxnSpPr>
            <p:spPr bwMode="auto">
              <a:xfrm flipV="1">
                <a:off x="42382" y="3451735"/>
                <a:ext cx="0" cy="275071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7" name="直線コネクタ 896"/>
              <p:cNvCxnSpPr/>
              <p:nvPr/>
            </p:nvCxnSpPr>
            <p:spPr bwMode="auto">
              <a:xfrm rot="10800000">
                <a:off x="400794" y="3464784"/>
                <a:ext cx="257649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8" name="直線コネクタ 897"/>
              <p:cNvCxnSpPr/>
              <p:nvPr/>
            </p:nvCxnSpPr>
            <p:spPr bwMode="auto">
              <a:xfrm rot="5400000">
                <a:off x="803936" y="3766843"/>
                <a:ext cx="61157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9" name="直線コネクタ 898"/>
              <p:cNvCxnSpPr/>
              <p:nvPr/>
            </p:nvCxnSpPr>
            <p:spPr bwMode="auto">
              <a:xfrm rot="10800000">
                <a:off x="1106342" y="4065173"/>
                <a:ext cx="8171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0" name="直線コネクタ 899"/>
              <p:cNvCxnSpPr/>
              <p:nvPr/>
            </p:nvCxnSpPr>
            <p:spPr bwMode="auto">
              <a:xfrm rot="5400000">
                <a:off x="1726413" y="4263749"/>
                <a:ext cx="40088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1" name="直線コネクタ 900"/>
              <p:cNvCxnSpPr/>
              <p:nvPr/>
            </p:nvCxnSpPr>
            <p:spPr bwMode="auto">
              <a:xfrm flipH="1">
                <a:off x="1204400" y="4469782"/>
                <a:ext cx="29021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02" name="グループ化 125"/>
              <p:cNvGrpSpPr>
                <a:grpSpLocks/>
              </p:cNvGrpSpPr>
              <p:nvPr/>
            </p:nvGrpSpPr>
            <p:grpSpPr bwMode="auto">
              <a:xfrm rot="16200000">
                <a:off x="313337" y="5023488"/>
                <a:ext cx="180872" cy="128480"/>
                <a:chOff x="5296843" y="2416125"/>
                <a:chExt cx="154641" cy="180000"/>
              </a:xfrm>
            </p:grpSpPr>
            <p:sp>
              <p:nvSpPr>
                <p:cNvPr id="936" name="二等辺三角形 935"/>
                <p:cNvSpPr/>
                <p:nvPr/>
              </p:nvSpPr>
              <p:spPr>
                <a:xfrm rot="5400000">
                  <a:off x="5245767" y="2467632"/>
                  <a:ext cx="180009" cy="78114"/>
                </a:xfrm>
                <a:prstGeom prst="triangl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937" name="二等辺三角形 936"/>
                <p:cNvSpPr/>
                <p:nvPr/>
              </p:nvSpPr>
              <p:spPr>
                <a:xfrm rot="16200000" flipH="1">
                  <a:off x="5322286" y="2467632"/>
                  <a:ext cx="180009" cy="78114"/>
                </a:xfrm>
                <a:prstGeom prst="triangl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grpSp>
          <p:cxnSp>
            <p:nvCxnSpPr>
              <p:cNvPr id="903" name="直線コネクタ 902"/>
              <p:cNvCxnSpPr/>
              <p:nvPr/>
            </p:nvCxnSpPr>
            <p:spPr bwMode="auto">
              <a:xfrm rot="5400000">
                <a:off x="2020149" y="4517328"/>
                <a:ext cx="8390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04" name="グループ化 125"/>
              <p:cNvGrpSpPr>
                <a:grpSpLocks/>
              </p:cNvGrpSpPr>
              <p:nvPr/>
            </p:nvGrpSpPr>
            <p:grpSpPr bwMode="auto">
              <a:xfrm rot="16200000">
                <a:off x="4022132" y="5797906"/>
                <a:ext cx="143933" cy="102243"/>
                <a:chOff x="5296843" y="2416125"/>
                <a:chExt cx="154641" cy="180000"/>
              </a:xfrm>
            </p:grpSpPr>
            <p:sp>
              <p:nvSpPr>
                <p:cNvPr id="934" name="二等辺三角形 933"/>
                <p:cNvSpPr/>
                <p:nvPr/>
              </p:nvSpPr>
              <p:spPr>
                <a:xfrm rot="5400000">
                  <a:off x="5246070" y="2466959"/>
                  <a:ext cx="178581" cy="78128"/>
                </a:xfrm>
                <a:prstGeom prst="triangl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935" name="二等辺三角形 934"/>
                <p:cNvSpPr/>
                <p:nvPr/>
              </p:nvSpPr>
              <p:spPr>
                <a:xfrm rot="16200000" flipH="1">
                  <a:off x="5322194" y="2466959"/>
                  <a:ext cx="178581" cy="78128"/>
                </a:xfrm>
                <a:prstGeom prst="triangl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grpSp>
          <p:sp>
            <p:nvSpPr>
              <p:cNvPr id="905" name="線吹き出し 1 904"/>
              <p:cNvSpPr/>
              <p:nvPr/>
            </p:nvSpPr>
            <p:spPr bwMode="auto">
              <a:xfrm>
                <a:off x="755576" y="5229201"/>
                <a:ext cx="1540213" cy="676834"/>
              </a:xfrm>
              <a:prstGeom prst="callout1">
                <a:avLst>
                  <a:gd name="adj1" fmla="val -1392"/>
                  <a:gd name="adj2" fmla="val 59150"/>
                  <a:gd name="adj3" fmla="val -79492"/>
                  <a:gd name="adj4" fmla="val 80710"/>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lstStyle/>
              <a:p>
                <a:pPr>
                  <a:defRPr/>
                </a:pPr>
                <a:r>
                  <a:rPr lang="ja-JP" altLang="en-US" sz="1000" b="1" dirty="0" smtClean="0">
                    <a:solidFill>
                      <a:schemeClr val="tx1"/>
                    </a:solidFill>
                  </a:rPr>
                  <a:t>閉鎖型</a:t>
                </a:r>
                <a:endParaRPr lang="en-US" altLang="ja-JP" sz="1000" b="1" dirty="0" smtClean="0">
                  <a:solidFill>
                    <a:schemeClr val="tx1"/>
                  </a:solidFill>
                </a:endParaRPr>
              </a:p>
              <a:p>
                <a:pPr>
                  <a:defRPr/>
                </a:pPr>
                <a:r>
                  <a:rPr lang="ja-JP" altLang="en-US" sz="1000" b="1" dirty="0" smtClean="0">
                    <a:solidFill>
                      <a:schemeClr val="tx1"/>
                    </a:solidFill>
                  </a:rPr>
                  <a:t>泡水溶液ヘッド</a:t>
                </a:r>
                <a:endParaRPr lang="ja-JP" altLang="en-US" sz="1000" b="1" dirty="0">
                  <a:solidFill>
                    <a:schemeClr val="tx1"/>
                  </a:solidFill>
                </a:endParaRPr>
              </a:p>
            </p:txBody>
          </p:sp>
          <p:cxnSp>
            <p:nvCxnSpPr>
              <p:cNvPr id="906" name="直線コネクタ 905"/>
              <p:cNvCxnSpPr/>
              <p:nvPr/>
            </p:nvCxnSpPr>
            <p:spPr bwMode="auto">
              <a:xfrm rot="5400000" flipH="1" flipV="1">
                <a:off x="-593017" y="4456732"/>
                <a:ext cx="198762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7" name="直線コネクタ 906"/>
              <p:cNvCxnSpPr/>
              <p:nvPr/>
            </p:nvCxnSpPr>
            <p:spPr bwMode="auto">
              <a:xfrm>
                <a:off x="46892" y="5443083"/>
                <a:ext cx="35728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08" name="二等辺三角形 907"/>
              <p:cNvSpPr>
                <a:spLocks/>
              </p:cNvSpPr>
              <p:nvPr/>
            </p:nvSpPr>
            <p:spPr bwMode="auto">
              <a:xfrm>
                <a:off x="351202" y="4736415"/>
                <a:ext cx="101437" cy="169677"/>
              </a:xfrm>
              <a:prstGeom prst="triangl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909" name="円/楕円 908"/>
              <p:cNvSpPr/>
              <p:nvPr/>
            </p:nvSpPr>
            <p:spPr bwMode="auto">
              <a:xfrm>
                <a:off x="339932" y="4732684"/>
                <a:ext cx="127360" cy="210696"/>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cxnSp>
            <p:nvCxnSpPr>
              <p:cNvPr id="910" name="直線コネクタ 909"/>
              <p:cNvCxnSpPr/>
              <p:nvPr/>
            </p:nvCxnSpPr>
            <p:spPr bwMode="auto">
              <a:xfrm flipV="1">
                <a:off x="-36512" y="3278329"/>
                <a:ext cx="153283" cy="1696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1" name="直線コネクタ 910"/>
              <p:cNvCxnSpPr/>
              <p:nvPr/>
            </p:nvCxnSpPr>
            <p:spPr bwMode="auto">
              <a:xfrm flipV="1">
                <a:off x="-36512" y="3362235"/>
                <a:ext cx="153283" cy="1696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2" name="直線コネクタ 911"/>
              <p:cNvCxnSpPr/>
              <p:nvPr/>
            </p:nvCxnSpPr>
            <p:spPr bwMode="auto">
              <a:xfrm rot="5400000" flipH="1" flipV="1">
                <a:off x="-211197" y="3108654"/>
                <a:ext cx="50716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3" name="直線コネクタ 912"/>
              <p:cNvCxnSpPr/>
              <p:nvPr/>
            </p:nvCxnSpPr>
            <p:spPr bwMode="auto">
              <a:xfrm rot="10800000">
                <a:off x="3026878" y="3464784"/>
                <a:ext cx="46435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4" name="直線コネクタ 913"/>
              <p:cNvCxnSpPr/>
              <p:nvPr/>
            </p:nvCxnSpPr>
            <p:spPr bwMode="auto">
              <a:xfrm rot="5400000" flipH="1" flipV="1">
                <a:off x="2856071" y="3433080"/>
                <a:ext cx="236799" cy="1025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5" name="直線コネクタ 914"/>
              <p:cNvCxnSpPr/>
              <p:nvPr/>
            </p:nvCxnSpPr>
            <p:spPr bwMode="auto">
              <a:xfrm rot="5400000" flipH="1" flipV="1">
                <a:off x="2897209" y="3433644"/>
                <a:ext cx="236799" cy="1014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6" name="直線コネクタ 915"/>
              <p:cNvCxnSpPr/>
              <p:nvPr/>
            </p:nvCxnSpPr>
            <p:spPr bwMode="auto">
              <a:xfrm rot="5400000" flipH="1" flipV="1">
                <a:off x="1108881" y="4448153"/>
                <a:ext cx="126790" cy="507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7" name="直線コネクタ 916"/>
              <p:cNvCxnSpPr/>
              <p:nvPr/>
            </p:nvCxnSpPr>
            <p:spPr bwMode="auto">
              <a:xfrm rot="5400000" flipH="1" flipV="1">
                <a:off x="1136495" y="4447589"/>
                <a:ext cx="126790" cy="518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8" name="直線コネクタ 917"/>
              <p:cNvCxnSpPr/>
              <p:nvPr/>
            </p:nvCxnSpPr>
            <p:spPr bwMode="auto">
              <a:xfrm rot="10800000">
                <a:off x="1026321" y="4473513"/>
                <a:ext cx="14426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19" name="グループ化 110"/>
              <p:cNvGrpSpPr>
                <a:grpSpLocks/>
              </p:cNvGrpSpPr>
              <p:nvPr/>
            </p:nvGrpSpPr>
            <p:grpSpPr bwMode="auto">
              <a:xfrm>
                <a:off x="1332443" y="4548477"/>
                <a:ext cx="77763" cy="145444"/>
                <a:chOff x="6488604" y="2087038"/>
                <a:chExt cx="110212" cy="124153"/>
              </a:xfrm>
              <a:scene3d>
                <a:camera prst="orthographicFront">
                  <a:rot lat="10800000" lon="0" rev="0"/>
                </a:camera>
                <a:lightRig rig="threePt" dir="t"/>
              </a:scene3d>
            </p:grpSpPr>
            <p:sp>
              <p:nvSpPr>
                <p:cNvPr id="932" name="二等辺三角形 931"/>
                <p:cNvSpPr/>
                <p:nvPr/>
              </p:nvSpPr>
              <p:spPr>
                <a:xfrm>
                  <a:off x="6490842" y="2087228"/>
                  <a:ext cx="108621" cy="124147"/>
                </a:xfrm>
                <a:prstGeom prst="triangl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cxnSp>
              <p:nvCxnSpPr>
                <p:cNvPr id="933" name="直線コネクタ 932"/>
                <p:cNvCxnSpPr/>
                <p:nvPr/>
              </p:nvCxnSpPr>
              <p:spPr>
                <a:xfrm rot="10800000">
                  <a:off x="6489244" y="2087228"/>
                  <a:ext cx="108621"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20" name="グループ化 110"/>
              <p:cNvGrpSpPr>
                <a:grpSpLocks/>
              </p:cNvGrpSpPr>
              <p:nvPr/>
            </p:nvGrpSpPr>
            <p:grpSpPr bwMode="auto">
              <a:xfrm>
                <a:off x="2034797" y="4548477"/>
                <a:ext cx="77763" cy="145444"/>
                <a:chOff x="6488604" y="2087038"/>
                <a:chExt cx="110212" cy="124153"/>
              </a:xfrm>
              <a:scene3d>
                <a:camera prst="orthographicFront">
                  <a:rot lat="10800000" lon="0" rev="0"/>
                </a:camera>
                <a:lightRig rig="threePt" dir="t"/>
              </a:scene3d>
            </p:grpSpPr>
            <p:sp>
              <p:nvSpPr>
                <p:cNvPr id="930" name="二等辺三角形 929"/>
                <p:cNvSpPr/>
                <p:nvPr/>
              </p:nvSpPr>
              <p:spPr>
                <a:xfrm>
                  <a:off x="6490842" y="2087228"/>
                  <a:ext cx="108621" cy="124147"/>
                </a:xfrm>
                <a:prstGeom prst="triangl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cxnSp>
              <p:nvCxnSpPr>
                <p:cNvPr id="931" name="直線コネクタ 930"/>
                <p:cNvCxnSpPr/>
                <p:nvPr/>
              </p:nvCxnSpPr>
              <p:spPr>
                <a:xfrm rot="10800000">
                  <a:off x="6489244" y="2087228"/>
                  <a:ext cx="108621"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921" name="直線コネクタ 920"/>
              <p:cNvCxnSpPr/>
              <p:nvPr/>
            </p:nvCxnSpPr>
            <p:spPr>
              <a:xfrm>
                <a:off x="4106531" y="4456732"/>
                <a:ext cx="0" cy="135755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3" name="直線コネクタ 922"/>
              <p:cNvCxnSpPr>
                <a:endCxn id="932" idx="0"/>
              </p:cNvCxnSpPr>
              <p:nvPr/>
            </p:nvCxnSpPr>
            <p:spPr>
              <a:xfrm>
                <a:off x="1371215" y="4464189"/>
                <a:ext cx="1127" cy="845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24" name="グループ化 110"/>
              <p:cNvGrpSpPr>
                <a:grpSpLocks/>
              </p:cNvGrpSpPr>
              <p:nvPr/>
            </p:nvGrpSpPr>
            <p:grpSpPr bwMode="auto">
              <a:xfrm>
                <a:off x="2733936" y="4544241"/>
                <a:ext cx="77763" cy="145444"/>
                <a:chOff x="6488604" y="2087038"/>
                <a:chExt cx="110212" cy="124153"/>
              </a:xfrm>
              <a:scene3d>
                <a:camera prst="orthographicFront">
                  <a:rot lat="10800000" lon="0" rev="0"/>
                </a:camera>
                <a:lightRig rig="threePt" dir="t"/>
              </a:scene3d>
            </p:grpSpPr>
            <p:sp>
              <p:nvSpPr>
                <p:cNvPr id="926" name="二等辺三角形 925"/>
                <p:cNvSpPr/>
                <p:nvPr/>
              </p:nvSpPr>
              <p:spPr>
                <a:xfrm>
                  <a:off x="6490842" y="2087228"/>
                  <a:ext cx="108621" cy="124147"/>
                </a:xfrm>
                <a:prstGeom prst="triangl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cxnSp>
              <p:nvCxnSpPr>
                <p:cNvPr id="927" name="直線コネクタ 926"/>
                <p:cNvCxnSpPr/>
                <p:nvPr/>
              </p:nvCxnSpPr>
              <p:spPr>
                <a:xfrm rot="10800000">
                  <a:off x="6489244" y="2087228"/>
                  <a:ext cx="108621"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925" name="直線コネクタ 924"/>
              <p:cNvCxnSpPr>
                <a:stCxn id="926" idx="0"/>
              </p:cNvCxnSpPr>
              <p:nvPr/>
            </p:nvCxnSpPr>
            <p:spPr>
              <a:xfrm flipV="1">
                <a:off x="2773835" y="4489766"/>
                <a:ext cx="0" cy="5469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87" name="テキスト ボックス 886"/>
            <p:cNvSpPr txBox="1"/>
            <p:nvPr/>
          </p:nvSpPr>
          <p:spPr>
            <a:xfrm>
              <a:off x="600830" y="606171"/>
              <a:ext cx="1386791" cy="409865"/>
            </a:xfrm>
            <a:prstGeom prst="rect">
              <a:avLst/>
            </a:prstGeom>
            <a:solidFill>
              <a:schemeClr val="bg1"/>
            </a:solidFill>
            <a:ln>
              <a:solidFill>
                <a:schemeClr val="accent1">
                  <a:shade val="50000"/>
                </a:schemeClr>
              </a:solidFill>
            </a:ln>
          </p:spPr>
          <p:txBody>
            <a:bodyPr wrap="square" rtlCol="0">
              <a:spAutoFit/>
            </a:bodyPr>
            <a:lstStyle/>
            <a:p>
              <a:r>
                <a:rPr lang="ja-JP" altLang="en-US" sz="1000" dirty="0" smtClean="0"/>
                <a:t>単純型</a:t>
              </a:r>
              <a:endParaRPr lang="en-US" altLang="ja-JP" sz="1000" dirty="0" smtClean="0"/>
            </a:p>
            <a:p>
              <a:r>
                <a:rPr lang="ja-JP" altLang="en-US" sz="1000" dirty="0" smtClean="0"/>
                <a:t>平面式</a:t>
              </a:r>
              <a:r>
                <a:rPr lang="ja-JP" altLang="en-US" sz="1000" dirty="0"/>
                <a:t>泡消火</a:t>
              </a:r>
              <a:r>
                <a:rPr lang="ja-JP" altLang="en-US" sz="1000" dirty="0" smtClean="0"/>
                <a:t>設備</a:t>
              </a:r>
              <a:endParaRPr kumimoji="1" lang="ja-JP" altLang="en-US" sz="1000" dirty="0"/>
            </a:p>
          </p:txBody>
        </p:sp>
      </p:grpSp>
      <p:cxnSp>
        <p:nvCxnSpPr>
          <p:cNvPr id="388" name="直線コネクタ 387"/>
          <p:cNvCxnSpPr/>
          <p:nvPr/>
        </p:nvCxnSpPr>
        <p:spPr bwMode="auto">
          <a:xfrm flipH="1" flipV="1">
            <a:off x="5503303" y="5229201"/>
            <a:ext cx="151775" cy="106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9" name="直線コネクタ 388"/>
          <p:cNvCxnSpPr/>
          <p:nvPr/>
        </p:nvCxnSpPr>
        <p:spPr bwMode="auto">
          <a:xfrm rot="10800000">
            <a:off x="5643100" y="5727812"/>
            <a:ext cx="48711" cy="0"/>
          </a:xfrm>
          <a:prstGeom prst="line">
            <a:avLst/>
          </a:prstGeom>
          <a:ln w="3175">
            <a:solidFill>
              <a:schemeClr val="tx1"/>
            </a:solidFill>
          </a:ln>
          <a:scene3d>
            <a:camera prst="orthographicFront">
              <a:rot lat="10800000" lon="0" rev="0"/>
            </a:camera>
            <a:lightRig rig="threePt" dir="t"/>
          </a:scene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01901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オブジェクト 7"/>
          <p:cNvGraphicFramePr>
            <a:graphicFrameLocks noChangeAspect="1"/>
          </p:cNvGraphicFramePr>
          <p:nvPr>
            <p:extLst>
              <p:ext uri="{D42A27DB-BD31-4B8C-83A1-F6EECF244321}">
                <p14:modId xmlns:p14="http://schemas.microsoft.com/office/powerpoint/2010/main" val="5302827"/>
              </p:ext>
            </p:extLst>
          </p:nvPr>
        </p:nvGraphicFramePr>
        <p:xfrm>
          <a:off x="347398" y="4365626"/>
          <a:ext cx="8999670" cy="2011363"/>
        </p:xfrm>
        <a:graphic>
          <a:graphicData uri="http://schemas.openxmlformats.org/presentationml/2006/ole">
            <mc:AlternateContent xmlns:mc="http://schemas.openxmlformats.org/markup-compatibility/2006">
              <mc:Choice xmlns:v="urn:schemas-microsoft-com:vml" Requires="v">
                <p:oleObj spid="_x0000_s3123" name="ワークシート" r:id="rId3" imgW="12024462" imgH="2263123" progId="Excel.Sheet.12">
                  <p:embed/>
                </p:oleObj>
              </mc:Choice>
              <mc:Fallback>
                <p:oleObj name="ワークシート" r:id="rId3" imgW="12024462" imgH="2263123" progId="Excel.Sheet.12">
                  <p:embed/>
                  <p:pic>
                    <p:nvPicPr>
                      <p:cNvPr id="0" name=""/>
                      <p:cNvPicPr>
                        <a:picLocks noChangeAspect="1" noChangeArrowheads="1"/>
                      </p:cNvPicPr>
                      <p:nvPr/>
                    </p:nvPicPr>
                    <p:blipFill>
                      <a:blip r:embed="rId4"/>
                      <a:srcRect/>
                      <a:stretch>
                        <a:fillRect/>
                      </a:stretch>
                    </p:blipFill>
                    <p:spPr bwMode="auto">
                      <a:xfrm>
                        <a:off x="347398" y="4365626"/>
                        <a:ext cx="8999670" cy="2011363"/>
                      </a:xfrm>
                      <a:prstGeom prst="rect">
                        <a:avLst/>
                      </a:prstGeom>
                      <a:noFill/>
                      <a:ln>
                        <a:noFill/>
                      </a:ln>
                      <a:extLst/>
                    </p:spPr>
                  </p:pic>
                </p:oleObj>
              </mc:Fallback>
            </mc:AlternateContent>
          </a:graphicData>
        </a:graphic>
      </p:graphicFrame>
      <p:grpSp>
        <p:nvGrpSpPr>
          <p:cNvPr id="323" name="グループ化 322"/>
          <p:cNvGrpSpPr/>
          <p:nvPr/>
        </p:nvGrpSpPr>
        <p:grpSpPr>
          <a:xfrm>
            <a:off x="5476972" y="692697"/>
            <a:ext cx="5170661" cy="3209911"/>
            <a:chOff x="35496" y="3457446"/>
            <a:chExt cx="2854155" cy="3209911"/>
          </a:xfrm>
        </p:grpSpPr>
        <p:cxnSp>
          <p:nvCxnSpPr>
            <p:cNvPr id="324" name="直線コネクタ 323"/>
            <p:cNvCxnSpPr/>
            <p:nvPr/>
          </p:nvCxnSpPr>
          <p:spPr bwMode="auto">
            <a:xfrm>
              <a:off x="35496" y="4774324"/>
              <a:ext cx="2361057"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25" name="グループ化 324"/>
            <p:cNvGrpSpPr/>
            <p:nvPr/>
          </p:nvGrpSpPr>
          <p:grpSpPr>
            <a:xfrm>
              <a:off x="297741" y="3457446"/>
              <a:ext cx="2591910" cy="3209911"/>
              <a:chOff x="297741" y="3457446"/>
              <a:chExt cx="2591910" cy="3209911"/>
            </a:xfrm>
          </p:grpSpPr>
          <p:cxnSp>
            <p:nvCxnSpPr>
              <p:cNvPr id="326" name="直線コネクタ 325"/>
              <p:cNvCxnSpPr/>
              <p:nvPr/>
            </p:nvCxnSpPr>
            <p:spPr bwMode="auto">
              <a:xfrm rot="10800000" flipV="1">
                <a:off x="300313" y="6624119"/>
                <a:ext cx="17833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7" name="直線コネクタ 326"/>
              <p:cNvCxnSpPr/>
              <p:nvPr/>
            </p:nvCxnSpPr>
            <p:spPr bwMode="auto">
              <a:xfrm rot="10800000">
                <a:off x="617550" y="6624119"/>
                <a:ext cx="94485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8" name="直線コネクタ 327"/>
              <p:cNvCxnSpPr/>
              <p:nvPr/>
            </p:nvCxnSpPr>
            <p:spPr bwMode="auto">
              <a:xfrm rot="10800000">
                <a:off x="297741" y="6049853"/>
                <a:ext cx="126380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9" name="直線コネクタ 328"/>
              <p:cNvCxnSpPr/>
              <p:nvPr/>
            </p:nvCxnSpPr>
            <p:spPr bwMode="auto">
              <a:xfrm rot="5400000">
                <a:off x="1206720" y="6268074"/>
                <a:ext cx="71479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0" name="直線コネクタ 329"/>
              <p:cNvCxnSpPr/>
              <p:nvPr/>
            </p:nvCxnSpPr>
            <p:spPr bwMode="auto">
              <a:xfrm rot="10800000">
                <a:off x="485511" y="6120116"/>
                <a:ext cx="630187"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1" name="直線コネクタ 330"/>
              <p:cNvCxnSpPr/>
              <p:nvPr/>
            </p:nvCxnSpPr>
            <p:spPr bwMode="auto">
              <a:xfrm rot="10800000">
                <a:off x="535240" y="6193081"/>
                <a:ext cx="502435"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2" name="直線コネクタ 331"/>
              <p:cNvCxnSpPr/>
              <p:nvPr/>
            </p:nvCxnSpPr>
            <p:spPr bwMode="auto">
              <a:xfrm rot="10800000">
                <a:off x="609833" y="6263344"/>
                <a:ext cx="311235"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3" name="直線コネクタ 332"/>
              <p:cNvCxnSpPr/>
              <p:nvPr/>
            </p:nvCxnSpPr>
            <p:spPr bwMode="auto">
              <a:xfrm rot="10800000">
                <a:off x="664707" y="6336310"/>
                <a:ext cx="217778"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4" name="直線コネクタ 333"/>
              <p:cNvCxnSpPr/>
              <p:nvPr/>
            </p:nvCxnSpPr>
            <p:spPr bwMode="auto">
              <a:xfrm rot="5400000">
                <a:off x="-238333" y="5402622"/>
                <a:ext cx="116474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5" name="直線コネクタ 334"/>
              <p:cNvCxnSpPr/>
              <p:nvPr/>
            </p:nvCxnSpPr>
            <p:spPr bwMode="auto">
              <a:xfrm>
                <a:off x="344897" y="4824302"/>
                <a:ext cx="7802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36" name="正方形/長方形 335"/>
              <p:cNvSpPr/>
              <p:nvPr/>
            </p:nvSpPr>
            <p:spPr bwMode="auto">
              <a:xfrm>
                <a:off x="376621" y="4759444"/>
                <a:ext cx="272652" cy="306725"/>
              </a:xfrm>
              <a:prstGeom prst="rect">
                <a:avLst/>
              </a:prstGeom>
              <a:solidFill>
                <a:schemeClr val="accent3"/>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cxnSp>
            <p:nvCxnSpPr>
              <p:cNvPr id="337" name="直線コネクタ 336"/>
              <p:cNvCxnSpPr/>
              <p:nvPr/>
            </p:nvCxnSpPr>
            <p:spPr bwMode="auto">
              <a:xfrm rot="5400000">
                <a:off x="464146" y="5126974"/>
                <a:ext cx="12160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8" name="直線コネクタ 337"/>
              <p:cNvCxnSpPr/>
              <p:nvPr/>
            </p:nvCxnSpPr>
            <p:spPr bwMode="auto">
              <a:xfrm>
                <a:off x="522378" y="5191833"/>
                <a:ext cx="2237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9" name="直線コネクタ 338"/>
              <p:cNvCxnSpPr/>
              <p:nvPr/>
            </p:nvCxnSpPr>
            <p:spPr bwMode="auto">
              <a:xfrm rot="5400000" flipH="1" flipV="1">
                <a:off x="291034" y="5218858"/>
                <a:ext cx="91882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0" name="直線コネクタ 339"/>
              <p:cNvCxnSpPr/>
              <p:nvPr/>
            </p:nvCxnSpPr>
            <p:spPr bwMode="auto">
              <a:xfrm rot="5400000" flipH="1" flipV="1">
                <a:off x="1013317" y="5081709"/>
                <a:ext cx="62831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1" name="直線コネクタ 340"/>
              <p:cNvCxnSpPr/>
              <p:nvPr/>
            </p:nvCxnSpPr>
            <p:spPr bwMode="auto">
              <a:xfrm flipV="1">
                <a:off x="1836768" y="3508400"/>
                <a:ext cx="1714" cy="189962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2" name="直線コネクタ 341"/>
              <p:cNvCxnSpPr/>
              <p:nvPr/>
            </p:nvCxnSpPr>
            <p:spPr bwMode="auto">
              <a:xfrm>
                <a:off x="750446" y="4767552"/>
                <a:ext cx="5830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43" name="グループ化 125"/>
              <p:cNvGrpSpPr>
                <a:grpSpLocks/>
              </p:cNvGrpSpPr>
              <p:nvPr/>
            </p:nvGrpSpPr>
            <p:grpSpPr bwMode="auto">
              <a:xfrm rot="16200000">
                <a:off x="2046150" y="4180111"/>
                <a:ext cx="131074" cy="97739"/>
                <a:chOff x="5296843" y="2416125"/>
                <a:chExt cx="154641" cy="180000"/>
              </a:xfrm>
            </p:grpSpPr>
            <p:sp>
              <p:nvSpPr>
                <p:cNvPr id="396" name="二等辺三角形 395"/>
                <p:cNvSpPr/>
                <p:nvPr/>
              </p:nvSpPr>
              <p:spPr>
                <a:xfrm rot="5400000">
                  <a:off x="5245767" y="2467632"/>
                  <a:ext cx="180009" cy="78114"/>
                </a:xfrm>
                <a:prstGeom prst="triangl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397" name="二等辺三角形 396"/>
                <p:cNvSpPr/>
                <p:nvPr/>
              </p:nvSpPr>
              <p:spPr>
                <a:xfrm rot="16200000" flipH="1">
                  <a:off x="5322286" y="2467632"/>
                  <a:ext cx="180009" cy="78114"/>
                </a:xfrm>
                <a:prstGeom prst="triangl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grpSp>
          <p:grpSp>
            <p:nvGrpSpPr>
              <p:cNvPr id="344" name="グループ化 128"/>
              <p:cNvGrpSpPr>
                <a:grpSpLocks/>
              </p:cNvGrpSpPr>
              <p:nvPr/>
            </p:nvGrpSpPr>
            <p:grpSpPr bwMode="auto">
              <a:xfrm>
                <a:off x="1721791" y="5320133"/>
                <a:ext cx="83164" cy="154045"/>
                <a:chOff x="5296843" y="2416125"/>
                <a:chExt cx="154641" cy="180000"/>
              </a:xfrm>
            </p:grpSpPr>
            <p:sp>
              <p:nvSpPr>
                <p:cNvPr id="394" name="二等辺三角形 393"/>
                <p:cNvSpPr/>
                <p:nvPr/>
              </p:nvSpPr>
              <p:spPr>
                <a:xfrm rot="5400000">
                  <a:off x="5246067" y="2467135"/>
                  <a:ext cx="179992" cy="78122"/>
                </a:xfrm>
                <a:prstGeom prst="triangl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395" name="二等辺三角形 394"/>
                <p:cNvSpPr/>
                <p:nvPr/>
              </p:nvSpPr>
              <p:spPr>
                <a:xfrm rot="16200000" flipH="1">
                  <a:off x="5322594" y="2467135"/>
                  <a:ext cx="179992" cy="78122"/>
                </a:xfrm>
                <a:prstGeom prst="triangl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grpSp>
          <p:cxnSp>
            <p:nvCxnSpPr>
              <p:cNvPr id="345" name="直線コネクタ 344"/>
              <p:cNvCxnSpPr/>
              <p:nvPr/>
            </p:nvCxnSpPr>
            <p:spPr bwMode="auto">
              <a:xfrm rot="5400000">
                <a:off x="-57940" y="6268074"/>
                <a:ext cx="71479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46" name="グループ化 128"/>
              <p:cNvGrpSpPr>
                <a:grpSpLocks/>
              </p:cNvGrpSpPr>
              <p:nvPr/>
            </p:nvGrpSpPr>
            <p:grpSpPr bwMode="auto">
              <a:xfrm rot="5400000">
                <a:off x="684177" y="4833093"/>
                <a:ext cx="131074" cy="97739"/>
                <a:chOff x="5296843" y="2416125"/>
                <a:chExt cx="154641" cy="180000"/>
              </a:xfrm>
            </p:grpSpPr>
            <p:sp>
              <p:nvSpPr>
                <p:cNvPr id="392" name="二等辺三角形 391"/>
                <p:cNvSpPr/>
                <p:nvPr/>
              </p:nvSpPr>
              <p:spPr>
                <a:xfrm rot="5400000">
                  <a:off x="5245625" y="2467298"/>
                  <a:ext cx="180009" cy="78113"/>
                </a:xfrm>
                <a:prstGeom prst="triangl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393" name="二等辺三角形 392"/>
                <p:cNvSpPr/>
                <p:nvPr/>
              </p:nvSpPr>
              <p:spPr>
                <a:xfrm rot="16200000" flipH="1">
                  <a:off x="5322144" y="2467298"/>
                  <a:ext cx="180009" cy="78113"/>
                </a:xfrm>
                <a:prstGeom prst="triangl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grpSp>
          <p:cxnSp>
            <p:nvCxnSpPr>
              <p:cNvPr id="347" name="直線コネクタ 346"/>
              <p:cNvCxnSpPr/>
              <p:nvPr/>
            </p:nvCxnSpPr>
            <p:spPr bwMode="auto">
              <a:xfrm>
                <a:off x="752162" y="5004014"/>
                <a:ext cx="36353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8" name="直線コネクタ 347"/>
              <p:cNvCxnSpPr/>
              <p:nvPr/>
            </p:nvCxnSpPr>
            <p:spPr bwMode="auto">
              <a:xfrm>
                <a:off x="1113125" y="5793122"/>
                <a:ext cx="18091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9" name="直線コネクタ 348"/>
              <p:cNvCxnSpPr/>
              <p:nvPr/>
            </p:nvCxnSpPr>
            <p:spPr bwMode="auto">
              <a:xfrm rot="5400000" flipH="1" flipV="1">
                <a:off x="1200439" y="5880951"/>
                <a:ext cx="183765"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50" name="円/楕円 349"/>
              <p:cNvSpPr>
                <a:spLocks noChangeAspect="1"/>
              </p:cNvSpPr>
              <p:nvPr/>
            </p:nvSpPr>
            <p:spPr bwMode="auto">
              <a:xfrm>
                <a:off x="841331" y="5620167"/>
                <a:ext cx="184340" cy="290511"/>
              </a:xfrm>
              <a:prstGeom prst="ellipse">
                <a:avLst/>
              </a:prstGeom>
              <a:solidFill>
                <a:schemeClr val="accent3"/>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a:solidFill>
                      <a:srgbClr val="000000"/>
                    </a:solidFill>
                  </a:rPr>
                  <a:t>M</a:t>
                </a:r>
              </a:p>
            </p:txBody>
          </p:sp>
          <p:sp>
            <p:nvSpPr>
              <p:cNvPr id="351" name="円/楕円 350"/>
              <p:cNvSpPr>
                <a:spLocks noChangeAspect="1"/>
              </p:cNvSpPr>
              <p:nvPr/>
            </p:nvSpPr>
            <p:spPr bwMode="auto">
              <a:xfrm>
                <a:off x="656133" y="5620167"/>
                <a:ext cx="185198" cy="290511"/>
              </a:xfrm>
              <a:prstGeom prst="ellipse">
                <a:avLst/>
              </a:prstGeom>
              <a:solidFill>
                <a:schemeClr val="accent3"/>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a:solidFill>
                      <a:srgbClr val="000000"/>
                    </a:solidFill>
                  </a:rPr>
                  <a:t>P</a:t>
                </a:r>
              </a:p>
            </p:txBody>
          </p:sp>
          <p:cxnSp>
            <p:nvCxnSpPr>
              <p:cNvPr id="352" name="直線コネクタ 351"/>
              <p:cNvCxnSpPr/>
              <p:nvPr/>
            </p:nvCxnSpPr>
            <p:spPr bwMode="auto">
              <a:xfrm>
                <a:off x="537812" y="5736371"/>
                <a:ext cx="12603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3" name="直線コネクタ 352"/>
              <p:cNvCxnSpPr/>
              <p:nvPr/>
            </p:nvCxnSpPr>
            <p:spPr bwMode="auto">
              <a:xfrm rot="5400000" flipH="1" flipV="1">
                <a:off x="111373" y="6165382"/>
                <a:ext cx="85802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54" name="正方形/長方形 353"/>
              <p:cNvSpPr/>
              <p:nvPr/>
            </p:nvSpPr>
            <p:spPr bwMode="auto">
              <a:xfrm>
                <a:off x="518949" y="6584933"/>
                <a:ext cx="39440" cy="74317"/>
              </a:xfrm>
              <a:prstGeom prst="rect">
                <a:avLst/>
              </a:prstGeom>
              <a:solidFill>
                <a:schemeClr val="accent3"/>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grpSp>
            <p:nvGrpSpPr>
              <p:cNvPr id="355" name="グループ化 128"/>
              <p:cNvGrpSpPr>
                <a:grpSpLocks/>
              </p:cNvGrpSpPr>
              <p:nvPr/>
            </p:nvGrpSpPr>
            <p:grpSpPr bwMode="auto">
              <a:xfrm>
                <a:off x="487498" y="5508486"/>
                <a:ext cx="50074" cy="92752"/>
                <a:chOff x="5296843" y="2416125"/>
                <a:chExt cx="154641" cy="180000"/>
              </a:xfrm>
            </p:grpSpPr>
            <p:sp>
              <p:nvSpPr>
                <p:cNvPr id="390" name="二等辺三角形 389"/>
                <p:cNvSpPr/>
                <p:nvPr/>
              </p:nvSpPr>
              <p:spPr>
                <a:xfrm rot="5400000">
                  <a:off x="5245252" y="2465963"/>
                  <a:ext cx="180933" cy="79436"/>
                </a:xfrm>
                <a:prstGeom prst="triangl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391" name="二等辺三角形 390"/>
                <p:cNvSpPr/>
                <p:nvPr/>
              </p:nvSpPr>
              <p:spPr>
                <a:xfrm rot="16200000" flipH="1">
                  <a:off x="5322041" y="2465963"/>
                  <a:ext cx="180933" cy="79436"/>
                </a:xfrm>
                <a:prstGeom prst="triangl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grpSp>
          <p:grpSp>
            <p:nvGrpSpPr>
              <p:cNvPr id="356" name="グループ化 128"/>
              <p:cNvGrpSpPr>
                <a:grpSpLocks/>
              </p:cNvGrpSpPr>
              <p:nvPr/>
            </p:nvGrpSpPr>
            <p:grpSpPr bwMode="auto">
              <a:xfrm>
                <a:off x="610205" y="5508486"/>
                <a:ext cx="50074" cy="92752"/>
                <a:chOff x="5296843" y="2416125"/>
                <a:chExt cx="154641" cy="180000"/>
              </a:xfrm>
            </p:grpSpPr>
            <p:sp>
              <p:nvSpPr>
                <p:cNvPr id="388" name="二等辺三角形 387"/>
                <p:cNvSpPr/>
                <p:nvPr/>
              </p:nvSpPr>
              <p:spPr>
                <a:xfrm rot="5400000">
                  <a:off x="5244945" y="2465963"/>
                  <a:ext cx="180933" cy="79436"/>
                </a:xfrm>
                <a:prstGeom prst="triangl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389" name="二等辺三角形 388"/>
                <p:cNvSpPr/>
                <p:nvPr/>
              </p:nvSpPr>
              <p:spPr>
                <a:xfrm rot="16200000" flipH="1">
                  <a:off x="5321733" y="2465963"/>
                  <a:ext cx="180933" cy="79436"/>
                </a:xfrm>
                <a:prstGeom prst="triangl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grpSp>
          <p:cxnSp>
            <p:nvCxnSpPr>
              <p:cNvPr id="357" name="直線コネクタ 356"/>
              <p:cNvCxnSpPr/>
              <p:nvPr/>
            </p:nvCxnSpPr>
            <p:spPr bwMode="auto">
              <a:xfrm flipV="1">
                <a:off x="459788" y="5556660"/>
                <a:ext cx="291515"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8" name="直線コネクタ 357"/>
              <p:cNvCxnSpPr/>
              <p:nvPr/>
            </p:nvCxnSpPr>
            <p:spPr bwMode="auto">
              <a:xfrm rot="5400000">
                <a:off x="248194" y="5766773"/>
                <a:ext cx="428335"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59" name="正方形/長方形 358"/>
              <p:cNvSpPr/>
              <p:nvPr/>
            </p:nvSpPr>
            <p:spPr bwMode="auto">
              <a:xfrm>
                <a:off x="376621" y="4851327"/>
                <a:ext cx="272652" cy="21484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360" name="正方形/長方形 359"/>
              <p:cNvSpPr/>
              <p:nvPr/>
            </p:nvSpPr>
            <p:spPr bwMode="auto">
              <a:xfrm>
                <a:off x="724725" y="5258042"/>
                <a:ext cx="48014" cy="275648"/>
              </a:xfrm>
              <a:prstGeom prst="rect">
                <a:avLst/>
              </a:prstGeom>
              <a:solidFill>
                <a:schemeClr val="accent3"/>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361" name="正方形/長方形 360"/>
              <p:cNvSpPr/>
              <p:nvPr/>
            </p:nvSpPr>
            <p:spPr bwMode="auto">
              <a:xfrm>
                <a:off x="555817" y="5533689"/>
                <a:ext cx="29152" cy="43239"/>
              </a:xfrm>
              <a:prstGeom prst="rect">
                <a:avLst/>
              </a:prstGeom>
              <a:solidFill>
                <a:schemeClr val="accent3"/>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362" name="正方形/長方形 361"/>
              <p:cNvSpPr/>
              <p:nvPr/>
            </p:nvSpPr>
            <p:spPr bwMode="auto">
              <a:xfrm>
                <a:off x="566106" y="5468831"/>
                <a:ext cx="9431" cy="108097"/>
              </a:xfrm>
              <a:prstGeom prst="rect">
                <a:avLst/>
              </a:prstGeom>
              <a:solidFill>
                <a:schemeClr val="accent3"/>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363" name="フローチャート : 端子 362"/>
              <p:cNvSpPr/>
              <p:nvPr/>
            </p:nvSpPr>
            <p:spPr bwMode="auto">
              <a:xfrm>
                <a:off x="1164569" y="5386407"/>
                <a:ext cx="78023" cy="460763"/>
              </a:xfrm>
              <a:prstGeom prst="flowChartTerminator">
                <a:avLst/>
              </a:prstGeom>
              <a:solidFill>
                <a:schemeClr val="accent3"/>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364" name="台形 363"/>
              <p:cNvSpPr/>
              <p:nvPr/>
            </p:nvSpPr>
            <p:spPr bwMode="auto">
              <a:xfrm>
                <a:off x="1154280" y="5844468"/>
                <a:ext cx="97743" cy="62156"/>
              </a:xfrm>
              <a:prstGeom prst="trapezoid">
                <a:avLst>
                  <a:gd name="adj" fmla="val 56085"/>
                </a:avLst>
              </a:prstGeom>
              <a:solidFill>
                <a:schemeClr val="accent3"/>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365" name="台形 364"/>
              <p:cNvSpPr/>
              <p:nvPr/>
            </p:nvSpPr>
            <p:spPr bwMode="auto">
              <a:xfrm>
                <a:off x="1451797" y="5826903"/>
                <a:ext cx="262363" cy="79721"/>
              </a:xfrm>
              <a:prstGeom prst="trapezoid">
                <a:avLst>
                  <a:gd name="adj" fmla="val 113752"/>
                </a:avLst>
              </a:prstGeom>
              <a:solidFill>
                <a:schemeClr val="accent3"/>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cxnSp>
            <p:nvCxnSpPr>
              <p:cNvPr id="366" name="直線コネクタ 365"/>
              <p:cNvCxnSpPr/>
              <p:nvPr/>
            </p:nvCxnSpPr>
            <p:spPr bwMode="auto">
              <a:xfrm rot="5400000" flipH="1" flipV="1">
                <a:off x="717765" y="5400595"/>
                <a:ext cx="79586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67" name="線吹き出し 1 366"/>
              <p:cNvSpPr/>
              <p:nvPr/>
            </p:nvSpPr>
            <p:spPr bwMode="auto">
              <a:xfrm>
                <a:off x="1263170" y="4390223"/>
                <a:ext cx="544447" cy="336452"/>
              </a:xfrm>
              <a:prstGeom prst="callout1">
                <a:avLst>
                  <a:gd name="adj1" fmla="val 50848"/>
                  <a:gd name="adj2" fmla="val 29284"/>
                  <a:gd name="adj3" fmla="val 302979"/>
                  <a:gd name="adj4" fmla="val -10366"/>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lstStyle/>
              <a:p>
                <a:pPr algn="ctr">
                  <a:defRPr/>
                </a:pPr>
                <a:r>
                  <a:rPr lang="ja-JP" altLang="en-US" sz="900" dirty="0">
                    <a:solidFill>
                      <a:srgbClr val="000000"/>
                    </a:solidFill>
                  </a:rPr>
                  <a:t>圧力タンク</a:t>
                </a:r>
              </a:p>
            </p:txBody>
          </p:sp>
          <p:sp>
            <p:nvSpPr>
              <p:cNvPr id="368" name="線吹き出し 1 367"/>
              <p:cNvSpPr/>
              <p:nvPr/>
            </p:nvSpPr>
            <p:spPr bwMode="auto">
              <a:xfrm>
                <a:off x="587541" y="4386510"/>
                <a:ext cx="544447" cy="337802"/>
              </a:xfrm>
              <a:prstGeom prst="callout1">
                <a:avLst>
                  <a:gd name="adj1" fmla="val 30294"/>
                  <a:gd name="adj2" fmla="val 13588"/>
                  <a:gd name="adj3" fmla="val 105870"/>
                  <a:gd name="adj4" fmla="val -3718"/>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lstStyle/>
              <a:p>
                <a:pPr algn="ctr">
                  <a:defRPr/>
                </a:pPr>
                <a:r>
                  <a:rPr lang="ja-JP" altLang="en-US" sz="900" dirty="0">
                    <a:solidFill>
                      <a:srgbClr val="000000"/>
                    </a:solidFill>
                  </a:rPr>
                  <a:t>呼水槽</a:t>
                </a:r>
              </a:p>
            </p:txBody>
          </p:sp>
          <p:sp>
            <p:nvSpPr>
              <p:cNvPr id="369" name="線吹き出し 1 368"/>
              <p:cNvSpPr/>
              <p:nvPr/>
            </p:nvSpPr>
            <p:spPr bwMode="auto">
              <a:xfrm>
                <a:off x="1449225" y="6330904"/>
                <a:ext cx="544448" cy="336453"/>
              </a:xfrm>
              <a:prstGeom prst="callout1">
                <a:avLst>
                  <a:gd name="adj1" fmla="val 28370"/>
                  <a:gd name="adj2" fmla="val 30217"/>
                  <a:gd name="adj3" fmla="val -10638"/>
                  <a:gd name="adj4" fmla="val -10366"/>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lstStyle/>
              <a:p>
                <a:pPr algn="ctr">
                  <a:defRPr/>
                </a:pPr>
                <a:r>
                  <a:rPr lang="ja-JP" altLang="en-US" sz="900" dirty="0">
                    <a:solidFill>
                      <a:srgbClr val="000000"/>
                    </a:solidFill>
                  </a:rPr>
                  <a:t>水槽</a:t>
                </a:r>
              </a:p>
            </p:txBody>
          </p:sp>
          <p:sp>
            <p:nvSpPr>
              <p:cNvPr id="370" name="線吹き出し 1 369"/>
              <p:cNvSpPr/>
              <p:nvPr/>
            </p:nvSpPr>
            <p:spPr bwMode="auto">
              <a:xfrm>
                <a:off x="1598315" y="5989911"/>
                <a:ext cx="960285" cy="337802"/>
              </a:xfrm>
              <a:prstGeom prst="callout1">
                <a:avLst>
                  <a:gd name="adj1" fmla="val 2146"/>
                  <a:gd name="adj2" fmla="val 29060"/>
                  <a:gd name="adj3" fmla="val -94721"/>
                  <a:gd name="adj4" fmla="val 800"/>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lstStyle/>
              <a:p>
                <a:pPr algn="ctr">
                  <a:defRPr/>
                </a:pPr>
                <a:r>
                  <a:rPr lang="ja-JP" altLang="en-US" sz="900" dirty="0">
                    <a:solidFill>
                      <a:srgbClr val="000000"/>
                    </a:solidFill>
                  </a:rPr>
                  <a:t>泡消火薬剤貯蔵槽</a:t>
                </a:r>
              </a:p>
            </p:txBody>
          </p:sp>
          <p:sp>
            <p:nvSpPr>
              <p:cNvPr id="371" name="線吹き出し 1 370"/>
              <p:cNvSpPr/>
              <p:nvPr/>
            </p:nvSpPr>
            <p:spPr bwMode="auto">
              <a:xfrm>
                <a:off x="1232303" y="3717659"/>
                <a:ext cx="544447" cy="244570"/>
              </a:xfrm>
              <a:prstGeom prst="callout1">
                <a:avLst>
                  <a:gd name="adj1" fmla="val 51320"/>
                  <a:gd name="adj2" fmla="val 90066"/>
                  <a:gd name="adj3" fmla="val 117924"/>
                  <a:gd name="adj4" fmla="val 148565"/>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lstStyle/>
              <a:p>
                <a:pPr>
                  <a:defRPr/>
                </a:pPr>
                <a:r>
                  <a:rPr lang="ja-JP" altLang="en-US" sz="900" b="1" dirty="0">
                    <a:solidFill>
                      <a:schemeClr val="tx1"/>
                    </a:solidFill>
                  </a:rPr>
                  <a:t>流水検知装置</a:t>
                </a:r>
              </a:p>
            </p:txBody>
          </p:sp>
          <p:sp>
            <p:nvSpPr>
              <p:cNvPr id="372" name="フローチャート : 端子 371"/>
              <p:cNvSpPr/>
              <p:nvPr/>
            </p:nvSpPr>
            <p:spPr bwMode="auto">
              <a:xfrm>
                <a:off x="1474089" y="5187778"/>
                <a:ext cx="213491" cy="636422"/>
              </a:xfrm>
              <a:prstGeom prst="flowChartTerminator">
                <a:avLst/>
              </a:prstGeom>
              <a:solidFill>
                <a:schemeClr val="accent3"/>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grpSp>
            <p:nvGrpSpPr>
              <p:cNvPr id="373" name="グループ化 148"/>
              <p:cNvGrpSpPr>
                <a:grpSpLocks/>
              </p:cNvGrpSpPr>
              <p:nvPr/>
            </p:nvGrpSpPr>
            <p:grpSpPr bwMode="auto">
              <a:xfrm>
                <a:off x="1533255" y="5335142"/>
                <a:ext cx="120525" cy="109277"/>
                <a:chOff x="2959252" y="4681708"/>
                <a:chExt cx="223167" cy="128381"/>
              </a:xfrm>
            </p:grpSpPr>
            <p:cxnSp>
              <p:nvCxnSpPr>
                <p:cNvPr id="382" name="直線コネクタ 381"/>
                <p:cNvCxnSpPr/>
                <p:nvPr/>
              </p:nvCxnSpPr>
              <p:spPr>
                <a:xfrm rot="5400000" flipH="1" flipV="1">
                  <a:off x="2896539" y="4747491"/>
                  <a:ext cx="125406"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3" name="直線コネクタ 382"/>
                <p:cNvCxnSpPr/>
                <p:nvPr/>
              </p:nvCxnSpPr>
              <p:spPr>
                <a:xfrm rot="5400000" flipH="1" flipV="1">
                  <a:off x="3120388" y="4744316"/>
                  <a:ext cx="125406"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4" name="直線コネクタ 383"/>
                <p:cNvCxnSpPr/>
                <p:nvPr/>
              </p:nvCxnSpPr>
              <p:spPr>
                <a:xfrm rot="10800000">
                  <a:off x="2962417" y="4684788"/>
                  <a:ext cx="107955" cy="3333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5" name="直線コネクタ 384"/>
                <p:cNvCxnSpPr/>
                <p:nvPr/>
              </p:nvCxnSpPr>
              <p:spPr>
                <a:xfrm rot="10800000" flipV="1">
                  <a:off x="3070372" y="4684788"/>
                  <a:ext cx="107955" cy="3333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6" name="直線コネクタ 385"/>
                <p:cNvCxnSpPr/>
                <p:nvPr/>
              </p:nvCxnSpPr>
              <p:spPr>
                <a:xfrm rot="10800000" flipV="1">
                  <a:off x="2960830" y="4772096"/>
                  <a:ext cx="109542" cy="3174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7" name="直線コネクタ 386"/>
                <p:cNvCxnSpPr/>
                <p:nvPr/>
              </p:nvCxnSpPr>
              <p:spPr>
                <a:xfrm rot="10800000">
                  <a:off x="3068785" y="4772096"/>
                  <a:ext cx="107955" cy="3174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74" name="直線コネクタ 373"/>
              <p:cNvCxnSpPr/>
              <p:nvPr/>
            </p:nvCxnSpPr>
            <p:spPr bwMode="auto">
              <a:xfrm>
                <a:off x="1323187" y="5395865"/>
                <a:ext cx="51529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5" name="直線コネクタ 374"/>
              <p:cNvCxnSpPr/>
              <p:nvPr/>
            </p:nvCxnSpPr>
            <p:spPr bwMode="auto">
              <a:xfrm flipV="1">
                <a:off x="2109420" y="3508400"/>
                <a:ext cx="1" cy="98350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6" name="直線コネクタ 375"/>
              <p:cNvCxnSpPr/>
              <p:nvPr/>
            </p:nvCxnSpPr>
            <p:spPr bwMode="auto">
              <a:xfrm>
                <a:off x="1840197" y="4486500"/>
                <a:ext cx="27179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77" name="二等辺三角形 376"/>
              <p:cNvSpPr>
                <a:spLocks/>
              </p:cNvSpPr>
              <p:nvPr/>
            </p:nvSpPr>
            <p:spPr bwMode="auto">
              <a:xfrm>
                <a:off x="2071695" y="3974389"/>
                <a:ext cx="77166" cy="122961"/>
              </a:xfrm>
              <a:prstGeom prst="triangl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378" name="円/楕円 377"/>
              <p:cNvSpPr/>
              <p:nvPr/>
            </p:nvSpPr>
            <p:spPr bwMode="auto">
              <a:xfrm>
                <a:off x="2063121" y="3971686"/>
                <a:ext cx="96886" cy="152688"/>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cxnSp>
            <p:nvCxnSpPr>
              <p:cNvPr id="379" name="直線コネクタ 378"/>
              <p:cNvCxnSpPr/>
              <p:nvPr/>
            </p:nvCxnSpPr>
            <p:spPr bwMode="auto">
              <a:xfrm flipV="1">
                <a:off x="1709711" y="3457446"/>
                <a:ext cx="116606" cy="1229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0" name="直線コネクタ 379"/>
              <p:cNvCxnSpPr/>
              <p:nvPr/>
            </p:nvCxnSpPr>
            <p:spPr bwMode="auto">
              <a:xfrm flipV="1">
                <a:off x="1749314" y="3457448"/>
                <a:ext cx="116606" cy="1229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81" name="線吹き出し 1 380"/>
              <p:cNvSpPr/>
              <p:nvPr/>
            </p:nvSpPr>
            <p:spPr bwMode="auto">
              <a:xfrm>
                <a:off x="1929366" y="5556660"/>
                <a:ext cx="960285" cy="336452"/>
              </a:xfrm>
              <a:prstGeom prst="callout1">
                <a:avLst>
                  <a:gd name="adj1" fmla="val 32218"/>
                  <a:gd name="adj2" fmla="val -2781"/>
                  <a:gd name="adj3" fmla="val -29879"/>
                  <a:gd name="adj4" fmla="val -29971"/>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lstStyle/>
              <a:p>
                <a:pPr>
                  <a:defRPr/>
                </a:pPr>
                <a:r>
                  <a:rPr lang="ja-JP" altLang="en-US" sz="900" dirty="0">
                    <a:solidFill>
                      <a:srgbClr val="000000"/>
                    </a:solidFill>
                  </a:rPr>
                  <a:t>混合器</a:t>
                </a:r>
              </a:p>
            </p:txBody>
          </p:sp>
        </p:grpSp>
      </p:grpSp>
      <p:sp>
        <p:nvSpPr>
          <p:cNvPr id="398" name="テキスト ボックス 397"/>
          <p:cNvSpPr txBox="1"/>
          <p:nvPr/>
        </p:nvSpPr>
        <p:spPr>
          <a:xfrm>
            <a:off x="5672677" y="400730"/>
            <a:ext cx="1854609" cy="246221"/>
          </a:xfrm>
          <a:prstGeom prst="rect">
            <a:avLst/>
          </a:prstGeom>
          <a:solidFill>
            <a:schemeClr val="bg1"/>
          </a:solidFill>
          <a:ln>
            <a:solidFill>
              <a:schemeClr val="accent1">
                <a:shade val="50000"/>
              </a:schemeClr>
            </a:solidFill>
          </a:ln>
        </p:spPr>
        <p:txBody>
          <a:bodyPr wrap="square" rtlCol="0">
            <a:spAutoFit/>
          </a:bodyPr>
          <a:lstStyle/>
          <a:p>
            <a:r>
              <a:rPr kumimoji="1" lang="ja-JP" altLang="en-US" sz="1000" dirty="0" smtClean="0"/>
              <a:t>加圧送水装置等の構成（例）</a:t>
            </a:r>
            <a:endParaRPr kumimoji="1" lang="ja-JP" altLang="en-US" sz="1000" dirty="0"/>
          </a:p>
        </p:txBody>
      </p:sp>
      <p:sp>
        <p:nvSpPr>
          <p:cNvPr id="399" name="テキスト ボックス 398"/>
          <p:cNvSpPr txBox="1"/>
          <p:nvPr/>
        </p:nvSpPr>
        <p:spPr>
          <a:xfrm>
            <a:off x="350489" y="6237312"/>
            <a:ext cx="1854609" cy="230832"/>
          </a:xfrm>
          <a:prstGeom prst="rect">
            <a:avLst/>
          </a:prstGeom>
          <a:solidFill>
            <a:schemeClr val="bg1"/>
          </a:solidFill>
          <a:ln>
            <a:noFill/>
          </a:ln>
        </p:spPr>
        <p:txBody>
          <a:bodyPr wrap="square" rtlCol="0">
            <a:spAutoFit/>
          </a:bodyPr>
          <a:lstStyle/>
          <a:p>
            <a:r>
              <a:rPr lang="ja-JP" altLang="en-US" sz="900" dirty="0" smtClean="0"/>
              <a:t>凡例：○～必須、</a:t>
            </a:r>
            <a:r>
              <a:rPr kumimoji="1" lang="ja-JP" altLang="en-US" sz="900" dirty="0" smtClean="0"/>
              <a:t>△～選択可能</a:t>
            </a:r>
            <a:endParaRPr kumimoji="1" lang="en-US" altLang="ja-JP" sz="900" dirty="0" smtClean="0"/>
          </a:p>
        </p:txBody>
      </p:sp>
      <p:graphicFrame>
        <p:nvGraphicFramePr>
          <p:cNvPr id="400" name="表 399"/>
          <p:cNvGraphicFramePr>
            <a:graphicFrameLocks noGrp="1"/>
          </p:cNvGraphicFramePr>
          <p:nvPr>
            <p:extLst>
              <p:ext uri="{D42A27DB-BD31-4B8C-83A1-F6EECF244321}">
                <p14:modId xmlns:p14="http://schemas.microsoft.com/office/powerpoint/2010/main" val="1379429151"/>
              </p:ext>
            </p:extLst>
          </p:nvPr>
        </p:nvGraphicFramePr>
        <p:xfrm>
          <a:off x="292786" y="166466"/>
          <a:ext cx="5028169" cy="4126631"/>
        </p:xfrm>
        <a:graphic>
          <a:graphicData uri="http://schemas.openxmlformats.org/drawingml/2006/table">
            <a:tbl>
              <a:tblPr firstRow="1" bandRow="1">
                <a:tableStyleId>{5C22544A-7EE6-4342-B048-85BDC9FD1C3A}</a:tableStyleId>
              </a:tblPr>
              <a:tblGrid>
                <a:gridCol w="5028169"/>
              </a:tblGrid>
              <a:tr h="310924">
                <a:tc>
                  <a:txBody>
                    <a:bodyPr/>
                    <a:lstStyle/>
                    <a:p>
                      <a:pPr algn="ctr"/>
                      <a:r>
                        <a:rPr kumimoji="1" lang="ja-JP" altLang="en-US" sz="1000" b="0" u="none" dirty="0" smtClean="0">
                          <a:solidFill>
                            <a:schemeClr val="tx1"/>
                          </a:solidFill>
                        </a:rPr>
                        <a:t>機械式駐車場</a:t>
                      </a:r>
                      <a:r>
                        <a:rPr kumimoji="1" lang="ja-JP" altLang="en-US" sz="1000" b="0" dirty="0" smtClean="0">
                          <a:solidFill>
                            <a:schemeClr val="tx1"/>
                          </a:solidFill>
                        </a:rPr>
                        <a:t>に設けるもの</a:t>
                      </a:r>
                      <a:endParaRPr kumimoji="1" lang="ja-JP" altLang="en-US" sz="1000" b="0" dirty="0">
                        <a:solidFill>
                          <a:schemeClr val="tx1"/>
                        </a:solidFill>
                      </a:endParaRPr>
                    </a:p>
                  </a:txBody>
                  <a:tcPr marL="99060" marR="99060">
                    <a:solidFill>
                      <a:schemeClr val="bg2"/>
                    </a:solidFill>
                  </a:tcPr>
                </a:tc>
              </a:tr>
              <a:tr h="3815707">
                <a:tc>
                  <a:txBody>
                    <a:bodyPr/>
                    <a:lstStyle/>
                    <a:p>
                      <a:endParaRPr kumimoji="1" lang="ja-JP" altLang="en-US" dirty="0"/>
                    </a:p>
                  </a:txBody>
                  <a:tcPr marL="99060" marR="99060">
                    <a:solidFill>
                      <a:schemeClr val="bg2"/>
                    </a:solidFill>
                  </a:tcPr>
                </a:tc>
              </a:tr>
            </a:tbl>
          </a:graphicData>
        </a:graphic>
      </p:graphicFrame>
      <p:grpSp>
        <p:nvGrpSpPr>
          <p:cNvPr id="7" name="グループ化 6"/>
          <p:cNvGrpSpPr/>
          <p:nvPr/>
        </p:nvGrpSpPr>
        <p:grpSpPr>
          <a:xfrm>
            <a:off x="452084" y="508611"/>
            <a:ext cx="4674081" cy="3751829"/>
            <a:chOff x="150500" y="2901317"/>
            <a:chExt cx="4314536" cy="3843986"/>
          </a:xfrm>
        </p:grpSpPr>
        <p:sp>
          <p:nvSpPr>
            <p:cNvPr id="152" name="角丸四角形 151"/>
            <p:cNvSpPr/>
            <p:nvPr/>
          </p:nvSpPr>
          <p:spPr>
            <a:xfrm>
              <a:off x="150500" y="2924944"/>
              <a:ext cx="4314536" cy="3820359"/>
            </a:xfrm>
            <a:prstGeom prst="round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 name="グループ化 4"/>
            <p:cNvGrpSpPr/>
            <p:nvPr/>
          </p:nvGrpSpPr>
          <p:grpSpPr>
            <a:xfrm>
              <a:off x="340948" y="2901317"/>
              <a:ext cx="4073718" cy="3641064"/>
              <a:chOff x="340948" y="2901317"/>
              <a:chExt cx="4073718" cy="3641064"/>
            </a:xfrm>
          </p:grpSpPr>
          <p:pic>
            <p:nvPicPr>
              <p:cNvPr id="109" name="Picture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65163" y="5182768"/>
                <a:ext cx="680876" cy="481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 name="Picture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08317" y="5182768"/>
                <a:ext cx="680876" cy="481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 name="Picture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65941" y="5185175"/>
                <a:ext cx="680876" cy="481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01" name="直線コネクタ 100"/>
              <p:cNvCxnSpPr/>
              <p:nvPr/>
            </p:nvCxnSpPr>
            <p:spPr bwMode="auto">
              <a:xfrm flipV="1">
                <a:off x="413515" y="3881347"/>
                <a:ext cx="0" cy="254696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直線コネクタ 101"/>
              <p:cNvCxnSpPr/>
              <p:nvPr/>
            </p:nvCxnSpPr>
            <p:spPr bwMode="auto">
              <a:xfrm flipH="1">
                <a:off x="743185" y="3893429"/>
                <a:ext cx="295996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直線コネクタ 102"/>
              <p:cNvCxnSpPr/>
              <p:nvPr/>
            </p:nvCxnSpPr>
            <p:spPr bwMode="auto">
              <a:xfrm>
                <a:off x="1128347" y="3893430"/>
                <a:ext cx="0" cy="183866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直線コネクタ 105"/>
              <p:cNvCxnSpPr/>
              <p:nvPr/>
            </p:nvCxnSpPr>
            <p:spPr bwMode="auto">
              <a:xfrm flipH="1">
                <a:off x="1109061" y="4811900"/>
                <a:ext cx="307968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7" name="グループ化 125"/>
              <p:cNvGrpSpPr>
                <a:grpSpLocks/>
              </p:cNvGrpSpPr>
              <p:nvPr/>
            </p:nvGrpSpPr>
            <p:grpSpPr bwMode="auto">
              <a:xfrm rot="16200000">
                <a:off x="662188" y="5337067"/>
                <a:ext cx="167474" cy="118177"/>
                <a:chOff x="5296843" y="2416125"/>
                <a:chExt cx="154641" cy="180000"/>
              </a:xfrm>
            </p:grpSpPr>
            <p:sp>
              <p:nvSpPr>
                <p:cNvPr id="167" name="二等辺三角形 166"/>
                <p:cNvSpPr/>
                <p:nvPr/>
              </p:nvSpPr>
              <p:spPr>
                <a:xfrm rot="5400000">
                  <a:off x="5245767" y="2467632"/>
                  <a:ext cx="180009" cy="78114"/>
                </a:xfrm>
                <a:prstGeom prst="triangl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168" name="二等辺三角形 167"/>
                <p:cNvSpPr/>
                <p:nvPr/>
              </p:nvSpPr>
              <p:spPr>
                <a:xfrm rot="16200000" flipH="1">
                  <a:off x="5322286" y="2467632"/>
                  <a:ext cx="180009" cy="78114"/>
                </a:xfrm>
                <a:prstGeom prst="triangl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grpSp>
          <p:cxnSp>
            <p:nvCxnSpPr>
              <p:cNvPr id="111" name="直線コネクタ 110"/>
              <p:cNvCxnSpPr/>
              <p:nvPr/>
            </p:nvCxnSpPr>
            <p:spPr bwMode="auto">
              <a:xfrm rot="5400000" flipH="1" flipV="1">
                <a:off x="-177011" y="4811900"/>
                <a:ext cx="184038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直線コネクタ 111"/>
              <p:cNvCxnSpPr/>
              <p:nvPr/>
            </p:nvCxnSpPr>
            <p:spPr bwMode="auto">
              <a:xfrm>
                <a:off x="417663" y="5725188"/>
                <a:ext cx="32863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13" name="二等辺三角形 112"/>
              <p:cNvSpPr>
                <a:spLocks/>
              </p:cNvSpPr>
              <p:nvPr/>
            </p:nvSpPr>
            <p:spPr bwMode="auto">
              <a:xfrm>
                <a:off x="697570" y="5070865"/>
                <a:ext cx="93302" cy="157108"/>
              </a:xfrm>
              <a:prstGeom prst="triangl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114" name="円/楕円 113"/>
              <p:cNvSpPr/>
              <p:nvPr/>
            </p:nvSpPr>
            <p:spPr bwMode="auto">
              <a:xfrm>
                <a:off x="687203" y="5067411"/>
                <a:ext cx="117146" cy="195089"/>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cxnSp>
            <p:nvCxnSpPr>
              <p:cNvPr id="115" name="直線コネクタ 114"/>
              <p:cNvCxnSpPr/>
              <p:nvPr/>
            </p:nvCxnSpPr>
            <p:spPr bwMode="auto">
              <a:xfrm flipV="1">
                <a:off x="340948" y="3720786"/>
                <a:ext cx="140991" cy="1571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直線コネクタ 115"/>
              <p:cNvCxnSpPr/>
              <p:nvPr/>
            </p:nvCxnSpPr>
            <p:spPr bwMode="auto">
              <a:xfrm flipV="1">
                <a:off x="340948" y="3798476"/>
                <a:ext cx="140991" cy="15710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直線コネクタ 116"/>
              <p:cNvCxnSpPr/>
              <p:nvPr/>
            </p:nvCxnSpPr>
            <p:spPr bwMode="auto">
              <a:xfrm rot="5400000" flipH="1" flipV="1">
                <a:off x="178720" y="3563679"/>
                <a:ext cx="46959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9" name="テキスト ボックス 168"/>
              <p:cNvSpPr txBox="1"/>
              <p:nvPr/>
            </p:nvSpPr>
            <p:spPr>
              <a:xfrm>
                <a:off x="441259" y="2901317"/>
                <a:ext cx="1274143" cy="252269"/>
              </a:xfrm>
              <a:prstGeom prst="rect">
                <a:avLst/>
              </a:prstGeom>
              <a:solidFill>
                <a:schemeClr val="bg1"/>
              </a:solidFill>
              <a:ln>
                <a:solidFill>
                  <a:schemeClr val="accent1">
                    <a:shade val="50000"/>
                  </a:schemeClr>
                </a:solidFill>
              </a:ln>
            </p:spPr>
            <p:txBody>
              <a:bodyPr wrap="square" rtlCol="0">
                <a:spAutoFit/>
              </a:bodyPr>
              <a:lstStyle/>
              <a:p>
                <a:r>
                  <a:rPr kumimoji="1" lang="ja-JP" altLang="en-US" sz="1000" dirty="0" smtClean="0"/>
                  <a:t>機械式泡消火設備</a:t>
                </a:r>
                <a:endParaRPr kumimoji="1" lang="ja-JP" altLang="en-US" sz="1000" dirty="0"/>
              </a:p>
            </p:txBody>
          </p:sp>
          <p:grpSp>
            <p:nvGrpSpPr>
              <p:cNvPr id="73" name="グループ化 72"/>
              <p:cNvGrpSpPr/>
              <p:nvPr/>
            </p:nvGrpSpPr>
            <p:grpSpPr>
              <a:xfrm>
                <a:off x="1026780" y="3435102"/>
                <a:ext cx="3362325" cy="209922"/>
                <a:chOff x="1409700" y="2489200"/>
                <a:chExt cx="4941888" cy="501650"/>
              </a:xfrm>
            </p:grpSpPr>
            <p:sp>
              <p:nvSpPr>
                <p:cNvPr id="74" name="Rectangle 6" descr="右上がり対角線"/>
                <p:cNvSpPr>
                  <a:spLocks noChangeArrowheads="1"/>
                </p:cNvSpPr>
                <p:nvPr/>
              </p:nvSpPr>
              <p:spPr bwMode="auto">
                <a:xfrm>
                  <a:off x="5940425" y="2654300"/>
                  <a:ext cx="233363" cy="330200"/>
                </a:xfrm>
                <a:prstGeom prst="rect">
                  <a:avLst/>
                </a:prstGeom>
                <a:pattFill prst="ltUpDiag">
                  <a:fgClr>
                    <a:srgbClr val="000000"/>
                  </a:fgClr>
                  <a:bgClr>
                    <a:srgbClr val="FFFFFF"/>
                  </a:bgClr>
                </a:patt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75" name="Rectangle 7" descr="右上がり対角線"/>
                <p:cNvSpPr>
                  <a:spLocks noChangeArrowheads="1"/>
                </p:cNvSpPr>
                <p:nvPr/>
              </p:nvSpPr>
              <p:spPr bwMode="auto">
                <a:xfrm>
                  <a:off x="4538663" y="2654300"/>
                  <a:ext cx="233362" cy="330200"/>
                </a:xfrm>
                <a:prstGeom prst="rect">
                  <a:avLst/>
                </a:prstGeom>
                <a:pattFill prst="ltUpDiag">
                  <a:fgClr>
                    <a:srgbClr val="000000"/>
                  </a:fgClr>
                  <a:bgClr>
                    <a:srgbClr val="FFFFFF"/>
                  </a:bgClr>
                </a:patt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76" name="Rectangle 8" descr="右上がり対角線"/>
                <p:cNvSpPr>
                  <a:spLocks noChangeArrowheads="1"/>
                </p:cNvSpPr>
                <p:nvPr/>
              </p:nvSpPr>
              <p:spPr bwMode="auto">
                <a:xfrm>
                  <a:off x="3059113" y="2660650"/>
                  <a:ext cx="233362" cy="330200"/>
                </a:xfrm>
                <a:prstGeom prst="rect">
                  <a:avLst/>
                </a:prstGeom>
                <a:pattFill prst="ltUpDiag">
                  <a:fgClr>
                    <a:srgbClr val="000000"/>
                  </a:fgClr>
                  <a:bgClr>
                    <a:srgbClr val="FFFFFF"/>
                  </a:bgClr>
                </a:patt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77" name="Rectangle 9" descr="右上がり対角線"/>
                <p:cNvSpPr>
                  <a:spLocks noChangeArrowheads="1"/>
                </p:cNvSpPr>
                <p:nvPr/>
              </p:nvSpPr>
              <p:spPr bwMode="auto">
                <a:xfrm>
                  <a:off x="1700213" y="2660650"/>
                  <a:ext cx="254000" cy="330200"/>
                </a:xfrm>
                <a:prstGeom prst="rect">
                  <a:avLst/>
                </a:prstGeom>
                <a:pattFill prst="ltUpDiag">
                  <a:fgClr>
                    <a:srgbClr val="000000"/>
                  </a:fgClr>
                  <a:bgClr>
                    <a:srgbClr val="FFFFFF"/>
                  </a:bgClr>
                </a:patt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78" name="Rectangle 10" descr="右上がり対角線"/>
                <p:cNvSpPr>
                  <a:spLocks noChangeArrowheads="1"/>
                </p:cNvSpPr>
                <p:nvPr/>
              </p:nvSpPr>
              <p:spPr bwMode="auto">
                <a:xfrm>
                  <a:off x="1409700" y="2489200"/>
                  <a:ext cx="4941888" cy="273050"/>
                </a:xfrm>
                <a:prstGeom prst="rect">
                  <a:avLst/>
                </a:prstGeom>
                <a:pattFill prst="ltUpDiag">
                  <a:fgClr>
                    <a:srgbClr val="000000"/>
                  </a:fgClr>
                  <a:bgClr>
                    <a:srgbClr val="FFFFFF"/>
                  </a:bgClr>
                </a:patt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endParaRPr lang="ja-JP" altLang="en-US"/>
                </a:p>
              </p:txBody>
            </p:sp>
          </p:grpSp>
          <p:grpSp>
            <p:nvGrpSpPr>
              <p:cNvPr id="23" name="グループ化 22"/>
              <p:cNvGrpSpPr/>
              <p:nvPr/>
            </p:nvGrpSpPr>
            <p:grpSpPr>
              <a:xfrm>
                <a:off x="1691680" y="3653454"/>
                <a:ext cx="70494" cy="207633"/>
                <a:chOff x="1466795" y="3653454"/>
                <a:chExt cx="70494" cy="207633"/>
              </a:xfrm>
            </p:grpSpPr>
            <p:sp>
              <p:nvSpPr>
                <p:cNvPr id="84" name="二等辺三角形 83"/>
                <p:cNvSpPr/>
                <p:nvPr/>
              </p:nvSpPr>
              <p:spPr bwMode="auto">
                <a:xfrm>
                  <a:off x="1466795" y="3653454"/>
                  <a:ext cx="70494" cy="134663"/>
                </a:xfrm>
                <a:prstGeom prst="triangle">
                  <a:avLst/>
                </a:prstGeom>
                <a:solidFill>
                  <a:schemeClr val="tx1"/>
                </a:solidFill>
                <a:ln w="3175">
                  <a:solidFill>
                    <a:schemeClr val="tx1"/>
                  </a:solidFill>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cxnSp>
              <p:nvCxnSpPr>
                <p:cNvPr id="96" name="直線コネクタ 95"/>
                <p:cNvCxnSpPr/>
                <p:nvPr/>
              </p:nvCxnSpPr>
              <p:spPr>
                <a:xfrm>
                  <a:off x="1503452" y="3782836"/>
                  <a:ext cx="1037" cy="782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4" name="グループ化 23"/>
              <p:cNvGrpSpPr/>
              <p:nvPr/>
            </p:nvGrpSpPr>
            <p:grpSpPr>
              <a:xfrm>
                <a:off x="2701306" y="3679019"/>
                <a:ext cx="70494" cy="207633"/>
                <a:chOff x="2411760" y="3645024"/>
                <a:chExt cx="70494" cy="207633"/>
              </a:xfrm>
            </p:grpSpPr>
            <p:sp>
              <p:nvSpPr>
                <p:cNvPr id="97" name="二等辺三角形 96"/>
                <p:cNvSpPr/>
                <p:nvPr/>
              </p:nvSpPr>
              <p:spPr bwMode="auto">
                <a:xfrm>
                  <a:off x="2411760" y="3645024"/>
                  <a:ext cx="70494" cy="134663"/>
                </a:xfrm>
                <a:prstGeom prst="triangle">
                  <a:avLst/>
                </a:prstGeom>
                <a:solidFill>
                  <a:schemeClr val="tx1"/>
                </a:solidFill>
                <a:ln w="3175">
                  <a:solidFill>
                    <a:schemeClr val="tx1"/>
                  </a:solidFill>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cxnSp>
              <p:nvCxnSpPr>
                <p:cNvPr id="120" name="直線コネクタ 119"/>
                <p:cNvCxnSpPr/>
                <p:nvPr/>
              </p:nvCxnSpPr>
              <p:spPr>
                <a:xfrm>
                  <a:off x="2448417" y="3774406"/>
                  <a:ext cx="1037" cy="782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5" name="グループ化 24"/>
              <p:cNvGrpSpPr/>
              <p:nvPr/>
            </p:nvGrpSpPr>
            <p:grpSpPr>
              <a:xfrm>
                <a:off x="3667907" y="3679019"/>
                <a:ext cx="70494" cy="207633"/>
                <a:chOff x="3421386" y="3725423"/>
                <a:chExt cx="70494" cy="207633"/>
              </a:xfrm>
            </p:grpSpPr>
            <p:sp>
              <p:nvSpPr>
                <p:cNvPr id="121" name="二等辺三角形 120"/>
                <p:cNvSpPr/>
                <p:nvPr/>
              </p:nvSpPr>
              <p:spPr bwMode="auto">
                <a:xfrm>
                  <a:off x="3421386" y="3725423"/>
                  <a:ext cx="70494" cy="134663"/>
                </a:xfrm>
                <a:prstGeom prst="triangle">
                  <a:avLst/>
                </a:prstGeom>
                <a:solidFill>
                  <a:schemeClr val="tx1"/>
                </a:solidFill>
                <a:ln w="3175">
                  <a:solidFill>
                    <a:schemeClr val="tx1"/>
                  </a:solidFill>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cxnSp>
              <p:nvCxnSpPr>
                <p:cNvPr id="122" name="直線コネクタ 121"/>
                <p:cNvCxnSpPr/>
                <p:nvPr/>
              </p:nvCxnSpPr>
              <p:spPr>
                <a:xfrm>
                  <a:off x="3458043" y="3854805"/>
                  <a:ext cx="1037" cy="782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9" name="直線コネクタ 28"/>
              <p:cNvCxnSpPr/>
              <p:nvPr/>
            </p:nvCxnSpPr>
            <p:spPr>
              <a:xfrm>
                <a:off x="1316120" y="4094109"/>
                <a:ext cx="0" cy="2448272"/>
              </a:xfrm>
              <a:prstGeom prst="line">
                <a:avLst/>
              </a:prstGeom>
              <a:ln w="127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1332503" y="6531023"/>
                <a:ext cx="2861521" cy="0"/>
              </a:xfrm>
              <a:prstGeom prst="line">
                <a:avLst/>
              </a:prstGeom>
              <a:ln w="127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7" name="直線コネクタ 126"/>
              <p:cNvCxnSpPr/>
              <p:nvPr/>
            </p:nvCxnSpPr>
            <p:spPr>
              <a:xfrm>
                <a:off x="2244688" y="4082751"/>
                <a:ext cx="0" cy="2429920"/>
              </a:xfrm>
              <a:prstGeom prst="line">
                <a:avLst/>
              </a:prstGeom>
              <a:ln w="127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直線コネクタ 127"/>
              <p:cNvCxnSpPr/>
              <p:nvPr/>
            </p:nvCxnSpPr>
            <p:spPr>
              <a:xfrm>
                <a:off x="3240303" y="4082751"/>
                <a:ext cx="0" cy="2429920"/>
              </a:xfrm>
              <a:prstGeom prst="line">
                <a:avLst/>
              </a:prstGeom>
              <a:ln w="127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9" name="直線コネクタ 128"/>
              <p:cNvCxnSpPr/>
              <p:nvPr/>
            </p:nvCxnSpPr>
            <p:spPr>
              <a:xfrm>
                <a:off x="4194024" y="4082751"/>
                <a:ext cx="0" cy="2458220"/>
              </a:xfrm>
              <a:prstGeom prst="line">
                <a:avLst/>
              </a:prstGeom>
              <a:ln w="127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0" name="直線コネクタ 129"/>
              <p:cNvCxnSpPr/>
              <p:nvPr/>
            </p:nvCxnSpPr>
            <p:spPr>
              <a:xfrm>
                <a:off x="1325637" y="5666927"/>
                <a:ext cx="2882199" cy="0"/>
              </a:xfrm>
              <a:prstGeom prst="line">
                <a:avLst/>
              </a:prstGeom>
              <a:ln w="12700"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 name="直線コネクタ 131"/>
              <p:cNvCxnSpPr/>
              <p:nvPr/>
            </p:nvCxnSpPr>
            <p:spPr>
              <a:xfrm>
                <a:off x="1311318" y="4730823"/>
                <a:ext cx="2896518" cy="0"/>
              </a:xfrm>
              <a:prstGeom prst="line">
                <a:avLst/>
              </a:prstGeom>
              <a:ln w="12700" cmpd="sng">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9" name="グループ化 38"/>
              <p:cNvGrpSpPr/>
              <p:nvPr/>
            </p:nvGrpSpPr>
            <p:grpSpPr>
              <a:xfrm>
                <a:off x="3204361" y="4797152"/>
                <a:ext cx="71495" cy="185312"/>
                <a:chOff x="2889653" y="4842487"/>
                <a:chExt cx="71495" cy="185312"/>
              </a:xfrm>
            </p:grpSpPr>
            <p:grpSp>
              <p:nvGrpSpPr>
                <p:cNvPr id="155" name="グループ化 110"/>
                <p:cNvGrpSpPr>
                  <a:grpSpLocks/>
                </p:cNvGrpSpPr>
                <p:nvPr/>
              </p:nvGrpSpPr>
              <p:grpSpPr bwMode="auto">
                <a:xfrm>
                  <a:off x="2889653" y="4893136"/>
                  <a:ext cx="71495" cy="134663"/>
                  <a:chOff x="6489244" y="2087228"/>
                  <a:chExt cx="110162" cy="124146"/>
                </a:xfrm>
                <a:scene3d>
                  <a:camera prst="orthographicFront">
                    <a:rot lat="10800000" lon="0" rev="0"/>
                  </a:camera>
                  <a:lightRig rig="threePt" dir="t"/>
                </a:scene3d>
              </p:grpSpPr>
              <p:sp>
                <p:nvSpPr>
                  <p:cNvPr id="157" name="二等辺三角形 156"/>
                  <p:cNvSpPr/>
                  <p:nvPr/>
                </p:nvSpPr>
                <p:spPr>
                  <a:xfrm>
                    <a:off x="6490786" y="2087228"/>
                    <a:ext cx="108620" cy="124146"/>
                  </a:xfrm>
                  <a:prstGeom prst="triangl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cxnSp>
                <p:nvCxnSpPr>
                  <p:cNvPr id="158" name="直線コネクタ 157"/>
                  <p:cNvCxnSpPr/>
                  <p:nvPr/>
                </p:nvCxnSpPr>
                <p:spPr>
                  <a:xfrm rot="10800000">
                    <a:off x="6489244" y="2087228"/>
                    <a:ext cx="108621"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56" name="直線コネクタ 155"/>
                <p:cNvCxnSpPr>
                  <a:stCxn id="157" idx="0"/>
                </p:cNvCxnSpPr>
                <p:nvPr/>
              </p:nvCxnSpPr>
              <p:spPr>
                <a:xfrm flipV="1">
                  <a:off x="2925922" y="4842487"/>
                  <a:ext cx="0" cy="506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8" name="グループ化 37"/>
              <p:cNvGrpSpPr/>
              <p:nvPr/>
            </p:nvGrpSpPr>
            <p:grpSpPr>
              <a:xfrm>
                <a:off x="4153000" y="4802782"/>
                <a:ext cx="71495" cy="208141"/>
                <a:chOff x="3459080" y="4818514"/>
                <a:chExt cx="71495" cy="208141"/>
              </a:xfrm>
            </p:grpSpPr>
            <p:grpSp>
              <p:nvGrpSpPr>
                <p:cNvPr id="123" name="グループ化 110"/>
                <p:cNvGrpSpPr>
                  <a:grpSpLocks/>
                </p:cNvGrpSpPr>
                <p:nvPr/>
              </p:nvGrpSpPr>
              <p:grpSpPr bwMode="auto">
                <a:xfrm>
                  <a:off x="3459080" y="4891992"/>
                  <a:ext cx="71495" cy="134663"/>
                  <a:chOff x="6489244" y="2087228"/>
                  <a:chExt cx="110162" cy="124146"/>
                </a:xfrm>
                <a:scene3d>
                  <a:camera prst="orthographicFront">
                    <a:rot lat="10800000" lon="0" rev="0"/>
                  </a:camera>
                  <a:lightRig rig="threePt" dir="t"/>
                </a:scene3d>
              </p:grpSpPr>
              <p:sp>
                <p:nvSpPr>
                  <p:cNvPr id="124" name="二等辺三角形 123"/>
                  <p:cNvSpPr/>
                  <p:nvPr/>
                </p:nvSpPr>
                <p:spPr>
                  <a:xfrm>
                    <a:off x="6490786" y="2087228"/>
                    <a:ext cx="108620" cy="124146"/>
                  </a:xfrm>
                  <a:prstGeom prst="triangl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cxnSp>
                <p:nvCxnSpPr>
                  <p:cNvPr id="125" name="直線コネクタ 124"/>
                  <p:cNvCxnSpPr/>
                  <p:nvPr/>
                </p:nvCxnSpPr>
                <p:spPr>
                  <a:xfrm rot="10800000">
                    <a:off x="6489244" y="2087228"/>
                    <a:ext cx="108621"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26" name="直線コネクタ 125"/>
                <p:cNvCxnSpPr/>
                <p:nvPr/>
              </p:nvCxnSpPr>
              <p:spPr>
                <a:xfrm flipV="1">
                  <a:off x="3491880" y="4818514"/>
                  <a:ext cx="0" cy="506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3" name="グループ化 42"/>
              <p:cNvGrpSpPr/>
              <p:nvPr/>
            </p:nvGrpSpPr>
            <p:grpSpPr>
              <a:xfrm>
                <a:off x="2199779" y="4817594"/>
                <a:ext cx="71486" cy="202560"/>
                <a:chOff x="2246628" y="4829161"/>
                <a:chExt cx="71486" cy="202560"/>
              </a:xfrm>
            </p:grpSpPr>
            <p:cxnSp>
              <p:nvCxnSpPr>
                <p:cNvPr id="108" name="直線コネクタ 107"/>
                <p:cNvCxnSpPr/>
                <p:nvPr/>
              </p:nvCxnSpPr>
              <p:spPr bwMode="auto">
                <a:xfrm rot="5400000">
                  <a:off x="2232420" y="4868007"/>
                  <a:ext cx="7769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51" name="グループ化 110"/>
                <p:cNvGrpSpPr>
                  <a:grpSpLocks/>
                </p:cNvGrpSpPr>
                <p:nvPr/>
              </p:nvGrpSpPr>
              <p:grpSpPr bwMode="auto">
                <a:xfrm>
                  <a:off x="2246628" y="4897058"/>
                  <a:ext cx="71486" cy="134663"/>
                  <a:chOff x="6489244" y="2087227"/>
                  <a:chExt cx="110148" cy="124146"/>
                </a:xfrm>
                <a:scene3d>
                  <a:camera prst="orthographicFront">
                    <a:rot lat="10800000" lon="0" rev="0"/>
                  </a:camera>
                  <a:lightRig rig="threePt" dir="t"/>
                </a:scene3d>
              </p:grpSpPr>
              <p:sp>
                <p:nvSpPr>
                  <p:cNvPr id="161" name="二等辺三角形 160"/>
                  <p:cNvSpPr/>
                  <p:nvPr/>
                </p:nvSpPr>
                <p:spPr>
                  <a:xfrm>
                    <a:off x="6490773" y="2087227"/>
                    <a:ext cx="108619" cy="124146"/>
                  </a:xfrm>
                  <a:prstGeom prst="triangl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cxnSp>
                <p:nvCxnSpPr>
                  <p:cNvPr id="162" name="直線コネクタ 161"/>
                  <p:cNvCxnSpPr/>
                  <p:nvPr/>
                </p:nvCxnSpPr>
                <p:spPr>
                  <a:xfrm rot="10800000">
                    <a:off x="6489244" y="2087228"/>
                    <a:ext cx="108621"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40" name="グループ化 39"/>
              <p:cNvGrpSpPr/>
              <p:nvPr/>
            </p:nvGrpSpPr>
            <p:grpSpPr>
              <a:xfrm>
                <a:off x="1275123" y="4811900"/>
                <a:ext cx="71442" cy="212917"/>
                <a:chOff x="1600637" y="4818804"/>
                <a:chExt cx="71442" cy="212917"/>
              </a:xfrm>
            </p:grpSpPr>
            <p:grpSp>
              <p:nvGrpSpPr>
                <p:cNvPr id="150" name="グループ化 110"/>
                <p:cNvGrpSpPr>
                  <a:grpSpLocks/>
                </p:cNvGrpSpPr>
                <p:nvPr/>
              </p:nvGrpSpPr>
              <p:grpSpPr bwMode="auto">
                <a:xfrm>
                  <a:off x="1600637" y="4897058"/>
                  <a:ext cx="71442" cy="134663"/>
                  <a:chOff x="6489244" y="2087227"/>
                  <a:chExt cx="110079" cy="124146"/>
                </a:xfrm>
                <a:scene3d>
                  <a:camera prst="orthographicFront">
                    <a:rot lat="10800000" lon="0" rev="0"/>
                  </a:camera>
                  <a:lightRig rig="threePt" dir="t"/>
                </a:scene3d>
              </p:grpSpPr>
              <p:sp>
                <p:nvSpPr>
                  <p:cNvPr id="163" name="二等辺三角形 162"/>
                  <p:cNvSpPr/>
                  <p:nvPr/>
                </p:nvSpPr>
                <p:spPr>
                  <a:xfrm>
                    <a:off x="6490705" y="2087227"/>
                    <a:ext cx="108618" cy="124146"/>
                  </a:xfrm>
                  <a:prstGeom prst="triangl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cxnSp>
                <p:nvCxnSpPr>
                  <p:cNvPr id="164" name="直線コネクタ 163"/>
                  <p:cNvCxnSpPr/>
                  <p:nvPr/>
                </p:nvCxnSpPr>
                <p:spPr>
                  <a:xfrm rot="10800000">
                    <a:off x="6489244" y="2087228"/>
                    <a:ext cx="108621"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54" name="直線コネクタ 153"/>
                <p:cNvCxnSpPr>
                  <a:endCxn id="163" idx="0"/>
                </p:cNvCxnSpPr>
                <p:nvPr/>
              </p:nvCxnSpPr>
              <p:spPr>
                <a:xfrm>
                  <a:off x="1635784" y="4818804"/>
                  <a:ext cx="1037" cy="782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33" name="直線コネクタ 132"/>
              <p:cNvCxnSpPr/>
              <p:nvPr/>
            </p:nvCxnSpPr>
            <p:spPr bwMode="auto">
              <a:xfrm flipH="1">
                <a:off x="1124428" y="5745952"/>
                <a:ext cx="307968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34" name="グループ化 133"/>
              <p:cNvGrpSpPr/>
              <p:nvPr/>
            </p:nvGrpSpPr>
            <p:grpSpPr>
              <a:xfrm>
                <a:off x="3219728" y="5731204"/>
                <a:ext cx="71495" cy="185312"/>
                <a:chOff x="2889653" y="4842487"/>
                <a:chExt cx="71495" cy="185312"/>
              </a:xfrm>
            </p:grpSpPr>
            <p:grpSp>
              <p:nvGrpSpPr>
                <p:cNvPr id="135" name="グループ化 110"/>
                <p:cNvGrpSpPr>
                  <a:grpSpLocks/>
                </p:cNvGrpSpPr>
                <p:nvPr/>
              </p:nvGrpSpPr>
              <p:grpSpPr bwMode="auto">
                <a:xfrm>
                  <a:off x="2889653" y="4893136"/>
                  <a:ext cx="71495" cy="134663"/>
                  <a:chOff x="6489244" y="2087228"/>
                  <a:chExt cx="110162" cy="124146"/>
                </a:xfrm>
                <a:scene3d>
                  <a:camera prst="orthographicFront">
                    <a:rot lat="10800000" lon="0" rev="0"/>
                  </a:camera>
                  <a:lightRig rig="threePt" dir="t"/>
                </a:scene3d>
              </p:grpSpPr>
              <p:sp>
                <p:nvSpPr>
                  <p:cNvPr id="137" name="二等辺三角形 136"/>
                  <p:cNvSpPr/>
                  <p:nvPr/>
                </p:nvSpPr>
                <p:spPr>
                  <a:xfrm>
                    <a:off x="6490786" y="2087228"/>
                    <a:ext cx="108620" cy="124146"/>
                  </a:xfrm>
                  <a:prstGeom prst="triangl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cxnSp>
                <p:nvCxnSpPr>
                  <p:cNvPr id="138" name="直線コネクタ 137"/>
                  <p:cNvCxnSpPr/>
                  <p:nvPr/>
                </p:nvCxnSpPr>
                <p:spPr>
                  <a:xfrm rot="10800000">
                    <a:off x="6489244" y="2087228"/>
                    <a:ext cx="108621"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36" name="直線コネクタ 135"/>
                <p:cNvCxnSpPr>
                  <a:stCxn id="137" idx="0"/>
                </p:cNvCxnSpPr>
                <p:nvPr/>
              </p:nvCxnSpPr>
              <p:spPr>
                <a:xfrm flipV="1">
                  <a:off x="2925922" y="4842487"/>
                  <a:ext cx="0" cy="506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39" name="グループ化 138"/>
              <p:cNvGrpSpPr/>
              <p:nvPr/>
            </p:nvGrpSpPr>
            <p:grpSpPr>
              <a:xfrm>
                <a:off x="4168367" y="5731204"/>
                <a:ext cx="71495" cy="208141"/>
                <a:chOff x="3459080" y="4818514"/>
                <a:chExt cx="71495" cy="208141"/>
              </a:xfrm>
            </p:grpSpPr>
            <p:grpSp>
              <p:nvGrpSpPr>
                <p:cNvPr id="140" name="グループ化 110"/>
                <p:cNvGrpSpPr>
                  <a:grpSpLocks/>
                </p:cNvGrpSpPr>
                <p:nvPr/>
              </p:nvGrpSpPr>
              <p:grpSpPr bwMode="auto">
                <a:xfrm>
                  <a:off x="3459080" y="4891992"/>
                  <a:ext cx="71495" cy="134663"/>
                  <a:chOff x="6489244" y="2087228"/>
                  <a:chExt cx="110162" cy="124146"/>
                </a:xfrm>
                <a:scene3d>
                  <a:camera prst="orthographicFront">
                    <a:rot lat="10800000" lon="0" rev="0"/>
                  </a:camera>
                  <a:lightRig rig="threePt" dir="t"/>
                </a:scene3d>
              </p:grpSpPr>
              <p:sp>
                <p:nvSpPr>
                  <p:cNvPr id="142" name="二等辺三角形 141"/>
                  <p:cNvSpPr/>
                  <p:nvPr/>
                </p:nvSpPr>
                <p:spPr>
                  <a:xfrm>
                    <a:off x="6490786" y="2087228"/>
                    <a:ext cx="108620" cy="124146"/>
                  </a:xfrm>
                  <a:prstGeom prst="triangl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cxnSp>
                <p:nvCxnSpPr>
                  <p:cNvPr id="143" name="直線コネクタ 142"/>
                  <p:cNvCxnSpPr/>
                  <p:nvPr/>
                </p:nvCxnSpPr>
                <p:spPr>
                  <a:xfrm rot="10800000">
                    <a:off x="6489244" y="2087228"/>
                    <a:ext cx="108621"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41" name="直線コネクタ 140"/>
                <p:cNvCxnSpPr/>
                <p:nvPr/>
              </p:nvCxnSpPr>
              <p:spPr>
                <a:xfrm flipV="1">
                  <a:off x="3491880" y="4818514"/>
                  <a:ext cx="0" cy="506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44" name="グループ化 143"/>
              <p:cNvGrpSpPr/>
              <p:nvPr/>
            </p:nvGrpSpPr>
            <p:grpSpPr>
              <a:xfrm>
                <a:off x="2215146" y="5731204"/>
                <a:ext cx="71486" cy="202560"/>
                <a:chOff x="2246628" y="4829161"/>
                <a:chExt cx="71486" cy="202560"/>
              </a:xfrm>
            </p:grpSpPr>
            <p:cxnSp>
              <p:nvCxnSpPr>
                <p:cNvPr id="145" name="直線コネクタ 144"/>
                <p:cNvCxnSpPr/>
                <p:nvPr/>
              </p:nvCxnSpPr>
              <p:spPr bwMode="auto">
                <a:xfrm rot="5400000">
                  <a:off x="2232420" y="4868007"/>
                  <a:ext cx="7769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70" name="グループ化 110"/>
                <p:cNvGrpSpPr>
                  <a:grpSpLocks/>
                </p:cNvGrpSpPr>
                <p:nvPr/>
              </p:nvGrpSpPr>
              <p:grpSpPr bwMode="auto">
                <a:xfrm>
                  <a:off x="2246628" y="4897058"/>
                  <a:ext cx="71486" cy="134663"/>
                  <a:chOff x="6489244" y="2087227"/>
                  <a:chExt cx="110148" cy="124146"/>
                </a:xfrm>
                <a:scene3d>
                  <a:camera prst="orthographicFront">
                    <a:rot lat="10800000" lon="0" rev="0"/>
                  </a:camera>
                  <a:lightRig rig="threePt" dir="t"/>
                </a:scene3d>
              </p:grpSpPr>
              <p:sp>
                <p:nvSpPr>
                  <p:cNvPr id="171" name="二等辺三角形 170"/>
                  <p:cNvSpPr/>
                  <p:nvPr/>
                </p:nvSpPr>
                <p:spPr>
                  <a:xfrm>
                    <a:off x="6490773" y="2087227"/>
                    <a:ext cx="108619" cy="124146"/>
                  </a:xfrm>
                  <a:prstGeom prst="triangl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cxnSp>
                <p:nvCxnSpPr>
                  <p:cNvPr id="172" name="直線コネクタ 171"/>
                  <p:cNvCxnSpPr/>
                  <p:nvPr/>
                </p:nvCxnSpPr>
                <p:spPr>
                  <a:xfrm rot="10800000">
                    <a:off x="6489244" y="2087228"/>
                    <a:ext cx="108621"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173" name="グループ化 172"/>
              <p:cNvGrpSpPr/>
              <p:nvPr/>
            </p:nvGrpSpPr>
            <p:grpSpPr>
              <a:xfrm>
                <a:off x="1290490" y="5731204"/>
                <a:ext cx="71442" cy="212917"/>
                <a:chOff x="1600637" y="4818804"/>
                <a:chExt cx="71442" cy="212917"/>
              </a:xfrm>
            </p:grpSpPr>
            <p:grpSp>
              <p:nvGrpSpPr>
                <p:cNvPr id="174" name="グループ化 110"/>
                <p:cNvGrpSpPr>
                  <a:grpSpLocks/>
                </p:cNvGrpSpPr>
                <p:nvPr/>
              </p:nvGrpSpPr>
              <p:grpSpPr bwMode="auto">
                <a:xfrm>
                  <a:off x="1600637" y="4897058"/>
                  <a:ext cx="71442" cy="134663"/>
                  <a:chOff x="6489244" y="2087227"/>
                  <a:chExt cx="110079" cy="124146"/>
                </a:xfrm>
                <a:scene3d>
                  <a:camera prst="orthographicFront">
                    <a:rot lat="10800000" lon="0" rev="0"/>
                  </a:camera>
                  <a:lightRig rig="threePt" dir="t"/>
                </a:scene3d>
              </p:grpSpPr>
              <p:sp>
                <p:nvSpPr>
                  <p:cNvPr id="176" name="二等辺三角形 175"/>
                  <p:cNvSpPr/>
                  <p:nvPr/>
                </p:nvSpPr>
                <p:spPr>
                  <a:xfrm>
                    <a:off x="6490705" y="2087227"/>
                    <a:ext cx="108618" cy="124146"/>
                  </a:xfrm>
                  <a:prstGeom prst="triangl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cxnSp>
                <p:nvCxnSpPr>
                  <p:cNvPr id="177" name="直線コネクタ 176"/>
                  <p:cNvCxnSpPr/>
                  <p:nvPr/>
                </p:nvCxnSpPr>
                <p:spPr>
                  <a:xfrm rot="10800000">
                    <a:off x="6489244" y="2087228"/>
                    <a:ext cx="108621"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75" name="直線コネクタ 174"/>
                <p:cNvCxnSpPr>
                  <a:endCxn id="176" idx="0"/>
                </p:cNvCxnSpPr>
                <p:nvPr/>
              </p:nvCxnSpPr>
              <p:spPr>
                <a:xfrm>
                  <a:off x="1635784" y="4818804"/>
                  <a:ext cx="1037" cy="782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6158" name="Picture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07246" y="4249071"/>
                <a:ext cx="680876" cy="481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0" name="Picture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68119" y="6030919"/>
                <a:ext cx="680876" cy="481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8" name="Picture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92922" y="6041522"/>
                <a:ext cx="680876" cy="481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9" name="Picture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52407" y="6040867"/>
                <a:ext cx="680876" cy="481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1" name="Picture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92922" y="4243063"/>
                <a:ext cx="680876" cy="481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6" name="Picture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62716" y="4248363"/>
                <a:ext cx="680876" cy="481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4" name="線吹き出し 1 213"/>
              <p:cNvSpPr/>
              <p:nvPr/>
            </p:nvSpPr>
            <p:spPr bwMode="auto">
              <a:xfrm>
                <a:off x="2025435" y="2914057"/>
                <a:ext cx="2389231" cy="452683"/>
              </a:xfrm>
              <a:prstGeom prst="callout1">
                <a:avLst>
                  <a:gd name="adj1" fmla="val 75443"/>
                  <a:gd name="adj2" fmla="val -985"/>
                  <a:gd name="adj3" fmla="val 185715"/>
                  <a:gd name="adj4" fmla="val -8509"/>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a:lstStyle/>
              <a:p>
                <a:pPr>
                  <a:defRPr/>
                </a:pPr>
                <a:r>
                  <a:rPr lang="ja-JP" altLang="en-US" sz="1000" b="1" dirty="0" smtClean="0">
                    <a:solidFill>
                      <a:schemeClr val="tx1"/>
                    </a:solidFill>
                  </a:rPr>
                  <a:t>閉鎖型泡水溶液ヘッド</a:t>
                </a:r>
                <a:endParaRPr lang="en-US" altLang="ja-JP" sz="1000" b="1" dirty="0" smtClean="0">
                  <a:solidFill>
                    <a:schemeClr val="tx1"/>
                  </a:solidFill>
                </a:endParaRPr>
              </a:p>
              <a:p>
                <a:pPr>
                  <a:defRPr/>
                </a:pPr>
                <a:r>
                  <a:rPr lang="en-US" altLang="ja-JP" sz="1000" dirty="0" smtClean="0">
                    <a:solidFill>
                      <a:schemeClr val="tx1"/>
                    </a:solidFill>
                  </a:rPr>
                  <a:t>(※</a:t>
                </a:r>
                <a:r>
                  <a:rPr lang="ja-JP" altLang="en-US" sz="1000" dirty="0" smtClean="0">
                    <a:solidFill>
                      <a:schemeClr val="tx1"/>
                    </a:solidFill>
                  </a:rPr>
                  <a:t>感知継手、一斉開放弁、</a:t>
                </a:r>
                <a:endParaRPr lang="en-US" altLang="ja-JP" sz="1000" dirty="0" smtClean="0">
                  <a:solidFill>
                    <a:schemeClr val="tx1"/>
                  </a:solidFill>
                </a:endParaRPr>
              </a:p>
              <a:p>
                <a:pPr>
                  <a:defRPr/>
                </a:pPr>
                <a:r>
                  <a:rPr lang="ja-JP" altLang="en-US" sz="1000" dirty="0" smtClean="0">
                    <a:solidFill>
                      <a:schemeClr val="tx1"/>
                    </a:solidFill>
                  </a:rPr>
                  <a:t> 開放型泡水溶液ヘッド、泡ヘッド等選択可</a:t>
                </a:r>
                <a:r>
                  <a:rPr lang="en-US" altLang="ja-JP" sz="1000" dirty="0" smtClean="0">
                    <a:solidFill>
                      <a:schemeClr val="tx1"/>
                    </a:solidFill>
                  </a:rPr>
                  <a:t>)</a:t>
                </a:r>
                <a:endParaRPr lang="ja-JP" altLang="en-US" sz="1000" dirty="0">
                  <a:solidFill>
                    <a:schemeClr val="tx1"/>
                  </a:solidFill>
                </a:endParaRPr>
              </a:p>
            </p:txBody>
          </p:sp>
        </p:grpSp>
      </p:grpSp>
    </p:spTree>
    <p:extLst>
      <p:ext uri="{BB962C8B-B14F-4D97-AF65-F5344CB8AC3E}">
        <p14:creationId xmlns:p14="http://schemas.microsoft.com/office/powerpoint/2010/main" val="10411639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0" y="2146617"/>
            <a:ext cx="9906000" cy="1656125"/>
          </a:xfrm>
          <a:prstGeom prst="rect">
            <a:avLst/>
          </a:prstGeom>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13500000" scaled="0"/>
            <a:tileRect/>
          </a:gradFill>
        </p:spPr>
        <p:txBody>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eaLnBrk="1" hangingPunct="1">
              <a:defRPr/>
            </a:pPr>
            <a:r>
              <a:rPr lang="ja-JP" altLang="en-US" dirty="0" smtClean="0">
                <a:solidFill>
                  <a:schemeClr val="bg1"/>
                </a:solidFill>
                <a:effectLst>
                  <a:outerShdw blurRad="38100" dist="38100" dir="2700000" algn="tl">
                    <a:srgbClr val="000000">
                      <a:alpha val="43137"/>
                    </a:srgbClr>
                  </a:outerShdw>
                </a:effectLst>
                <a:latin typeface="AR Pゴシック体S" pitchFamily="50" charset="-128"/>
                <a:ea typeface="AR Pゴシック体S" pitchFamily="50" charset="-128"/>
              </a:rPr>
              <a:t>６</a:t>
            </a:r>
            <a:r>
              <a:rPr lang="ja-JP" altLang="en-US" dirty="0">
                <a:solidFill>
                  <a:schemeClr val="bg1"/>
                </a:solidFill>
                <a:effectLst>
                  <a:outerShdw blurRad="38100" dist="38100" dir="2700000" algn="tl">
                    <a:srgbClr val="000000">
                      <a:alpha val="43137"/>
                    </a:srgbClr>
                  </a:outerShdw>
                </a:effectLst>
                <a:latin typeface="AR Pゴシック体S" pitchFamily="50" charset="-128"/>
                <a:ea typeface="AR Pゴシック体S" pitchFamily="50" charset="-128"/>
              </a:rPr>
              <a:t>　</a:t>
            </a:r>
            <a:r>
              <a:rPr lang="ja-JP" altLang="en-US" dirty="0" smtClean="0">
                <a:solidFill>
                  <a:schemeClr val="bg1"/>
                </a:solidFill>
                <a:effectLst>
                  <a:outerShdw blurRad="38100" dist="38100" dir="2700000" algn="tl">
                    <a:srgbClr val="000000">
                      <a:alpha val="43137"/>
                    </a:srgbClr>
                  </a:outerShdw>
                </a:effectLst>
                <a:latin typeface="AR Pゴシック体S" pitchFamily="50" charset="-128"/>
                <a:ea typeface="AR Pゴシック体S" pitchFamily="50" charset="-128"/>
              </a:rPr>
              <a:t>屋内消火栓設備に係る</a:t>
            </a:r>
            <a:endParaRPr lang="en-US" altLang="ja-JP" dirty="0" smtClean="0">
              <a:solidFill>
                <a:schemeClr val="bg1"/>
              </a:solidFill>
              <a:effectLst>
                <a:outerShdw blurRad="38100" dist="38100" dir="2700000" algn="tl">
                  <a:srgbClr val="000000">
                    <a:alpha val="43137"/>
                  </a:srgbClr>
                </a:outerShdw>
              </a:effectLst>
              <a:latin typeface="AR Pゴシック体S" pitchFamily="50" charset="-128"/>
              <a:ea typeface="AR Pゴシック体S" pitchFamily="50" charset="-128"/>
            </a:endParaRPr>
          </a:p>
          <a:p>
            <a:pPr eaLnBrk="1" hangingPunct="1">
              <a:defRPr/>
            </a:pPr>
            <a:r>
              <a:rPr lang="ja-JP" altLang="en-US" dirty="0">
                <a:solidFill>
                  <a:schemeClr val="bg1"/>
                </a:solidFill>
                <a:effectLst>
                  <a:outerShdw blurRad="38100" dist="38100" dir="2700000" algn="tl">
                    <a:srgbClr val="000000">
                      <a:alpha val="43137"/>
                    </a:srgbClr>
                  </a:outerShdw>
                </a:effectLst>
                <a:latin typeface="AR Pゴシック体S" pitchFamily="50" charset="-128"/>
                <a:ea typeface="AR Pゴシック体S" pitchFamily="50" charset="-128"/>
              </a:rPr>
              <a:t>　</a:t>
            </a:r>
            <a:r>
              <a:rPr lang="ja-JP" altLang="en-US" dirty="0" smtClean="0">
                <a:solidFill>
                  <a:schemeClr val="bg1"/>
                </a:solidFill>
                <a:effectLst>
                  <a:outerShdw blurRad="38100" dist="38100" dir="2700000" algn="tl">
                    <a:srgbClr val="000000">
                      <a:alpha val="43137"/>
                    </a:srgbClr>
                  </a:outerShdw>
                </a:effectLst>
                <a:latin typeface="AR Pゴシック体S" pitchFamily="50" charset="-128"/>
                <a:ea typeface="AR Pゴシック体S" pitchFamily="50" charset="-128"/>
              </a:rPr>
              <a:t>　技術上の基準の見直し</a:t>
            </a:r>
          </a:p>
        </p:txBody>
      </p:sp>
    </p:spTree>
    <p:extLst>
      <p:ext uri="{BB962C8B-B14F-4D97-AF65-F5344CB8AC3E}">
        <p14:creationId xmlns:p14="http://schemas.microsoft.com/office/powerpoint/2010/main" val="26525436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495300" y="188913"/>
            <a:ext cx="8915400" cy="609600"/>
          </a:xfrm>
          <a:prstGeom prst="rect">
            <a:avLst/>
          </a:prstGeom>
          <a:solidFill>
            <a:schemeClr val="accent5">
              <a:lumMod val="20000"/>
              <a:lumOff val="80000"/>
            </a:schemeClr>
          </a:solidFill>
          <a:ln>
            <a:solidFill>
              <a:schemeClr val="accent5">
                <a:lumMod val="20000"/>
                <a:lumOff val="80000"/>
              </a:schemeClr>
            </a:solidFill>
          </a:ln>
        </p:spPr>
        <p:style>
          <a:lnRef idx="1">
            <a:schemeClr val="accent1"/>
          </a:lnRef>
          <a:fillRef idx="2">
            <a:schemeClr val="accent1"/>
          </a:fillRef>
          <a:effectRef idx="1">
            <a:schemeClr val="accent1"/>
          </a:effectRef>
          <a:fontRef idx="minor">
            <a:schemeClr val="dk1"/>
          </a:fontRef>
        </p:style>
        <p:txBody>
          <a:bodyPr>
            <a:norm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ja-JP" altLang="en-US" sz="3200" dirty="0" smtClean="0"/>
              <a:t>屋内消火栓設備に係る技術上の基準の見直し①</a:t>
            </a:r>
            <a:endParaRPr lang="ja-JP" altLang="en-US" sz="3200" dirty="0"/>
          </a:p>
        </p:txBody>
      </p:sp>
      <p:sp>
        <p:nvSpPr>
          <p:cNvPr id="7" name="テキスト ボックス 6"/>
          <p:cNvSpPr txBox="1"/>
          <p:nvPr/>
        </p:nvSpPr>
        <p:spPr>
          <a:xfrm>
            <a:off x="-644525" y="1742400"/>
            <a:ext cx="10369550" cy="4732337"/>
          </a:xfrm>
          <a:prstGeom prst="rect">
            <a:avLst/>
          </a:prstGeom>
          <a:noFill/>
        </p:spPr>
        <p:txBody>
          <a:bodyPr lIns="0" tIns="0" rIns="0" bIns="0"/>
          <a:lstStyle/>
          <a:p>
            <a:pPr lvl="2">
              <a:defRPr/>
            </a:pPr>
            <a:r>
              <a:rPr lang="ja-JP" altLang="en-US" sz="2400" b="1" dirty="0" smtClean="0">
                <a:solidFill>
                  <a:srgbClr val="0070C0"/>
                </a:solidFill>
                <a:latin typeface="+mj-ea"/>
                <a:ea typeface="+mj-ea"/>
              </a:rPr>
              <a:t>○　広範囲型２号消火栓の消防法施行令等への位置づけ</a:t>
            </a:r>
            <a:endParaRPr lang="en-US" altLang="ja-JP" sz="2400" b="1" dirty="0" smtClean="0">
              <a:solidFill>
                <a:srgbClr val="0070C0"/>
              </a:solidFill>
              <a:latin typeface="+mj-ea"/>
              <a:ea typeface="+mj-ea"/>
            </a:endParaRPr>
          </a:p>
          <a:p>
            <a:pPr lvl="2">
              <a:defRPr/>
            </a:pPr>
            <a:r>
              <a:rPr lang="en-US" altLang="ja-JP" sz="2000" b="1" dirty="0" smtClean="0">
                <a:solidFill>
                  <a:srgbClr val="00B050"/>
                </a:solidFill>
                <a:latin typeface="+mj-ea"/>
                <a:ea typeface="+mj-ea"/>
              </a:rPr>
              <a:t>【</a:t>
            </a:r>
            <a:r>
              <a:rPr lang="ja-JP" altLang="en-US" sz="2000" b="1" dirty="0">
                <a:solidFill>
                  <a:srgbClr val="00B050"/>
                </a:solidFill>
                <a:latin typeface="+mj-ea"/>
                <a:ea typeface="+mj-ea"/>
              </a:rPr>
              <a:t>消防法施行令</a:t>
            </a:r>
            <a:r>
              <a:rPr lang="en-US" altLang="ja-JP" sz="2000" b="1" dirty="0">
                <a:solidFill>
                  <a:srgbClr val="00B050"/>
                </a:solidFill>
                <a:latin typeface="+mj-ea"/>
                <a:ea typeface="+mj-ea"/>
              </a:rPr>
              <a:t>】</a:t>
            </a:r>
          </a:p>
          <a:p>
            <a:pPr lvl="2">
              <a:defRPr/>
            </a:pPr>
            <a:r>
              <a:rPr lang="ja-JP" altLang="en-US" dirty="0">
                <a:latin typeface="+mj-ea"/>
                <a:ea typeface="+mj-ea"/>
              </a:rPr>
              <a:t>・　</a:t>
            </a:r>
            <a:r>
              <a:rPr lang="ja-JP" altLang="en-US" u="sng" dirty="0">
                <a:solidFill>
                  <a:srgbClr val="0070C0"/>
                </a:solidFill>
                <a:latin typeface="+mj-ea"/>
                <a:ea typeface="+mj-ea"/>
              </a:rPr>
              <a:t>工場や倉庫等以外</a:t>
            </a:r>
            <a:r>
              <a:rPr lang="ja-JP" altLang="en-US" dirty="0">
                <a:latin typeface="+mj-ea"/>
                <a:ea typeface="+mj-ea"/>
              </a:rPr>
              <a:t>の防火対象物について、１号、易操作性１号、２号、</a:t>
            </a:r>
            <a:r>
              <a:rPr lang="ja-JP" altLang="en-US" b="1" dirty="0">
                <a:solidFill>
                  <a:srgbClr val="FF0000"/>
                </a:solidFill>
                <a:latin typeface="+mj-ea"/>
                <a:ea typeface="+mj-ea"/>
              </a:rPr>
              <a:t>広範囲型２号消火栓</a:t>
            </a:r>
            <a:r>
              <a:rPr lang="ja-JP" altLang="en-US" dirty="0">
                <a:latin typeface="+mj-ea"/>
                <a:ea typeface="+mj-ea"/>
              </a:rPr>
              <a:t>が選</a:t>
            </a:r>
            <a:endParaRPr lang="en-US" altLang="ja-JP" dirty="0">
              <a:latin typeface="+mj-ea"/>
              <a:ea typeface="+mj-ea"/>
            </a:endParaRPr>
          </a:p>
          <a:p>
            <a:pPr lvl="2">
              <a:defRPr/>
            </a:pPr>
            <a:r>
              <a:rPr lang="en-US" altLang="ja-JP" dirty="0">
                <a:latin typeface="+mj-ea"/>
                <a:ea typeface="+mj-ea"/>
              </a:rPr>
              <a:t> </a:t>
            </a:r>
            <a:r>
              <a:rPr lang="ja-JP" altLang="en-US" dirty="0">
                <a:latin typeface="+mj-ea"/>
                <a:ea typeface="+mj-ea"/>
              </a:rPr>
              <a:t>択できるよう</a:t>
            </a:r>
            <a:r>
              <a:rPr lang="ja-JP" altLang="en-US" b="1" dirty="0">
                <a:latin typeface="+mj-ea"/>
                <a:ea typeface="ＭＳ Ｐゴシック" pitchFamily="50" charset="-128"/>
              </a:rPr>
              <a:t>令第</a:t>
            </a:r>
            <a:r>
              <a:rPr lang="en-US" altLang="ja-JP" b="1" dirty="0">
                <a:latin typeface="+mj-ea"/>
                <a:ea typeface="ＭＳ Ｐゴシック" pitchFamily="50" charset="-128"/>
              </a:rPr>
              <a:t>11</a:t>
            </a:r>
            <a:r>
              <a:rPr lang="ja-JP" altLang="en-US" b="1" dirty="0">
                <a:latin typeface="+mj-ea"/>
                <a:ea typeface="ＭＳ Ｐゴシック" pitchFamily="50" charset="-128"/>
              </a:rPr>
              <a:t>条第３項第２号</a:t>
            </a:r>
            <a:r>
              <a:rPr lang="ja-JP" altLang="en-US" dirty="0">
                <a:latin typeface="+mj-ea"/>
                <a:ea typeface="+mj-ea"/>
              </a:rPr>
              <a:t>に位置づけ、同項第２号を</a:t>
            </a:r>
            <a:r>
              <a:rPr lang="ja-JP" altLang="en-US" b="1" dirty="0">
                <a:latin typeface="+mj-ea"/>
                <a:ea typeface="+mj-ea"/>
              </a:rPr>
              <a:t>イ</a:t>
            </a:r>
            <a:r>
              <a:rPr lang="ja-JP" altLang="en-US" dirty="0">
                <a:latin typeface="+mj-ea"/>
                <a:ea typeface="+mj-ea"/>
              </a:rPr>
              <a:t>と</a:t>
            </a:r>
            <a:r>
              <a:rPr lang="ja-JP" altLang="en-US" b="1" dirty="0">
                <a:latin typeface="+mj-ea"/>
                <a:ea typeface="+mj-ea"/>
              </a:rPr>
              <a:t>ロ</a:t>
            </a:r>
            <a:r>
              <a:rPr lang="ja-JP" altLang="en-US" dirty="0">
                <a:latin typeface="+mj-ea"/>
                <a:ea typeface="+mj-ea"/>
              </a:rPr>
              <a:t>に分け、広範囲型２号消火栓</a:t>
            </a:r>
            <a:endParaRPr lang="en-US" altLang="ja-JP" dirty="0">
              <a:latin typeface="+mj-ea"/>
              <a:ea typeface="+mj-ea"/>
            </a:endParaRPr>
          </a:p>
          <a:p>
            <a:pPr lvl="2">
              <a:defRPr/>
            </a:pPr>
            <a:r>
              <a:rPr lang="ja-JP" altLang="en-US" dirty="0">
                <a:latin typeface="+mj-ea"/>
                <a:ea typeface="+mj-ea"/>
              </a:rPr>
              <a:t> を</a:t>
            </a:r>
            <a:r>
              <a:rPr lang="ja-JP" altLang="en-US" b="1" dirty="0">
                <a:latin typeface="+mj-ea"/>
                <a:ea typeface="+mj-ea"/>
              </a:rPr>
              <a:t>ロ</a:t>
            </a:r>
            <a:r>
              <a:rPr lang="ja-JP" altLang="en-US" dirty="0">
                <a:latin typeface="+mj-ea"/>
                <a:ea typeface="+mj-ea"/>
              </a:rPr>
              <a:t>に規定</a:t>
            </a:r>
            <a:r>
              <a:rPr lang="ja-JP" altLang="en-US" dirty="0" smtClean="0">
                <a:latin typeface="+mj-ea"/>
                <a:ea typeface="+mj-ea"/>
              </a:rPr>
              <a:t>。</a:t>
            </a:r>
            <a:endParaRPr lang="en-US" altLang="ja-JP" dirty="0" smtClean="0">
              <a:latin typeface="+mj-ea"/>
              <a:ea typeface="+mj-ea"/>
            </a:endParaRPr>
          </a:p>
          <a:p>
            <a:pPr lvl="2">
              <a:defRPr/>
            </a:pPr>
            <a:r>
              <a:rPr lang="ja-JP" altLang="en-US" dirty="0" smtClean="0">
                <a:latin typeface="+mj-ea"/>
                <a:ea typeface="ＭＳ Ｐゴシック" pitchFamily="50" charset="-128"/>
              </a:rPr>
              <a:t>・　</a:t>
            </a:r>
            <a:r>
              <a:rPr lang="ja-JP" altLang="en-US" dirty="0" smtClean="0">
                <a:latin typeface="+mj-ea"/>
              </a:rPr>
              <a:t>広範囲型２号</a:t>
            </a:r>
            <a:r>
              <a:rPr lang="ja-JP" altLang="en-US" dirty="0" smtClean="0">
                <a:latin typeface="+mj-ea"/>
                <a:ea typeface="ＭＳ Ｐゴシック" pitchFamily="50" charset="-128"/>
              </a:rPr>
              <a:t>消火栓を</a:t>
            </a:r>
            <a:r>
              <a:rPr lang="ja-JP" altLang="en-US" b="1" dirty="0" smtClean="0">
                <a:solidFill>
                  <a:srgbClr val="FF0000"/>
                </a:solidFill>
                <a:latin typeface="+mj-ea"/>
                <a:ea typeface="ＭＳ Ｐゴシック" pitchFamily="50" charset="-128"/>
              </a:rPr>
              <a:t>２５</a:t>
            </a:r>
            <a:r>
              <a:rPr lang="en-US" altLang="ja-JP" b="1" dirty="0" smtClean="0">
                <a:solidFill>
                  <a:srgbClr val="FF0000"/>
                </a:solidFill>
                <a:latin typeface="+mj-ea"/>
                <a:ea typeface="ＭＳ Ｐゴシック" pitchFamily="50" charset="-128"/>
              </a:rPr>
              <a:t>m</a:t>
            </a:r>
            <a:r>
              <a:rPr lang="ja-JP" altLang="en-US" b="1" dirty="0" smtClean="0">
                <a:solidFill>
                  <a:srgbClr val="FF0000"/>
                </a:solidFill>
                <a:latin typeface="+mj-ea"/>
                <a:ea typeface="ＭＳ Ｐゴシック" pitchFamily="50" charset="-128"/>
              </a:rPr>
              <a:t>間隔</a:t>
            </a:r>
            <a:r>
              <a:rPr lang="ja-JP" altLang="en-US" dirty="0" smtClean="0">
                <a:latin typeface="+mj-ea"/>
                <a:ea typeface="ＭＳ Ｐゴシック" pitchFamily="50" charset="-128"/>
              </a:rPr>
              <a:t>で設置できるよう位置づけ</a:t>
            </a:r>
            <a:r>
              <a:rPr lang="ja-JP" altLang="en-US" sz="1400" b="1" dirty="0" smtClean="0">
                <a:solidFill>
                  <a:srgbClr val="00B050"/>
                </a:solidFill>
                <a:latin typeface="+mj-ea"/>
                <a:ea typeface="ＭＳ Ｐゴシック" pitchFamily="50" charset="-128"/>
              </a:rPr>
              <a:t>（令第</a:t>
            </a:r>
            <a:r>
              <a:rPr lang="en-US" altLang="ja-JP" sz="1400" b="1" dirty="0" smtClean="0">
                <a:solidFill>
                  <a:srgbClr val="00B050"/>
                </a:solidFill>
                <a:latin typeface="+mj-ea"/>
                <a:ea typeface="ＭＳ Ｐゴシック" pitchFamily="50" charset="-128"/>
              </a:rPr>
              <a:t>11</a:t>
            </a:r>
            <a:r>
              <a:rPr lang="ja-JP" altLang="en-US" sz="1400" b="1" dirty="0" smtClean="0">
                <a:solidFill>
                  <a:srgbClr val="00B050"/>
                </a:solidFill>
                <a:latin typeface="+mj-ea"/>
                <a:ea typeface="ＭＳ Ｐゴシック" pitchFamily="50" charset="-128"/>
              </a:rPr>
              <a:t>条第３項第２号ロ（１））</a:t>
            </a:r>
            <a:r>
              <a:rPr lang="ja-JP" altLang="en-US" dirty="0" smtClean="0">
                <a:latin typeface="+mj-ea"/>
                <a:ea typeface="ＭＳ Ｐゴシック" pitchFamily="50" charset="-128"/>
              </a:rPr>
              <a:t>。</a:t>
            </a:r>
            <a:endParaRPr lang="en-US" altLang="ja-JP" dirty="0" smtClean="0">
              <a:latin typeface="+mj-ea"/>
              <a:ea typeface="ＭＳ Ｐゴシック" pitchFamily="50" charset="-128"/>
            </a:endParaRPr>
          </a:p>
          <a:p>
            <a:pPr lvl="2">
              <a:defRPr/>
            </a:pPr>
            <a:r>
              <a:rPr lang="ja-JP" altLang="en-US" dirty="0" smtClean="0">
                <a:latin typeface="+mj-ea"/>
                <a:ea typeface="ＭＳ Ｐゴシック" pitchFamily="50" charset="-128"/>
              </a:rPr>
              <a:t>・</a:t>
            </a:r>
            <a:r>
              <a:rPr lang="ja-JP" altLang="en-US" dirty="0">
                <a:latin typeface="+mj-ea"/>
                <a:ea typeface="ＭＳ Ｐゴシック" pitchFamily="50" charset="-128"/>
              </a:rPr>
              <a:t>　放水量</a:t>
            </a:r>
            <a:r>
              <a:rPr lang="ja-JP" altLang="en-US" b="1" dirty="0">
                <a:solidFill>
                  <a:srgbClr val="FF0000"/>
                </a:solidFill>
                <a:latin typeface="+mj-ea"/>
                <a:ea typeface="ＭＳ Ｐゴシック" pitchFamily="50" charset="-128"/>
              </a:rPr>
              <a:t>８０リットル毎分以上</a:t>
            </a:r>
            <a:r>
              <a:rPr lang="ja-JP" altLang="en-US" dirty="0">
                <a:latin typeface="+mj-ea"/>
                <a:ea typeface="ＭＳ Ｐゴシック" pitchFamily="50" charset="-128"/>
              </a:rPr>
              <a:t>、放水圧力</a:t>
            </a:r>
            <a:r>
              <a:rPr lang="ja-JP" altLang="en-US" b="1" dirty="0">
                <a:solidFill>
                  <a:srgbClr val="FF0000"/>
                </a:solidFill>
                <a:latin typeface="+mj-ea"/>
                <a:ea typeface="ＭＳ Ｐゴシック" pitchFamily="50" charset="-128"/>
              </a:rPr>
              <a:t>０．１７</a:t>
            </a:r>
            <a:r>
              <a:rPr lang="en-US" altLang="ja-JP" b="1" dirty="0" err="1">
                <a:solidFill>
                  <a:srgbClr val="FF0000"/>
                </a:solidFill>
                <a:latin typeface="+mj-ea"/>
                <a:ea typeface="ＭＳ Ｐゴシック" pitchFamily="50" charset="-128"/>
              </a:rPr>
              <a:t>MPa</a:t>
            </a:r>
            <a:r>
              <a:rPr lang="ja-JP" altLang="en-US" b="1" dirty="0">
                <a:solidFill>
                  <a:srgbClr val="FF0000"/>
                </a:solidFill>
                <a:latin typeface="+mj-ea"/>
                <a:ea typeface="ＭＳ Ｐゴシック" pitchFamily="50" charset="-128"/>
              </a:rPr>
              <a:t>以上</a:t>
            </a:r>
            <a:r>
              <a:rPr lang="ja-JP" altLang="en-US" dirty="0">
                <a:latin typeface="+mj-ea"/>
                <a:ea typeface="ＭＳ Ｐゴシック" pitchFamily="50" charset="-128"/>
              </a:rPr>
              <a:t>のものとする</a:t>
            </a:r>
            <a:r>
              <a:rPr lang="ja-JP" altLang="en-US" sz="1400" b="1" dirty="0">
                <a:solidFill>
                  <a:srgbClr val="00B050"/>
                </a:solidFill>
                <a:latin typeface="+mj-ea"/>
                <a:ea typeface="ＭＳ Ｐゴシック" pitchFamily="50" charset="-128"/>
              </a:rPr>
              <a:t>（令第</a:t>
            </a:r>
            <a:r>
              <a:rPr lang="en-US" altLang="ja-JP" sz="1400" b="1" dirty="0">
                <a:solidFill>
                  <a:srgbClr val="00B050"/>
                </a:solidFill>
                <a:latin typeface="+mj-ea"/>
                <a:ea typeface="ＭＳ Ｐゴシック" pitchFamily="50" charset="-128"/>
              </a:rPr>
              <a:t>11</a:t>
            </a:r>
            <a:r>
              <a:rPr lang="ja-JP" altLang="en-US" sz="1400" b="1" dirty="0">
                <a:solidFill>
                  <a:srgbClr val="00B050"/>
                </a:solidFill>
                <a:latin typeface="+mj-ea"/>
                <a:ea typeface="ＭＳ Ｐゴシック" pitchFamily="50" charset="-128"/>
              </a:rPr>
              <a:t>条第３項第２号</a:t>
            </a:r>
            <a:r>
              <a:rPr lang="ja-JP" altLang="en-US" sz="1400" b="1" dirty="0" smtClean="0">
                <a:solidFill>
                  <a:srgbClr val="00B050"/>
                </a:solidFill>
                <a:latin typeface="+mj-ea"/>
                <a:ea typeface="ＭＳ Ｐゴシック" pitchFamily="50" charset="-128"/>
              </a:rPr>
              <a:t>ロ</a:t>
            </a:r>
            <a:r>
              <a:rPr lang="en-US" altLang="ja-JP" sz="1400" b="1" dirty="0" smtClean="0">
                <a:solidFill>
                  <a:srgbClr val="00B050"/>
                </a:solidFill>
                <a:latin typeface="+mj-ea"/>
                <a:ea typeface="ＭＳ Ｐゴシック" pitchFamily="50" charset="-128"/>
              </a:rPr>
              <a:t> </a:t>
            </a:r>
            <a:r>
              <a:rPr lang="ja-JP" altLang="en-US" sz="1400" b="1" dirty="0">
                <a:solidFill>
                  <a:srgbClr val="00B050"/>
                </a:solidFill>
                <a:latin typeface="+mj-ea"/>
                <a:ea typeface="ＭＳ Ｐゴシック" pitchFamily="50" charset="-128"/>
              </a:rPr>
              <a:t>（５））</a:t>
            </a:r>
            <a:r>
              <a:rPr lang="ja-JP" altLang="en-US" dirty="0">
                <a:latin typeface="+mj-ea"/>
                <a:ea typeface="ＭＳ Ｐゴシック" pitchFamily="50" charset="-128"/>
              </a:rPr>
              <a:t>。</a:t>
            </a:r>
            <a:endParaRPr lang="en-US" altLang="ja-JP" dirty="0">
              <a:latin typeface="+mj-ea"/>
              <a:ea typeface="ＭＳ Ｐゴシック" pitchFamily="50" charset="-128"/>
            </a:endParaRPr>
          </a:p>
          <a:p>
            <a:pPr lvl="2">
              <a:defRPr/>
            </a:pPr>
            <a:r>
              <a:rPr lang="ja-JP" altLang="en-US" dirty="0">
                <a:latin typeface="+mj-ea"/>
                <a:ea typeface="ＭＳ Ｐゴシック" pitchFamily="50" charset="-128"/>
              </a:rPr>
              <a:t>・　水源水量</a:t>
            </a:r>
            <a:r>
              <a:rPr lang="ja-JP" altLang="en-US" b="1" dirty="0">
                <a:solidFill>
                  <a:srgbClr val="FF0000"/>
                </a:solidFill>
                <a:latin typeface="+mj-ea"/>
                <a:ea typeface="ＭＳ Ｐゴシック" pitchFamily="50" charset="-128"/>
              </a:rPr>
              <a:t>１．６㎥</a:t>
            </a:r>
            <a:r>
              <a:rPr lang="en-US" altLang="ja-JP" dirty="0">
                <a:latin typeface="+mj-ea"/>
                <a:ea typeface="ＭＳ Ｐゴシック" pitchFamily="50" charset="-128"/>
              </a:rPr>
              <a:t>×</a:t>
            </a:r>
            <a:r>
              <a:rPr lang="ja-JP" altLang="en-US" dirty="0">
                <a:latin typeface="+mj-ea"/>
                <a:ea typeface="ＭＳ Ｐゴシック" pitchFamily="50" charset="-128"/>
              </a:rPr>
              <a:t>階の消火栓設置個数（最大２＝</a:t>
            </a:r>
            <a:r>
              <a:rPr lang="ja-JP" altLang="en-US" b="1" dirty="0">
                <a:solidFill>
                  <a:srgbClr val="FF0000"/>
                </a:solidFill>
                <a:latin typeface="+mj-ea"/>
                <a:ea typeface="ＭＳ Ｐゴシック" pitchFamily="50" charset="-128"/>
              </a:rPr>
              <a:t>３．２㎥</a:t>
            </a:r>
            <a:r>
              <a:rPr lang="ja-JP" altLang="en-US" dirty="0">
                <a:latin typeface="+mj-ea"/>
                <a:ea typeface="ＭＳ Ｐゴシック" pitchFamily="50" charset="-128"/>
              </a:rPr>
              <a:t>）</a:t>
            </a:r>
            <a:r>
              <a:rPr lang="ja-JP" altLang="en-US" sz="1400" b="1" dirty="0">
                <a:solidFill>
                  <a:srgbClr val="00B050"/>
                </a:solidFill>
                <a:latin typeface="+mj-ea"/>
                <a:ea typeface="ＭＳ Ｐゴシック" pitchFamily="50" charset="-128"/>
              </a:rPr>
              <a:t>（令第</a:t>
            </a:r>
            <a:r>
              <a:rPr lang="en-US" altLang="ja-JP" sz="1400" b="1" dirty="0">
                <a:solidFill>
                  <a:srgbClr val="00B050"/>
                </a:solidFill>
                <a:latin typeface="+mj-ea"/>
                <a:ea typeface="ＭＳ Ｐゴシック" pitchFamily="50" charset="-128"/>
              </a:rPr>
              <a:t>11</a:t>
            </a:r>
            <a:r>
              <a:rPr lang="ja-JP" altLang="en-US" sz="1400" b="1" dirty="0">
                <a:solidFill>
                  <a:srgbClr val="00B050"/>
                </a:solidFill>
                <a:latin typeface="+mj-ea"/>
                <a:ea typeface="ＭＳ Ｐゴシック" pitchFamily="50" charset="-128"/>
              </a:rPr>
              <a:t>条第３項第２号ロ（４））</a:t>
            </a:r>
            <a:r>
              <a:rPr lang="ja-JP" altLang="en-US" dirty="0">
                <a:latin typeface="+mj-ea"/>
                <a:ea typeface="ＭＳ Ｐゴシック" pitchFamily="50" charset="-128"/>
              </a:rPr>
              <a:t>。</a:t>
            </a:r>
            <a:endParaRPr lang="en-US" altLang="ja-JP" dirty="0">
              <a:latin typeface="+mj-ea"/>
              <a:ea typeface="ＭＳ Ｐゴシック" pitchFamily="50" charset="-128"/>
            </a:endParaRPr>
          </a:p>
          <a:p>
            <a:pPr lvl="2">
              <a:defRPr/>
            </a:pPr>
            <a:r>
              <a:rPr lang="en-US" altLang="ja-JP" sz="2000" b="1" dirty="0">
                <a:solidFill>
                  <a:srgbClr val="00B050"/>
                </a:solidFill>
                <a:latin typeface="+mj-ea"/>
                <a:ea typeface="ＭＳ Ｐゴシック" pitchFamily="50" charset="-128"/>
              </a:rPr>
              <a:t>【</a:t>
            </a:r>
            <a:r>
              <a:rPr lang="ja-JP" altLang="en-US" sz="2000" b="1" dirty="0">
                <a:solidFill>
                  <a:srgbClr val="00B050"/>
                </a:solidFill>
                <a:latin typeface="+mj-ea"/>
                <a:ea typeface="ＭＳ Ｐゴシック" pitchFamily="50" charset="-128"/>
              </a:rPr>
              <a:t>消防法施行規則</a:t>
            </a:r>
            <a:r>
              <a:rPr lang="en-US" altLang="ja-JP" sz="2000" b="1" dirty="0">
                <a:solidFill>
                  <a:srgbClr val="00B050"/>
                </a:solidFill>
                <a:latin typeface="+mj-ea"/>
                <a:ea typeface="ＭＳ Ｐゴシック" pitchFamily="50" charset="-128"/>
              </a:rPr>
              <a:t>】</a:t>
            </a:r>
          </a:p>
          <a:p>
            <a:pPr lvl="2">
              <a:defRPr/>
            </a:pPr>
            <a:r>
              <a:rPr lang="ja-JP" altLang="en-US" dirty="0">
                <a:latin typeface="+mj-ea"/>
                <a:ea typeface="ＭＳ Ｐゴシック" pitchFamily="50" charset="-128"/>
              </a:rPr>
              <a:t>・　主配管のうち、立上り管は、管の呼びで</a:t>
            </a:r>
            <a:r>
              <a:rPr lang="ja-JP" altLang="en-US" b="1" dirty="0">
                <a:solidFill>
                  <a:srgbClr val="FF0000"/>
                </a:solidFill>
                <a:latin typeface="+mj-ea"/>
                <a:ea typeface="ＭＳ Ｐゴシック" pitchFamily="50" charset="-128"/>
              </a:rPr>
              <a:t>４０ｍｍ以上</a:t>
            </a:r>
            <a:r>
              <a:rPr lang="ja-JP" altLang="en-US" sz="1400" b="1" dirty="0">
                <a:solidFill>
                  <a:srgbClr val="00B050"/>
                </a:solidFill>
                <a:latin typeface="+mj-ea"/>
                <a:ea typeface="ＭＳ Ｐゴシック" pitchFamily="50" charset="-128"/>
              </a:rPr>
              <a:t>（規則第</a:t>
            </a:r>
            <a:r>
              <a:rPr lang="en-US" altLang="ja-JP" sz="1400" b="1" dirty="0">
                <a:solidFill>
                  <a:srgbClr val="00B050"/>
                </a:solidFill>
                <a:latin typeface="+mj-ea"/>
                <a:ea typeface="ＭＳ Ｐゴシック" pitchFamily="50" charset="-128"/>
              </a:rPr>
              <a:t>12</a:t>
            </a:r>
            <a:r>
              <a:rPr lang="ja-JP" altLang="en-US" sz="1400" b="1" dirty="0">
                <a:solidFill>
                  <a:srgbClr val="00B050"/>
                </a:solidFill>
                <a:latin typeface="+mj-ea"/>
                <a:ea typeface="ＭＳ Ｐゴシック" pitchFamily="50" charset="-128"/>
              </a:rPr>
              <a:t>条第３項第１号）</a:t>
            </a:r>
            <a:r>
              <a:rPr lang="ja-JP" altLang="en-US" dirty="0">
                <a:latin typeface="+mj-ea"/>
                <a:ea typeface="ＭＳ Ｐゴシック" pitchFamily="50" charset="-128"/>
              </a:rPr>
              <a:t>。</a:t>
            </a:r>
            <a:endParaRPr lang="en-US" altLang="ja-JP" dirty="0">
              <a:latin typeface="+mj-ea"/>
              <a:ea typeface="ＭＳ Ｐゴシック" pitchFamily="50" charset="-128"/>
            </a:endParaRPr>
          </a:p>
          <a:p>
            <a:pPr lvl="2">
              <a:defRPr/>
            </a:pPr>
            <a:r>
              <a:rPr lang="ja-JP" altLang="en-US" dirty="0">
                <a:latin typeface="+mj-ea"/>
                <a:ea typeface="ＭＳ Ｐゴシック" pitchFamily="50" charset="-128"/>
              </a:rPr>
              <a:t>・　ポンプを用いる加圧送水装置のポンプ吐出量</a:t>
            </a:r>
            <a:r>
              <a:rPr lang="ja-JP" altLang="en-US" b="1" dirty="0">
                <a:solidFill>
                  <a:srgbClr val="FF0000"/>
                </a:solidFill>
                <a:latin typeface="+mj-ea"/>
                <a:ea typeface="ＭＳ Ｐゴシック" pitchFamily="50" charset="-128"/>
              </a:rPr>
              <a:t>９０リットル毎分</a:t>
            </a:r>
            <a:r>
              <a:rPr lang="en-US" altLang="ja-JP" dirty="0">
                <a:latin typeface="+mj-ea"/>
                <a:ea typeface="ＭＳ Ｐゴシック" pitchFamily="50" charset="-128"/>
              </a:rPr>
              <a:t>×</a:t>
            </a:r>
            <a:r>
              <a:rPr lang="ja-JP" altLang="en-US" dirty="0">
                <a:latin typeface="+mj-ea"/>
                <a:ea typeface="ＭＳ Ｐゴシック" pitchFamily="50" charset="-128"/>
              </a:rPr>
              <a:t>階の消火栓設置個数　（最大２</a:t>
            </a:r>
            <a:endParaRPr lang="en-US" altLang="ja-JP" dirty="0">
              <a:latin typeface="+mj-ea"/>
              <a:ea typeface="ＭＳ Ｐゴシック" pitchFamily="50" charset="-128"/>
            </a:endParaRPr>
          </a:p>
          <a:p>
            <a:pPr lvl="2">
              <a:defRPr/>
            </a:pPr>
            <a:r>
              <a:rPr lang="en-US" altLang="ja-JP" dirty="0">
                <a:latin typeface="+mj-ea"/>
                <a:ea typeface="ＭＳ Ｐゴシック" pitchFamily="50" charset="-128"/>
              </a:rPr>
              <a:t> </a:t>
            </a:r>
            <a:r>
              <a:rPr lang="ja-JP" altLang="en-US" dirty="0">
                <a:latin typeface="+mj-ea"/>
                <a:ea typeface="ＭＳ Ｐゴシック" pitchFamily="50" charset="-128"/>
              </a:rPr>
              <a:t>＝</a:t>
            </a:r>
            <a:r>
              <a:rPr lang="ja-JP" altLang="en-US" b="1" dirty="0">
                <a:solidFill>
                  <a:srgbClr val="FF0000"/>
                </a:solidFill>
                <a:latin typeface="+mj-ea"/>
                <a:ea typeface="ＭＳ Ｐゴシック" pitchFamily="50" charset="-128"/>
              </a:rPr>
              <a:t>１８０リットル毎分</a:t>
            </a:r>
            <a:r>
              <a:rPr lang="ja-JP" altLang="en-US" dirty="0">
                <a:latin typeface="+mj-ea"/>
                <a:ea typeface="ＭＳ Ｐゴシック" pitchFamily="50" charset="-128"/>
              </a:rPr>
              <a:t>）</a:t>
            </a:r>
            <a:r>
              <a:rPr lang="ja-JP" altLang="en-US" sz="1400" b="1" dirty="0">
                <a:solidFill>
                  <a:srgbClr val="00B050"/>
                </a:solidFill>
                <a:latin typeface="+mj-ea"/>
                <a:ea typeface="ＭＳ Ｐゴシック" pitchFamily="50" charset="-128"/>
              </a:rPr>
              <a:t>（規則第</a:t>
            </a:r>
            <a:r>
              <a:rPr lang="en-US" altLang="ja-JP" sz="1400" b="1" dirty="0">
                <a:solidFill>
                  <a:srgbClr val="00B050"/>
                </a:solidFill>
                <a:latin typeface="+mj-ea"/>
                <a:ea typeface="ＭＳ Ｐゴシック" pitchFamily="50" charset="-128"/>
              </a:rPr>
              <a:t>12</a:t>
            </a:r>
            <a:r>
              <a:rPr lang="ja-JP" altLang="en-US" sz="1400" b="1" dirty="0">
                <a:solidFill>
                  <a:srgbClr val="00B050"/>
                </a:solidFill>
                <a:latin typeface="+mj-ea"/>
                <a:ea typeface="ＭＳ Ｐゴシック" pitchFamily="50" charset="-128"/>
              </a:rPr>
              <a:t>条第３項第２号）</a:t>
            </a:r>
            <a:r>
              <a:rPr lang="ja-JP" altLang="en-US" dirty="0">
                <a:latin typeface="+mj-ea"/>
                <a:ea typeface="ＭＳ Ｐゴシック" pitchFamily="50" charset="-128"/>
              </a:rPr>
              <a:t>。</a:t>
            </a:r>
            <a:endParaRPr lang="en-US" altLang="ja-JP" dirty="0">
              <a:latin typeface="+mj-ea"/>
              <a:ea typeface="ＭＳ Ｐゴシック" pitchFamily="50" charset="-128"/>
            </a:endParaRPr>
          </a:p>
          <a:p>
            <a:pPr lvl="2">
              <a:defRPr/>
            </a:pPr>
            <a:r>
              <a:rPr lang="en-US" altLang="ja-JP" sz="2000" b="1" dirty="0">
                <a:solidFill>
                  <a:srgbClr val="00B050"/>
                </a:solidFill>
                <a:latin typeface="+mj-ea"/>
                <a:ea typeface="ＭＳ Ｐゴシック" pitchFamily="50" charset="-128"/>
              </a:rPr>
              <a:t>【</a:t>
            </a:r>
            <a:r>
              <a:rPr lang="ja-JP" altLang="en-US" sz="2000" b="1" dirty="0">
                <a:solidFill>
                  <a:srgbClr val="00B050"/>
                </a:solidFill>
                <a:latin typeface="+mj-ea"/>
                <a:ea typeface="ＭＳ Ｐゴシック" pitchFamily="50" charset="-128"/>
              </a:rPr>
              <a:t>告示</a:t>
            </a:r>
            <a:r>
              <a:rPr lang="en-US" altLang="ja-JP" sz="2000" b="1" dirty="0">
                <a:solidFill>
                  <a:srgbClr val="00B050"/>
                </a:solidFill>
                <a:latin typeface="+mj-ea"/>
                <a:ea typeface="ＭＳ Ｐゴシック" pitchFamily="50" charset="-128"/>
              </a:rPr>
              <a:t>】</a:t>
            </a:r>
          </a:p>
          <a:p>
            <a:pPr lvl="2">
              <a:defRPr/>
            </a:pPr>
            <a:r>
              <a:rPr lang="ja-JP" altLang="en-US" dirty="0">
                <a:latin typeface="+mj-ea"/>
                <a:ea typeface="ＭＳ Ｐゴシック" pitchFamily="50" charset="-128"/>
              </a:rPr>
              <a:t>・　ノズル先端の高さ１ｍ、仰角５度における射程</a:t>
            </a:r>
            <a:r>
              <a:rPr lang="ja-JP" altLang="en-US" b="1" dirty="0">
                <a:solidFill>
                  <a:srgbClr val="FF0000"/>
                </a:solidFill>
                <a:latin typeface="+mj-ea"/>
                <a:ea typeface="ＭＳ Ｐゴシック" pitchFamily="50" charset="-128"/>
              </a:rPr>
              <a:t>７ｍ以上</a:t>
            </a:r>
            <a:r>
              <a:rPr lang="ja-JP" altLang="en-US" sz="1400" b="1" dirty="0">
                <a:solidFill>
                  <a:srgbClr val="00B050"/>
                </a:solidFill>
                <a:latin typeface="+mj-ea"/>
                <a:ea typeface="ＭＳ Ｐゴシック" pitchFamily="50" charset="-128"/>
              </a:rPr>
              <a:t>（告示）</a:t>
            </a:r>
            <a:r>
              <a:rPr lang="ja-JP" altLang="en-US" dirty="0">
                <a:latin typeface="+mj-ea"/>
                <a:ea typeface="ＭＳ Ｐゴシック" pitchFamily="50" charset="-128"/>
              </a:rPr>
              <a:t>。</a:t>
            </a:r>
            <a:endParaRPr lang="en-US" altLang="ja-JP" dirty="0">
              <a:latin typeface="+mj-ea"/>
              <a:ea typeface="ＭＳ Ｐゴシック" pitchFamily="50" charset="-128"/>
            </a:endParaRPr>
          </a:p>
          <a:p>
            <a:pPr lvl="2">
              <a:defRPr/>
            </a:pPr>
            <a:r>
              <a:rPr lang="ja-JP" altLang="en-US" dirty="0">
                <a:latin typeface="+mj-ea"/>
                <a:ea typeface="ＭＳ Ｐゴシック" pitchFamily="50" charset="-128"/>
              </a:rPr>
              <a:t>・　噴霧状の放水への切替え機能については、</a:t>
            </a:r>
            <a:r>
              <a:rPr lang="ja-JP" altLang="en-US" b="1" dirty="0">
                <a:solidFill>
                  <a:srgbClr val="FF0000"/>
                </a:solidFill>
                <a:latin typeface="+mj-ea"/>
                <a:ea typeface="ＭＳ Ｐゴシック" pitchFamily="50" charset="-128"/>
              </a:rPr>
              <a:t>任意</a:t>
            </a:r>
            <a:r>
              <a:rPr lang="ja-JP" altLang="en-US" sz="1400" b="1" dirty="0">
                <a:solidFill>
                  <a:srgbClr val="00B050"/>
                </a:solidFill>
                <a:latin typeface="+mj-ea"/>
                <a:ea typeface="ＭＳ Ｐゴシック" pitchFamily="50" charset="-128"/>
              </a:rPr>
              <a:t>（告示）</a:t>
            </a:r>
            <a:r>
              <a:rPr lang="ja-JP" altLang="en-US" dirty="0">
                <a:latin typeface="+mj-ea"/>
                <a:ea typeface="ＭＳ Ｐゴシック" pitchFamily="50" charset="-128"/>
              </a:rPr>
              <a:t>。</a:t>
            </a:r>
            <a:endParaRPr lang="en-US" altLang="ja-JP" b="1" dirty="0">
              <a:latin typeface="+mj-ea"/>
              <a:ea typeface="ＭＳ Ｐゴシック" pitchFamily="50" charset="-128"/>
            </a:endParaRPr>
          </a:p>
          <a:p>
            <a:pPr lvl="2">
              <a:defRPr/>
            </a:pPr>
            <a:endParaRPr lang="en-US" altLang="ja-JP" sz="2000" dirty="0">
              <a:latin typeface="+mj-ea"/>
              <a:ea typeface="ＭＳ Ｐゴシック" pitchFamily="50" charset="-128"/>
            </a:endParaRPr>
          </a:p>
          <a:p>
            <a:pPr lvl="2">
              <a:defRPr/>
            </a:pPr>
            <a:endParaRPr lang="en-US" altLang="ja-JP" sz="2000" dirty="0">
              <a:latin typeface="+mj-ea"/>
              <a:ea typeface="ＭＳ Ｐゴシック" pitchFamily="50" charset="-128"/>
            </a:endParaRPr>
          </a:p>
          <a:p>
            <a:pPr lvl="2">
              <a:defRPr/>
            </a:pPr>
            <a:endParaRPr lang="en-US" altLang="ja-JP" sz="2000" dirty="0">
              <a:latin typeface="+mj-ea"/>
              <a:ea typeface="+mj-ea"/>
            </a:endParaRPr>
          </a:p>
          <a:p>
            <a:pPr lvl="2">
              <a:defRPr/>
            </a:pPr>
            <a:endParaRPr lang="en-US" altLang="ja-JP" sz="2000" b="1" dirty="0">
              <a:latin typeface="+mj-ea"/>
              <a:ea typeface="+mj-ea"/>
            </a:endParaRPr>
          </a:p>
          <a:p>
            <a:pPr lvl="2">
              <a:defRPr/>
            </a:pPr>
            <a:endParaRPr lang="en-US" altLang="ja-JP" sz="2000" b="1" dirty="0">
              <a:latin typeface="+mj-ea"/>
              <a:ea typeface="+mj-ea"/>
            </a:endParaRPr>
          </a:p>
          <a:p>
            <a:pPr marL="898525" lvl="3" indent="-898525">
              <a:buFont typeface="Arial" pitchFamily="34" charset="0"/>
              <a:buNone/>
              <a:defRPr/>
            </a:pPr>
            <a:endParaRPr lang="en-US" altLang="ja-JP" dirty="0">
              <a:latin typeface="+mj-ea"/>
              <a:ea typeface="+mj-ea"/>
            </a:endParaRPr>
          </a:p>
          <a:p>
            <a:pPr>
              <a:defRPr/>
            </a:pPr>
            <a:endParaRPr lang="ja-JP" altLang="en-US" dirty="0">
              <a:latin typeface="+mj-ea"/>
              <a:ea typeface="+mj-ea"/>
            </a:endParaRPr>
          </a:p>
        </p:txBody>
      </p:sp>
      <p:sp>
        <p:nvSpPr>
          <p:cNvPr id="8" name="角丸四角形 7"/>
          <p:cNvSpPr/>
          <p:nvPr/>
        </p:nvSpPr>
        <p:spPr>
          <a:xfrm>
            <a:off x="520700" y="1004888"/>
            <a:ext cx="8915400" cy="720725"/>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a:defRPr/>
            </a:pPr>
            <a:r>
              <a:rPr lang="ja-JP" altLang="en-US" sz="1400" dirty="0"/>
              <a:t>　</a:t>
            </a:r>
            <a:endParaRPr lang="en-US" altLang="ja-JP" sz="1400" dirty="0"/>
          </a:p>
          <a:p>
            <a:pPr>
              <a:defRPr/>
            </a:pPr>
            <a:r>
              <a:rPr lang="ja-JP" altLang="en-US" sz="1400" dirty="0"/>
              <a:t>　消防法施行令の一部を改正する政令等の公布について（平成</a:t>
            </a:r>
            <a:r>
              <a:rPr lang="en-US" altLang="ja-JP" sz="1400" dirty="0"/>
              <a:t>25</a:t>
            </a:r>
            <a:r>
              <a:rPr lang="ja-JP" altLang="en-US" sz="1400" dirty="0"/>
              <a:t>年３月</a:t>
            </a:r>
            <a:r>
              <a:rPr lang="en-US" altLang="ja-JP" sz="1400" dirty="0"/>
              <a:t>27</a:t>
            </a:r>
            <a:r>
              <a:rPr lang="ja-JP" altLang="en-US" sz="1400" dirty="0"/>
              <a:t>日付け消防予第</a:t>
            </a:r>
            <a:r>
              <a:rPr lang="en-US" altLang="ja-JP" sz="1400" dirty="0"/>
              <a:t>120</a:t>
            </a:r>
            <a:r>
              <a:rPr lang="ja-JP" altLang="en-US" sz="1400" dirty="0"/>
              <a:t>号、消防危第</a:t>
            </a:r>
            <a:r>
              <a:rPr lang="en-US" altLang="ja-JP" sz="1400" dirty="0"/>
              <a:t>46</a:t>
            </a:r>
            <a:r>
              <a:rPr lang="ja-JP" altLang="en-US" sz="1400" dirty="0"/>
              <a:t>号）</a:t>
            </a:r>
            <a:endParaRPr lang="en-US" altLang="ja-JP" sz="1400" dirty="0"/>
          </a:p>
          <a:p>
            <a:pPr>
              <a:defRPr/>
            </a:pPr>
            <a:r>
              <a:rPr lang="ja-JP" altLang="en-US" sz="1400" dirty="0"/>
              <a:t>　消防法施行令の一部を改正する政令等の運用について（平成</a:t>
            </a:r>
            <a:r>
              <a:rPr lang="en-US" altLang="ja-JP" sz="1400" dirty="0"/>
              <a:t>25</a:t>
            </a:r>
            <a:r>
              <a:rPr lang="ja-JP" altLang="en-US" sz="1400" dirty="0"/>
              <a:t>年３月</a:t>
            </a:r>
            <a:r>
              <a:rPr lang="en-US" altLang="ja-JP" sz="1400" dirty="0"/>
              <a:t>27</a:t>
            </a:r>
            <a:r>
              <a:rPr lang="ja-JP" altLang="en-US" sz="1400" dirty="0"/>
              <a:t>日付け消防予第</a:t>
            </a:r>
            <a:r>
              <a:rPr lang="en-US" altLang="ja-JP" sz="1400" dirty="0"/>
              <a:t>121</a:t>
            </a:r>
            <a:r>
              <a:rPr lang="ja-JP" altLang="en-US" sz="1400" dirty="0"/>
              <a:t>号）</a:t>
            </a:r>
          </a:p>
          <a:p>
            <a:pPr algn="ctr">
              <a:defRPr/>
            </a:pPr>
            <a:endParaRPr lang="ja-JP" altLang="en-US" dirty="0"/>
          </a:p>
        </p:txBody>
      </p:sp>
    </p:spTree>
    <p:extLst>
      <p:ext uri="{BB962C8B-B14F-4D97-AF65-F5344CB8AC3E}">
        <p14:creationId xmlns:p14="http://schemas.microsoft.com/office/powerpoint/2010/main" val="212710098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4274871047"/>
              </p:ext>
            </p:extLst>
          </p:nvPr>
        </p:nvGraphicFramePr>
        <p:xfrm>
          <a:off x="155575" y="1214439"/>
          <a:ext cx="9594851" cy="4851843"/>
        </p:xfrm>
        <a:graphic>
          <a:graphicData uri="http://schemas.openxmlformats.org/drawingml/2006/table">
            <a:tbl>
              <a:tblPr firstRow="1" bandRow="1">
                <a:tableStyleId>{5940675A-B579-460E-94D1-54222C63F5DA}</a:tableStyleId>
              </a:tblPr>
              <a:tblGrid>
                <a:gridCol w="1950173"/>
                <a:gridCol w="936083"/>
                <a:gridCol w="858076"/>
                <a:gridCol w="858076"/>
                <a:gridCol w="858076"/>
                <a:gridCol w="2028180"/>
                <a:gridCol w="2106187"/>
              </a:tblGrid>
              <a:tr h="240662">
                <a:tc rowSpan="2">
                  <a:txBody>
                    <a:bodyPr/>
                    <a:lstStyle/>
                    <a:p>
                      <a:endParaRPr kumimoji="1" lang="ja-JP" altLang="en-US" sz="1200" dirty="0"/>
                    </a:p>
                  </a:txBody>
                  <a:tcPr marL="99058" marR="99058"/>
                </a:tc>
                <a:tc gridSpan="4">
                  <a:txBody>
                    <a:bodyPr/>
                    <a:lstStyle/>
                    <a:p>
                      <a:pPr algn="ctr">
                        <a:lnSpc>
                          <a:spcPts val="1200"/>
                        </a:lnSpc>
                      </a:pPr>
                      <a:r>
                        <a:rPr kumimoji="1" lang="ja-JP" altLang="en-US" sz="1200" dirty="0" smtClean="0"/>
                        <a:t>設置基準</a:t>
                      </a:r>
                      <a:endParaRPr kumimoji="1" lang="ja-JP" altLang="en-US" sz="1200" dirty="0"/>
                    </a:p>
                  </a:txBody>
                  <a:tcPr marL="99058" marR="99058" anchor="ct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rowSpan="2">
                  <a:txBody>
                    <a:bodyPr/>
                    <a:lstStyle/>
                    <a:p>
                      <a:pPr algn="ctr"/>
                      <a:r>
                        <a:rPr kumimoji="1" lang="ja-JP" altLang="en-US" sz="1200" dirty="0" smtClean="0"/>
                        <a:t>特徴</a:t>
                      </a:r>
                      <a:endParaRPr kumimoji="1" lang="ja-JP" altLang="en-US" sz="1200" dirty="0"/>
                    </a:p>
                  </a:txBody>
                  <a:tcPr marL="99058" marR="99058" anchor="ctr"/>
                </a:tc>
                <a:tc rowSpan="2">
                  <a:txBody>
                    <a:bodyPr/>
                    <a:lstStyle/>
                    <a:p>
                      <a:pPr algn="ctr"/>
                      <a:r>
                        <a:rPr kumimoji="1" lang="ja-JP" altLang="en-US" sz="1200" dirty="0" smtClean="0"/>
                        <a:t>課題</a:t>
                      </a:r>
                      <a:endParaRPr kumimoji="1" lang="ja-JP" altLang="en-US" sz="1200" dirty="0"/>
                    </a:p>
                  </a:txBody>
                  <a:tcPr marL="99058" marR="99058" anchor="ctr"/>
                </a:tc>
              </a:tr>
              <a:tr h="285043">
                <a:tc vMerge="1">
                  <a:txBody>
                    <a:bodyPr/>
                    <a:lstStyle/>
                    <a:p>
                      <a:endParaRPr kumimoji="1" lang="ja-JP" altLang="en-US" dirty="0"/>
                    </a:p>
                  </a:txBody>
                  <a:tcPr/>
                </a:tc>
                <a:tc>
                  <a:txBody>
                    <a:bodyPr/>
                    <a:lstStyle/>
                    <a:p>
                      <a:pPr algn="ctr"/>
                      <a:r>
                        <a:rPr kumimoji="1" lang="ja-JP" altLang="en-US" sz="1100" dirty="0" smtClean="0"/>
                        <a:t>設置間隔</a:t>
                      </a:r>
                      <a:endParaRPr kumimoji="1" lang="ja-JP" altLang="en-US" sz="1100" dirty="0"/>
                    </a:p>
                  </a:txBody>
                  <a:tcPr marL="99058" marR="99058" anchor="ctr"/>
                </a:tc>
                <a:tc>
                  <a:txBody>
                    <a:bodyPr/>
                    <a:lstStyle/>
                    <a:p>
                      <a:pPr algn="ctr"/>
                      <a:r>
                        <a:rPr kumimoji="1" lang="ja-JP" altLang="en-US" sz="1100" dirty="0" smtClean="0"/>
                        <a:t>放水圧力</a:t>
                      </a:r>
                      <a:endParaRPr kumimoji="1" lang="en-US" altLang="ja-JP" sz="1100" dirty="0" smtClean="0"/>
                    </a:p>
                  </a:txBody>
                  <a:tcPr marL="99058" marR="99058" anchor="ctr"/>
                </a:tc>
                <a:tc>
                  <a:txBody>
                    <a:bodyPr/>
                    <a:lstStyle/>
                    <a:p>
                      <a:pPr algn="ctr"/>
                      <a:r>
                        <a:rPr kumimoji="1" lang="ja-JP" altLang="en-US" sz="1200" dirty="0" smtClean="0"/>
                        <a:t>放水量</a:t>
                      </a:r>
                      <a:endParaRPr kumimoji="1" lang="ja-JP" altLang="en-US" sz="1200" dirty="0"/>
                    </a:p>
                  </a:txBody>
                  <a:tcPr marL="99058" marR="99058" anchor="ctr"/>
                </a:tc>
                <a:tc>
                  <a:txBody>
                    <a:bodyPr/>
                    <a:lstStyle/>
                    <a:p>
                      <a:pPr algn="ctr"/>
                      <a:r>
                        <a:rPr kumimoji="1" lang="ja-JP" altLang="en-US" sz="1200" dirty="0" smtClean="0"/>
                        <a:t>水源量</a:t>
                      </a:r>
                      <a:endParaRPr kumimoji="1" lang="ja-JP" altLang="en-US" sz="1200" dirty="0"/>
                    </a:p>
                  </a:txBody>
                  <a:tcPr marL="99058" marR="99058" anchor="ctr"/>
                </a:tc>
                <a:tc vMerge="1">
                  <a:txBody>
                    <a:bodyPr/>
                    <a:lstStyle/>
                    <a:p>
                      <a:endParaRPr kumimoji="1" lang="ja-JP" altLang="en-US" dirty="0"/>
                    </a:p>
                  </a:txBody>
                  <a:tcPr/>
                </a:tc>
                <a:tc vMerge="1">
                  <a:txBody>
                    <a:bodyPr/>
                    <a:lstStyle/>
                    <a:p>
                      <a:endParaRPr kumimoji="1" lang="ja-JP" altLang="en-US" dirty="0"/>
                    </a:p>
                  </a:txBody>
                  <a:tcPr/>
                </a:tc>
              </a:tr>
              <a:tr h="992730">
                <a:tc>
                  <a:txBody>
                    <a:bodyPr/>
                    <a:lstStyle/>
                    <a:p>
                      <a:r>
                        <a:rPr kumimoji="1" lang="ja-JP" altLang="en-US" sz="1200" dirty="0" smtClean="0"/>
                        <a:t>１号消火栓</a:t>
                      </a:r>
                      <a:endParaRPr kumimoji="1" lang="en-US" altLang="ja-JP" sz="1200" dirty="0" smtClean="0"/>
                    </a:p>
                    <a:p>
                      <a:endParaRPr kumimoji="1" lang="en-US" altLang="ja-JP" sz="1200" dirty="0" smtClean="0"/>
                    </a:p>
                    <a:p>
                      <a:endParaRPr kumimoji="1" lang="en-US" altLang="ja-JP" sz="1200" dirty="0" smtClean="0"/>
                    </a:p>
                    <a:p>
                      <a:endParaRPr kumimoji="1" lang="en-US" altLang="ja-JP" sz="1200" dirty="0" smtClean="0"/>
                    </a:p>
                    <a:p>
                      <a:endParaRPr kumimoji="1" lang="en-US" altLang="ja-JP" sz="1200" dirty="0" smtClean="0"/>
                    </a:p>
                  </a:txBody>
                  <a:tcPr marL="99058" marR="99058">
                    <a:lnB w="12700" cap="flat" cmpd="sng" algn="ctr">
                      <a:solidFill>
                        <a:schemeClr val="tx1"/>
                      </a:solidFill>
                      <a:prstDash val="dash"/>
                      <a:round/>
                      <a:headEnd type="none" w="med" len="med"/>
                      <a:tailEnd type="none" w="med" len="med"/>
                    </a:lnB>
                  </a:tcPr>
                </a:tc>
                <a:tc rowSpan="3">
                  <a:txBody>
                    <a:bodyPr/>
                    <a:lstStyle/>
                    <a:p>
                      <a:pPr algn="ctr"/>
                      <a:r>
                        <a:rPr kumimoji="1" lang="ja-JP" altLang="en-US" sz="1400" u="none" baseline="0" dirty="0" smtClean="0"/>
                        <a:t>２５ｍ</a:t>
                      </a:r>
                      <a:endParaRPr kumimoji="1" lang="en-US" altLang="ja-JP" sz="1400" u="none" baseline="0" dirty="0" smtClean="0"/>
                    </a:p>
                    <a:p>
                      <a:pPr algn="ctr"/>
                      <a:r>
                        <a:rPr kumimoji="1" lang="ja-JP" altLang="en-US" sz="1400" u="none" baseline="0" dirty="0" smtClean="0"/>
                        <a:t>以下</a:t>
                      </a:r>
                      <a:endParaRPr kumimoji="1" lang="ja-JP" altLang="en-US" sz="1400" u="none" baseline="0" dirty="0"/>
                    </a:p>
                  </a:txBody>
                  <a:tcPr marL="99058" marR="99058" anchor="ctr"/>
                </a:tc>
                <a:tc rowSpan="3">
                  <a:txBody>
                    <a:bodyPr/>
                    <a:lstStyle/>
                    <a:p>
                      <a:r>
                        <a:rPr kumimoji="1" lang="ja-JP" altLang="en-US" sz="1400" u="none" dirty="0" smtClean="0"/>
                        <a:t>０．１７</a:t>
                      </a:r>
                      <a:r>
                        <a:rPr kumimoji="1" lang="en-US" altLang="ja-JP" sz="1400" u="none" dirty="0" err="1" smtClean="0"/>
                        <a:t>MPa</a:t>
                      </a:r>
                      <a:r>
                        <a:rPr kumimoji="1" lang="ja-JP" altLang="en-US" sz="1400" u="none" dirty="0" smtClean="0"/>
                        <a:t>以上</a:t>
                      </a:r>
                      <a:endParaRPr kumimoji="1" lang="ja-JP" altLang="en-US" sz="1400" u="none" dirty="0"/>
                    </a:p>
                  </a:txBody>
                  <a:tcPr marL="99058" marR="99058" anchor="ctr"/>
                </a:tc>
                <a:tc rowSpan="3">
                  <a:txBody>
                    <a:bodyPr/>
                    <a:lstStyle/>
                    <a:p>
                      <a:r>
                        <a:rPr kumimoji="1" lang="ja-JP" altLang="en-US" sz="1400" u="none" baseline="0" dirty="0" smtClean="0"/>
                        <a:t>１３０Ｌ／分以上</a:t>
                      </a:r>
                      <a:endParaRPr kumimoji="1" lang="ja-JP" altLang="en-US" sz="1400" u="none" baseline="0" dirty="0"/>
                    </a:p>
                  </a:txBody>
                  <a:tcPr marL="99058" marR="99058" anchor="ctr"/>
                </a:tc>
                <a:tc rowSpan="3">
                  <a:txBody>
                    <a:bodyPr/>
                    <a:lstStyle/>
                    <a:p>
                      <a:r>
                        <a:rPr kumimoji="1" lang="ja-JP" altLang="en-US" sz="1400" dirty="0" smtClean="0"/>
                        <a:t>２．６㎥以上</a:t>
                      </a:r>
                      <a:endParaRPr kumimoji="1" lang="ja-JP" altLang="en-US" sz="1400" dirty="0"/>
                    </a:p>
                  </a:txBody>
                  <a:tcPr marL="99058" marR="99058" anchor="ctr"/>
                </a:tc>
                <a:tc rowSpan="2">
                  <a:txBody>
                    <a:bodyPr/>
                    <a:lstStyle/>
                    <a:p>
                      <a:pPr algn="l"/>
                      <a:r>
                        <a:rPr kumimoji="1" lang="ja-JP" altLang="en-US" sz="1200" u="none" dirty="0" smtClean="0"/>
                        <a:t>○全ての用途の建物で利用</a:t>
                      </a:r>
                      <a:endParaRPr kumimoji="1" lang="en-US" altLang="ja-JP" sz="1200" u="none" dirty="0" smtClean="0"/>
                    </a:p>
                    <a:p>
                      <a:pPr algn="l"/>
                      <a:r>
                        <a:rPr kumimoji="1" lang="ja-JP" altLang="en-US" sz="1200" u="none" dirty="0" smtClean="0"/>
                        <a:t>　 可能</a:t>
                      </a:r>
                      <a:endParaRPr kumimoji="1" lang="en-US" altLang="ja-JP" sz="1200" u="none" dirty="0" smtClean="0"/>
                    </a:p>
                    <a:p>
                      <a:pPr algn="l"/>
                      <a:r>
                        <a:rPr kumimoji="1" lang="ja-JP" altLang="en-US" sz="1200" u="none" dirty="0" smtClean="0"/>
                        <a:t>○</a:t>
                      </a:r>
                      <a:r>
                        <a:rPr kumimoji="1" lang="ja-JP" altLang="en-US" sz="1200" u="none" baseline="0" dirty="0" smtClean="0"/>
                        <a:t>折りたたみホースを使用</a:t>
                      </a:r>
                      <a:endParaRPr kumimoji="1" lang="ja-JP" altLang="en-US" sz="1200" u="none" baseline="0" dirty="0"/>
                    </a:p>
                  </a:txBody>
                  <a:tcPr marL="99058" marR="99058" anchor="ctr"/>
                </a:tc>
                <a:tc rowSpan="2">
                  <a:txBody>
                    <a:bodyPr/>
                    <a:lstStyle/>
                    <a:p>
                      <a:pPr algn="l"/>
                      <a:r>
                        <a:rPr kumimoji="1" lang="ja-JP" altLang="en-US" sz="1200" u="none" dirty="0" smtClean="0"/>
                        <a:t>○</a:t>
                      </a:r>
                      <a:r>
                        <a:rPr kumimoji="1" lang="ja-JP" altLang="en-US" sz="1200" u="none" baseline="0" dirty="0" smtClean="0"/>
                        <a:t>操作に２名以上必要</a:t>
                      </a:r>
                      <a:endParaRPr kumimoji="1" lang="en-US" altLang="ja-JP" sz="1200" u="none" baseline="0" dirty="0" smtClean="0"/>
                    </a:p>
                    <a:p>
                      <a:pPr algn="l"/>
                      <a:r>
                        <a:rPr kumimoji="1" lang="ja-JP" altLang="en-US" sz="1200" u="none" dirty="0" smtClean="0"/>
                        <a:t>○全ホースを引き出さないと</a:t>
                      </a:r>
                      <a:endParaRPr kumimoji="1" lang="en-US" altLang="ja-JP" sz="1200" u="none" dirty="0" smtClean="0"/>
                    </a:p>
                    <a:p>
                      <a:pPr algn="l"/>
                      <a:r>
                        <a:rPr kumimoji="1" lang="ja-JP" altLang="en-US" sz="1200" u="none" dirty="0" smtClean="0"/>
                        <a:t>　 利用できない。</a:t>
                      </a:r>
                      <a:endParaRPr kumimoji="1" lang="ja-JP" altLang="en-US" sz="1200" u="none" dirty="0"/>
                    </a:p>
                  </a:txBody>
                  <a:tcPr marL="99058" marR="99058" anchor="ctr"/>
                </a:tc>
              </a:tr>
              <a:tr h="188149">
                <a:tc rowSpan="2">
                  <a:txBody>
                    <a:bodyPr/>
                    <a:lstStyle/>
                    <a:p>
                      <a:pPr algn="l"/>
                      <a:r>
                        <a:rPr kumimoji="1" lang="ja-JP" altLang="en-US" sz="1200" baseline="0" dirty="0" smtClean="0"/>
                        <a:t> </a:t>
                      </a:r>
                      <a:r>
                        <a:rPr kumimoji="1" lang="ja-JP" altLang="en-US" sz="1200" dirty="0" smtClean="0"/>
                        <a:t>易操作性１号消火栓</a:t>
                      </a:r>
                      <a:endParaRPr kumimoji="1" lang="en-US" altLang="ja-JP" sz="1200" dirty="0" smtClean="0"/>
                    </a:p>
                    <a:p>
                      <a:endParaRPr kumimoji="1" lang="en-US" altLang="ja-JP" sz="1200" dirty="0" smtClean="0"/>
                    </a:p>
                  </a:txBody>
                  <a:tcPr marL="99058" marR="99058">
                    <a:lnT w="12700" cap="flat" cmpd="sng" algn="ctr">
                      <a:solidFill>
                        <a:schemeClr val="tx1"/>
                      </a:solidFill>
                      <a:prstDash val="dash"/>
                      <a:round/>
                      <a:headEnd type="none" w="med" len="med"/>
                      <a:tailEnd type="none" w="med" len="med"/>
                    </a:lnT>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934411">
                <a:tc vMerge="1">
                  <a:txBody>
                    <a:bodyPr/>
                    <a:lstStyle/>
                    <a:p>
                      <a:endParaRPr kumimoji="1" lang="en-US" altLang="ja-JP" sz="1200" dirty="0" smtClean="0"/>
                    </a:p>
                  </a:txBody>
                  <a:tcPr>
                    <a:lnT w="12700" cap="flat" cmpd="sng" algn="ctr">
                      <a:solidFill>
                        <a:schemeClr val="tx1"/>
                      </a:solidFill>
                      <a:prstDash val="dash"/>
                      <a:round/>
                      <a:headEnd type="none" w="med" len="med"/>
                      <a:tailEnd type="none" w="med" len="med"/>
                    </a:lnT>
                  </a:tcPr>
                </a:tc>
                <a:tc vMerge="1">
                  <a:txBody>
                    <a:bodyPr/>
                    <a:lstStyle/>
                    <a:p>
                      <a:endParaRPr kumimoji="1" lang="ja-JP" altLang="en-US" sz="1400" dirty="0"/>
                    </a:p>
                  </a:txBody>
                  <a:tcPr/>
                </a:tc>
                <a:tc vMerge="1">
                  <a:txBody>
                    <a:bodyPr/>
                    <a:lstStyle/>
                    <a:p>
                      <a:endParaRPr kumimoji="1" lang="ja-JP" altLang="en-US" sz="1400" dirty="0"/>
                    </a:p>
                  </a:txBody>
                  <a:tcPr/>
                </a:tc>
                <a:tc vMerge="1">
                  <a:txBody>
                    <a:bodyPr/>
                    <a:lstStyle/>
                    <a:p>
                      <a:endParaRPr kumimoji="1" lang="ja-JP" altLang="en-US" sz="1400" dirty="0"/>
                    </a:p>
                  </a:txBody>
                  <a:tcPr/>
                </a:tc>
                <a:tc vMerge="1">
                  <a:txBody>
                    <a:bodyPr/>
                    <a:lstStyle/>
                    <a:p>
                      <a:endParaRPr kumimoji="1" lang="ja-JP" altLang="en-US" sz="1400" dirty="0"/>
                    </a:p>
                  </a:txBody>
                  <a:tcPr/>
                </a:tc>
                <a:tc>
                  <a:txBody>
                    <a:bodyPr/>
                    <a:lstStyle/>
                    <a:p>
                      <a:pPr algn="l"/>
                      <a:r>
                        <a:rPr kumimoji="1" lang="ja-JP" altLang="en-US" sz="1200" u="none" baseline="0" dirty="0" smtClean="0"/>
                        <a:t>○１名での操作が可能</a:t>
                      </a:r>
                      <a:endParaRPr kumimoji="1" lang="en-US" altLang="ja-JP" sz="1200" u="none" baseline="0" dirty="0" smtClean="0"/>
                    </a:p>
                    <a:p>
                      <a:pPr algn="l"/>
                      <a:r>
                        <a:rPr kumimoji="1" lang="ja-JP" altLang="en-US" sz="1200" u="none" dirty="0" smtClean="0"/>
                        <a:t>○</a:t>
                      </a:r>
                      <a:r>
                        <a:rPr kumimoji="1" lang="ja-JP" altLang="en-US" sz="1200" u="none" baseline="0" dirty="0" smtClean="0"/>
                        <a:t>保形ホースを使用</a:t>
                      </a:r>
                      <a:endParaRPr kumimoji="1" lang="en-US" altLang="ja-JP" sz="1200" u="none" baseline="0" dirty="0" smtClean="0"/>
                    </a:p>
                    <a:p>
                      <a:pPr algn="l"/>
                      <a:r>
                        <a:rPr kumimoji="1" lang="ja-JP" altLang="en-US" sz="1200" u="none" dirty="0" smtClean="0"/>
                        <a:t>○全ての用途で設置可能</a:t>
                      </a:r>
                      <a:endParaRPr kumimoji="1" lang="en-US" altLang="ja-JP" sz="1200" u="none" dirty="0" smtClean="0"/>
                    </a:p>
                  </a:txBody>
                  <a:tcPr marL="99058" marR="99058" anchor="ctr"/>
                </a:tc>
                <a:tc>
                  <a:txBody>
                    <a:bodyPr/>
                    <a:lstStyle/>
                    <a:p>
                      <a:pPr algn="l"/>
                      <a:r>
                        <a:rPr kumimoji="1" lang="ja-JP" altLang="en-US" sz="1200" u="none" dirty="0" smtClean="0"/>
                        <a:t>既存の一号消火栓に置き換えるためには</a:t>
                      </a:r>
                      <a:r>
                        <a:rPr kumimoji="1" lang="ja-JP" altLang="en-US" sz="1200" u="none" baseline="0" dirty="0" smtClean="0"/>
                        <a:t>、ポンプの増強、消火栓箱の大型化が必要</a:t>
                      </a:r>
                      <a:endParaRPr kumimoji="1" lang="ja-JP" altLang="en-US" sz="1200" u="none" baseline="0" dirty="0"/>
                    </a:p>
                  </a:txBody>
                  <a:tcPr marL="99058" marR="99058" anchor="ctr"/>
                </a:tc>
              </a:tr>
              <a:tr h="992730">
                <a:tc>
                  <a:txBody>
                    <a:bodyPr/>
                    <a:lstStyle/>
                    <a:p>
                      <a:r>
                        <a:rPr kumimoji="1" lang="ja-JP" altLang="en-US" sz="1200" dirty="0" smtClean="0"/>
                        <a:t>２号消火栓</a:t>
                      </a:r>
                      <a:endParaRPr kumimoji="1" lang="en-US" altLang="ja-JP" sz="1200" dirty="0" smtClean="0"/>
                    </a:p>
                    <a:p>
                      <a:endParaRPr kumimoji="1" lang="en-US" altLang="ja-JP" sz="1200" dirty="0" smtClean="0"/>
                    </a:p>
                    <a:p>
                      <a:endParaRPr kumimoji="1" lang="en-US" altLang="ja-JP" sz="1200" dirty="0" smtClean="0"/>
                    </a:p>
                    <a:p>
                      <a:endParaRPr kumimoji="1" lang="en-US" altLang="ja-JP" sz="1200" dirty="0" smtClean="0"/>
                    </a:p>
                    <a:p>
                      <a:endParaRPr kumimoji="1" lang="en-US" altLang="ja-JP" sz="1200" dirty="0" smtClean="0"/>
                    </a:p>
                  </a:txBody>
                  <a:tcPr marL="99058" marR="99058"/>
                </a:tc>
                <a:tc>
                  <a:txBody>
                    <a:bodyPr/>
                    <a:lstStyle/>
                    <a:p>
                      <a:pPr algn="ctr"/>
                      <a:r>
                        <a:rPr kumimoji="1" lang="ja-JP" altLang="en-US" sz="1400" u="none" dirty="0" smtClean="0"/>
                        <a:t>１５ｍ</a:t>
                      </a:r>
                      <a:endParaRPr kumimoji="1" lang="en-US" altLang="ja-JP" sz="1400" u="none" dirty="0" smtClean="0"/>
                    </a:p>
                    <a:p>
                      <a:pPr algn="ctr"/>
                      <a:r>
                        <a:rPr kumimoji="1" lang="ja-JP" altLang="en-US" sz="1400" u="none" dirty="0" smtClean="0"/>
                        <a:t>以下</a:t>
                      </a:r>
                      <a:endParaRPr kumimoji="1" lang="ja-JP" altLang="en-US" sz="1400" u="none" dirty="0"/>
                    </a:p>
                  </a:txBody>
                  <a:tcPr marL="99058" marR="99058" anchor="ctr"/>
                </a:tc>
                <a:tc>
                  <a:txBody>
                    <a:bodyPr/>
                    <a:lstStyle/>
                    <a:p>
                      <a:r>
                        <a:rPr kumimoji="1" lang="ja-JP" altLang="en-US" sz="1400" u="none" dirty="0" smtClean="0"/>
                        <a:t>０．２５</a:t>
                      </a:r>
                      <a:r>
                        <a:rPr kumimoji="1" lang="en-US" altLang="ja-JP" sz="1400" u="none" dirty="0" err="1" smtClean="0"/>
                        <a:t>MPa</a:t>
                      </a:r>
                      <a:r>
                        <a:rPr kumimoji="1" lang="ja-JP" altLang="en-US" sz="1400" u="none" dirty="0" smtClean="0"/>
                        <a:t>以上</a:t>
                      </a:r>
                      <a:endParaRPr kumimoji="1" lang="ja-JP" altLang="en-US" sz="1400" u="none" dirty="0"/>
                    </a:p>
                  </a:txBody>
                  <a:tcPr marL="99058" marR="99058" anchor="ctr"/>
                </a:tc>
                <a:tc>
                  <a:txBody>
                    <a:bodyPr/>
                    <a:lstStyle/>
                    <a:p>
                      <a:r>
                        <a:rPr kumimoji="1" lang="ja-JP" altLang="en-US" sz="1400" u="none" dirty="0" smtClean="0"/>
                        <a:t>６０Ｌ／分以上</a:t>
                      </a:r>
                      <a:endParaRPr kumimoji="1" lang="ja-JP" altLang="en-US" sz="1400" u="none" dirty="0"/>
                    </a:p>
                  </a:txBody>
                  <a:tcPr marL="99058" marR="99058" anchor="ctr"/>
                </a:tc>
                <a:tc>
                  <a:txBody>
                    <a:bodyPr/>
                    <a:lstStyle/>
                    <a:p>
                      <a:r>
                        <a:rPr kumimoji="1" lang="ja-JP" altLang="en-US" sz="1400" dirty="0" smtClean="0"/>
                        <a:t>１．２㎥以上</a:t>
                      </a:r>
                      <a:endParaRPr kumimoji="1" lang="ja-JP" altLang="en-US" sz="1400" dirty="0"/>
                    </a:p>
                  </a:txBody>
                  <a:tcPr marL="99058" marR="99058" anchor="ctr"/>
                </a:tc>
                <a:tc>
                  <a:txBody>
                    <a:bodyPr/>
                    <a:lstStyle/>
                    <a:p>
                      <a:pPr algn="l"/>
                      <a:r>
                        <a:rPr kumimoji="1" lang="ja-JP" altLang="en-US" sz="1200" u="none" baseline="0" dirty="0" smtClean="0"/>
                        <a:t>○１名での操作が可能</a:t>
                      </a:r>
                      <a:endParaRPr kumimoji="1" lang="en-US" altLang="ja-JP" sz="1200" u="none" baseline="0" dirty="0" smtClean="0"/>
                    </a:p>
                    <a:p>
                      <a:pPr algn="l"/>
                      <a:r>
                        <a:rPr kumimoji="1" lang="ja-JP" altLang="en-US" sz="1200" u="none" dirty="0" smtClean="0"/>
                        <a:t>○</a:t>
                      </a:r>
                      <a:r>
                        <a:rPr kumimoji="1" lang="ja-JP" altLang="en-US" sz="1200" u="none" baseline="0" dirty="0" smtClean="0"/>
                        <a:t>保形ホースを使用</a:t>
                      </a:r>
                      <a:endParaRPr kumimoji="1" lang="en-US" altLang="ja-JP" sz="1200" u="none" baseline="0" dirty="0" smtClean="0"/>
                    </a:p>
                  </a:txBody>
                  <a:tcPr marL="99058" marR="99058" anchor="ctr"/>
                </a:tc>
                <a:tc>
                  <a:txBody>
                    <a:bodyPr/>
                    <a:lstStyle/>
                    <a:p>
                      <a:pPr algn="l"/>
                      <a:r>
                        <a:rPr kumimoji="1" lang="ja-JP" altLang="en-US" sz="1200" u="none" dirty="0" smtClean="0"/>
                        <a:t>○可燃物が多く置かれる</a:t>
                      </a:r>
                      <a:r>
                        <a:rPr kumimoji="1" lang="ja-JP" altLang="en-US" sz="1200" u="none" baseline="0" dirty="0" smtClean="0"/>
                        <a:t>工</a:t>
                      </a:r>
                      <a:endParaRPr kumimoji="1" lang="en-US" altLang="ja-JP" sz="1200" u="none" baseline="0" dirty="0" smtClean="0"/>
                    </a:p>
                    <a:p>
                      <a:pPr algn="l"/>
                      <a:r>
                        <a:rPr kumimoji="1" lang="ja-JP" altLang="en-US" sz="1200" u="none" baseline="0" dirty="0" smtClean="0"/>
                        <a:t>　 場・倉庫等には利用不可</a:t>
                      </a:r>
                      <a:endParaRPr kumimoji="1" lang="ja-JP" altLang="en-US" sz="1200" u="none" baseline="0" dirty="0"/>
                    </a:p>
                  </a:txBody>
                  <a:tcPr marL="99058" marR="99058" anchor="ctr"/>
                </a:tc>
              </a:tr>
              <a:tr h="1173226">
                <a:tc>
                  <a:txBody>
                    <a:bodyPr/>
                    <a:lstStyle/>
                    <a:p>
                      <a:r>
                        <a:rPr kumimoji="1" lang="ja-JP" altLang="en-US" sz="1200" dirty="0" smtClean="0"/>
                        <a:t>広範囲型２号消火栓</a:t>
                      </a:r>
                      <a:endParaRPr kumimoji="1" lang="en-US" altLang="ja-JP" sz="1200" dirty="0" smtClean="0"/>
                    </a:p>
                  </a:txBody>
                  <a:tcPr marL="99058" marR="99058">
                    <a:solidFill>
                      <a:schemeClr val="accent6">
                        <a:lumMod val="60000"/>
                        <a:lumOff val="40000"/>
                      </a:schemeClr>
                    </a:solidFill>
                  </a:tcPr>
                </a:tc>
                <a:tc>
                  <a:txBody>
                    <a:bodyPr/>
                    <a:lstStyle/>
                    <a:p>
                      <a:pPr algn="ctr"/>
                      <a:r>
                        <a:rPr kumimoji="1" lang="ja-JP" altLang="en-US" sz="1400" u="none" baseline="0" dirty="0" smtClean="0"/>
                        <a:t>２５ｍ</a:t>
                      </a:r>
                      <a:endParaRPr kumimoji="1" lang="en-US" altLang="ja-JP" sz="1400" u="none" baseline="0" dirty="0" smtClean="0"/>
                    </a:p>
                    <a:p>
                      <a:pPr algn="ctr"/>
                      <a:r>
                        <a:rPr kumimoji="1" lang="ja-JP" altLang="en-US" sz="1400" u="none" baseline="0" dirty="0" smtClean="0"/>
                        <a:t>以下</a:t>
                      </a:r>
                      <a:endParaRPr kumimoji="1" lang="ja-JP" altLang="en-US" sz="1400" u="none" baseline="0" dirty="0"/>
                    </a:p>
                  </a:txBody>
                  <a:tcPr marL="99058" marR="99058" anchor="ctr">
                    <a:solidFill>
                      <a:schemeClr val="accent6">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smtClean="0"/>
                        <a:t>０．１７</a:t>
                      </a:r>
                      <a:r>
                        <a:rPr kumimoji="1" lang="en-US" altLang="ja-JP" sz="1400" u="none" dirty="0" err="1" smtClean="0"/>
                        <a:t>MPa</a:t>
                      </a:r>
                      <a:r>
                        <a:rPr kumimoji="1" lang="ja-JP" altLang="en-US" sz="1400" u="none" dirty="0" smtClean="0"/>
                        <a:t>以上</a:t>
                      </a:r>
                    </a:p>
                    <a:p>
                      <a:endParaRPr kumimoji="1" lang="ja-JP" altLang="en-US" sz="1400" u="none" dirty="0"/>
                    </a:p>
                  </a:txBody>
                  <a:tcPr marL="99058" marR="99058" anchor="ctr">
                    <a:solidFill>
                      <a:schemeClr val="accent6">
                        <a:lumMod val="60000"/>
                        <a:lumOff val="40000"/>
                      </a:schemeClr>
                    </a:solidFill>
                  </a:tcPr>
                </a:tc>
                <a:tc>
                  <a:txBody>
                    <a:bodyPr/>
                    <a:lstStyle/>
                    <a:p>
                      <a:r>
                        <a:rPr kumimoji="1" lang="ja-JP" altLang="en-US" sz="1400" u="none" baseline="0" dirty="0" smtClean="0"/>
                        <a:t>８０Ｌ／分以上</a:t>
                      </a:r>
                      <a:endParaRPr kumimoji="1" lang="ja-JP" altLang="en-US" sz="1400" u="none" baseline="0" dirty="0"/>
                    </a:p>
                  </a:txBody>
                  <a:tcPr marL="99058" marR="99058" anchor="ctr">
                    <a:solidFill>
                      <a:schemeClr val="accent6">
                        <a:lumMod val="60000"/>
                        <a:lumOff val="40000"/>
                      </a:schemeClr>
                    </a:solidFill>
                  </a:tcPr>
                </a:tc>
                <a:tc>
                  <a:txBody>
                    <a:bodyPr/>
                    <a:lstStyle/>
                    <a:p>
                      <a:r>
                        <a:rPr kumimoji="1" lang="ja-JP" altLang="en-US" sz="1400" dirty="0" smtClean="0"/>
                        <a:t>１．６㎥以上</a:t>
                      </a:r>
                      <a:endParaRPr kumimoji="1" lang="ja-JP" altLang="en-US" sz="1400" dirty="0"/>
                    </a:p>
                  </a:txBody>
                  <a:tcPr marL="99058" marR="99058" anchor="ctr">
                    <a:solidFill>
                      <a:schemeClr val="accent6">
                        <a:lumMod val="60000"/>
                        <a:lumOff val="40000"/>
                      </a:schemeClr>
                    </a:solidFill>
                  </a:tcPr>
                </a:tc>
                <a:tc>
                  <a:txBody>
                    <a:bodyPr/>
                    <a:lstStyle/>
                    <a:p>
                      <a:pPr algn="l"/>
                      <a:r>
                        <a:rPr kumimoji="1" lang="ja-JP" altLang="en-US" sz="1200" u="none" dirty="0" smtClean="0"/>
                        <a:t>○</a:t>
                      </a:r>
                      <a:r>
                        <a:rPr kumimoji="1" lang="ja-JP" altLang="en-US" sz="1200" u="none" baseline="0" dirty="0" smtClean="0"/>
                        <a:t>１名で操作が可能</a:t>
                      </a:r>
                      <a:endParaRPr kumimoji="1" lang="en-US" altLang="ja-JP" sz="1200" u="none" baseline="0" dirty="0" smtClean="0"/>
                    </a:p>
                    <a:p>
                      <a:pPr algn="l"/>
                      <a:r>
                        <a:rPr kumimoji="1" lang="ja-JP" altLang="en-US" sz="1200" u="none" dirty="0" smtClean="0"/>
                        <a:t>○</a:t>
                      </a:r>
                      <a:r>
                        <a:rPr kumimoji="1" lang="ja-JP" altLang="en-US" sz="1200" u="none" baseline="0" dirty="0" smtClean="0"/>
                        <a:t>保形ホースを使</a:t>
                      </a:r>
                      <a:r>
                        <a:rPr kumimoji="1" lang="ja-JP" altLang="en-US" sz="1200" u="none" dirty="0" smtClean="0"/>
                        <a:t>用</a:t>
                      </a:r>
                      <a:endParaRPr kumimoji="1" lang="en-US" altLang="ja-JP" sz="1200" u="none" dirty="0" smtClean="0"/>
                    </a:p>
                    <a:p>
                      <a:pPr algn="l"/>
                      <a:r>
                        <a:rPr kumimoji="1" lang="ja-JP" altLang="en-US" sz="1200" u="none" dirty="0" smtClean="0"/>
                        <a:t>○</a:t>
                      </a:r>
                      <a:r>
                        <a:rPr kumimoji="1" lang="ja-JP" altLang="en-US" sz="1200" u="none" baseline="0" dirty="0" smtClean="0"/>
                        <a:t>ポンプの増強、消火栓箱</a:t>
                      </a:r>
                      <a:endParaRPr kumimoji="1" lang="en-US" altLang="ja-JP" sz="1200" u="none" baseline="0" dirty="0" smtClean="0"/>
                    </a:p>
                    <a:p>
                      <a:pPr algn="l"/>
                      <a:r>
                        <a:rPr kumimoji="1" lang="ja-JP" altLang="en-US" sz="1200" u="none" baseline="0" dirty="0" smtClean="0"/>
                        <a:t>　 の大型化せずとも、 既設</a:t>
                      </a:r>
                      <a:endParaRPr kumimoji="1" lang="en-US" altLang="ja-JP" sz="1200" u="none" baseline="0" dirty="0" smtClean="0"/>
                    </a:p>
                    <a:p>
                      <a:pPr algn="l"/>
                      <a:r>
                        <a:rPr kumimoji="1" lang="ja-JP" altLang="en-US" sz="1200" u="none" baseline="0" dirty="0" smtClean="0"/>
                        <a:t>　 の１号消火栓から改修可</a:t>
                      </a:r>
                      <a:endParaRPr kumimoji="1" lang="en-US" altLang="ja-JP" sz="1200" u="none" baseline="0" dirty="0" smtClean="0"/>
                    </a:p>
                    <a:p>
                      <a:pPr algn="l"/>
                      <a:r>
                        <a:rPr kumimoji="1" lang="en-US" altLang="ja-JP" sz="1200" u="none" baseline="0" dirty="0" smtClean="0"/>
                        <a:t>    </a:t>
                      </a:r>
                      <a:r>
                        <a:rPr kumimoji="1" lang="ja-JP" altLang="en-US" sz="1200" u="none" baseline="0" dirty="0" smtClean="0"/>
                        <a:t>能</a:t>
                      </a:r>
                      <a:endParaRPr kumimoji="1" lang="en-US" altLang="ja-JP" sz="1200" u="none" baseline="0" dirty="0" smtClean="0"/>
                    </a:p>
                  </a:txBody>
                  <a:tcPr marL="99058" marR="99058" anchor="ctr">
                    <a:solidFill>
                      <a:schemeClr val="accent6">
                        <a:lumMod val="60000"/>
                        <a:lumOff val="40000"/>
                      </a:schemeClr>
                    </a:solidFill>
                  </a:tcPr>
                </a:tc>
                <a:tc>
                  <a:txBody>
                    <a:bodyPr/>
                    <a:lstStyle/>
                    <a:p>
                      <a:pPr algn="l"/>
                      <a:r>
                        <a:rPr kumimoji="1" lang="ja-JP" altLang="en-US" sz="1200" u="none" dirty="0" smtClean="0"/>
                        <a:t>○可燃物が多く置かれる</a:t>
                      </a:r>
                      <a:r>
                        <a:rPr kumimoji="1" lang="ja-JP" altLang="en-US" sz="1200" u="none" baseline="0" dirty="0" smtClean="0"/>
                        <a:t>工</a:t>
                      </a:r>
                      <a:endParaRPr kumimoji="1" lang="en-US" altLang="ja-JP" sz="1200" u="none" baseline="0" dirty="0" smtClean="0"/>
                    </a:p>
                    <a:p>
                      <a:pPr algn="l"/>
                      <a:r>
                        <a:rPr kumimoji="1" lang="ja-JP" altLang="en-US" sz="1200" u="none" baseline="0" dirty="0" smtClean="0"/>
                        <a:t>　 場・倉庫等には利用不可</a:t>
                      </a:r>
                    </a:p>
                  </a:txBody>
                  <a:tcPr marL="99058" marR="99058" anchor="ctr">
                    <a:solidFill>
                      <a:schemeClr val="accent6">
                        <a:lumMod val="60000"/>
                        <a:lumOff val="40000"/>
                      </a:schemeClr>
                    </a:solidFill>
                  </a:tcPr>
                </a:tc>
              </a:tr>
            </a:tbl>
          </a:graphicData>
        </a:graphic>
      </p:graphicFrame>
      <p:pic>
        <p:nvPicPr>
          <p:cNvPr id="17459" name="Picture 2"/>
          <p:cNvPicPr>
            <a:picLocks noChangeAspect="1" noChangeArrowheads="1"/>
          </p:cNvPicPr>
          <p:nvPr/>
        </p:nvPicPr>
        <p:blipFill>
          <a:blip r:embed="rId2">
            <a:extLst>
              <a:ext uri="{28A0092B-C50C-407E-A947-70E740481C1C}">
                <a14:useLocalDpi xmlns:a14="http://schemas.microsoft.com/office/drawing/2010/main" val="0"/>
              </a:ext>
            </a:extLst>
          </a:blip>
          <a:srcRect b="7082"/>
          <a:stretch>
            <a:fillRect/>
          </a:stretch>
        </p:blipFill>
        <p:spPr bwMode="auto">
          <a:xfrm>
            <a:off x="1123950" y="1773238"/>
            <a:ext cx="928688" cy="969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46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3950" y="2997200"/>
            <a:ext cx="928688" cy="868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461" name="Picture 4"/>
          <p:cNvPicPr>
            <a:picLocks noChangeAspect="1" noChangeArrowheads="1"/>
          </p:cNvPicPr>
          <p:nvPr/>
        </p:nvPicPr>
        <p:blipFill>
          <a:blip r:embed="rId4">
            <a:extLst>
              <a:ext uri="{28A0092B-C50C-407E-A947-70E740481C1C}">
                <a14:useLocalDpi xmlns:a14="http://schemas.microsoft.com/office/drawing/2010/main" val="0"/>
              </a:ext>
            </a:extLst>
          </a:blip>
          <a:srcRect r="5939" b="9039"/>
          <a:stretch>
            <a:fillRect/>
          </a:stretch>
        </p:blipFill>
        <p:spPr bwMode="auto">
          <a:xfrm>
            <a:off x="1104900" y="4005263"/>
            <a:ext cx="965200" cy="884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462" name="テキスト ボックス 9"/>
          <p:cNvSpPr txBox="1">
            <a:spLocks noChangeArrowheads="1"/>
          </p:cNvSpPr>
          <p:nvPr/>
        </p:nvSpPr>
        <p:spPr bwMode="auto">
          <a:xfrm>
            <a:off x="184150" y="908050"/>
            <a:ext cx="1879600"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400" b="1"/>
              <a:t>【</a:t>
            </a:r>
            <a:r>
              <a:rPr lang="ja-JP" altLang="en-US" sz="1400" b="1"/>
              <a:t>各消火栓の比較</a:t>
            </a:r>
            <a:r>
              <a:rPr lang="en-US" altLang="ja-JP" sz="1400" b="1"/>
              <a:t>】</a:t>
            </a:r>
            <a:endParaRPr lang="ja-JP" altLang="en-US" sz="1400" b="1"/>
          </a:p>
        </p:txBody>
      </p:sp>
      <p:pic>
        <p:nvPicPr>
          <p:cNvPr id="17463" name="Picture 2"/>
          <p:cNvPicPr>
            <a:picLocks noChangeAspect="1" noChangeArrowheads="1"/>
          </p:cNvPicPr>
          <p:nvPr/>
        </p:nvPicPr>
        <p:blipFill>
          <a:blip r:embed="rId5">
            <a:extLst>
              <a:ext uri="{28A0092B-C50C-407E-A947-70E740481C1C}">
                <a14:useLocalDpi xmlns:a14="http://schemas.microsoft.com/office/drawing/2010/main" val="0"/>
              </a:ext>
            </a:extLst>
          </a:blip>
          <a:srcRect l="12283"/>
          <a:stretch>
            <a:fillRect/>
          </a:stretch>
        </p:blipFill>
        <p:spPr bwMode="auto">
          <a:xfrm>
            <a:off x="1087438" y="5135563"/>
            <a:ext cx="965200"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64" name="テキスト ボックス 6"/>
          <p:cNvSpPr txBox="1">
            <a:spLocks noChangeArrowheads="1"/>
          </p:cNvSpPr>
          <p:nvPr/>
        </p:nvSpPr>
        <p:spPr bwMode="auto">
          <a:xfrm>
            <a:off x="769483" y="6035224"/>
            <a:ext cx="85105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400" dirty="0"/>
              <a:t>○　多くの建物に設置されている１号消火栓から、新規開発された広範囲型２号消火栓の設置・</a:t>
            </a:r>
            <a:r>
              <a:rPr lang="ja-JP" altLang="en-US" sz="1400" dirty="0" smtClean="0"/>
              <a:t>改修</a:t>
            </a:r>
            <a:r>
              <a:rPr lang="ja-JP" altLang="en-US" sz="1400" dirty="0"/>
              <a:t>が推進</a:t>
            </a:r>
            <a:r>
              <a:rPr lang="ja-JP" altLang="en-US" sz="1400" dirty="0" smtClean="0"/>
              <a:t>され</a:t>
            </a:r>
            <a:endParaRPr lang="en-US" altLang="ja-JP" sz="1400" dirty="0" smtClean="0"/>
          </a:p>
          <a:p>
            <a:pPr eaLnBrk="1" hangingPunct="1"/>
            <a:r>
              <a:rPr lang="ja-JP" altLang="en-US" sz="1400" dirty="0"/>
              <a:t>　</a:t>
            </a:r>
            <a:r>
              <a:rPr lang="ja-JP" altLang="en-US" sz="1400" dirty="0" smtClean="0"/>
              <a:t>　 る</a:t>
            </a:r>
            <a:r>
              <a:rPr lang="ja-JP" altLang="en-US" sz="1400" dirty="0"/>
              <a:t>ことで、火災時により的確に活用されることを期待。</a:t>
            </a:r>
          </a:p>
        </p:txBody>
      </p:sp>
      <p:sp>
        <p:nvSpPr>
          <p:cNvPr id="11" name="タイトル 1"/>
          <p:cNvSpPr txBox="1">
            <a:spLocks/>
          </p:cNvSpPr>
          <p:nvPr/>
        </p:nvSpPr>
        <p:spPr>
          <a:xfrm>
            <a:off x="495300" y="188913"/>
            <a:ext cx="8915400" cy="609600"/>
          </a:xfrm>
          <a:prstGeom prst="rect">
            <a:avLst/>
          </a:prstGeom>
          <a:solidFill>
            <a:schemeClr val="accent5">
              <a:lumMod val="20000"/>
              <a:lumOff val="80000"/>
            </a:schemeClr>
          </a:solidFill>
          <a:ln>
            <a:solidFill>
              <a:schemeClr val="accent5">
                <a:lumMod val="20000"/>
                <a:lumOff val="80000"/>
              </a:schemeClr>
            </a:solidFill>
          </a:ln>
        </p:spPr>
        <p:style>
          <a:lnRef idx="1">
            <a:schemeClr val="accent1"/>
          </a:lnRef>
          <a:fillRef idx="2">
            <a:schemeClr val="accent1"/>
          </a:fillRef>
          <a:effectRef idx="1">
            <a:schemeClr val="accent1"/>
          </a:effectRef>
          <a:fontRef idx="minor">
            <a:schemeClr val="dk1"/>
          </a:fontRef>
        </p:style>
        <p:txBody>
          <a:bodyPr>
            <a:norm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ja-JP" altLang="en-US" sz="3200" dirty="0" smtClean="0"/>
              <a:t>屋内消火栓設備に係る技術上の基準の見直し②</a:t>
            </a:r>
            <a:endParaRPr lang="ja-JP" altLang="en-US" sz="3200" dirty="0"/>
          </a:p>
        </p:txBody>
      </p:sp>
    </p:spTree>
    <p:extLst>
      <p:ext uri="{BB962C8B-B14F-4D97-AF65-F5344CB8AC3E}">
        <p14:creationId xmlns:p14="http://schemas.microsoft.com/office/powerpoint/2010/main" val="172775401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495300" y="188913"/>
            <a:ext cx="8915400" cy="609600"/>
          </a:xfrm>
          <a:prstGeom prst="rect">
            <a:avLst/>
          </a:prstGeom>
          <a:solidFill>
            <a:schemeClr val="accent5">
              <a:lumMod val="20000"/>
              <a:lumOff val="80000"/>
            </a:schemeClr>
          </a:solidFill>
          <a:ln>
            <a:solidFill>
              <a:schemeClr val="accent5">
                <a:lumMod val="20000"/>
                <a:lumOff val="80000"/>
              </a:schemeClr>
            </a:solidFill>
          </a:ln>
        </p:spPr>
        <p:style>
          <a:lnRef idx="1">
            <a:schemeClr val="accent1"/>
          </a:lnRef>
          <a:fillRef idx="2">
            <a:schemeClr val="accent1"/>
          </a:fillRef>
          <a:effectRef idx="1">
            <a:schemeClr val="accent1"/>
          </a:effectRef>
          <a:fontRef idx="minor">
            <a:schemeClr val="dk1"/>
          </a:fontRef>
        </p:style>
        <p:txBody>
          <a:bodyPr>
            <a:norm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ja-JP" altLang="en-US" sz="3200" dirty="0" smtClean="0"/>
              <a:t>屋内消火栓設備に係る技術上の基準の見直し③</a:t>
            </a:r>
            <a:endParaRPr lang="ja-JP" altLang="en-US" sz="3200" dirty="0"/>
          </a:p>
        </p:txBody>
      </p:sp>
      <p:sp>
        <p:nvSpPr>
          <p:cNvPr id="7" name="テキスト ボックス 6"/>
          <p:cNvSpPr txBox="1"/>
          <p:nvPr/>
        </p:nvSpPr>
        <p:spPr>
          <a:xfrm>
            <a:off x="-482600" y="947738"/>
            <a:ext cx="10369550" cy="5570537"/>
          </a:xfrm>
          <a:prstGeom prst="rect">
            <a:avLst/>
          </a:prstGeom>
          <a:noFill/>
        </p:spPr>
        <p:txBody>
          <a:bodyPr lIns="0" tIns="0" rIns="0" bIns="0"/>
          <a:lstStyle/>
          <a:p>
            <a:pPr lvl="2">
              <a:defRPr/>
            </a:pPr>
            <a:r>
              <a:rPr lang="ja-JP" altLang="en-US" sz="2000" b="1" dirty="0">
                <a:latin typeface="+mj-ea"/>
                <a:ea typeface="+mj-ea"/>
              </a:rPr>
              <a:t>○　消防用ホースの構造の基準、易操作性の基準等を位置づけ</a:t>
            </a:r>
            <a:endParaRPr lang="en-US" altLang="ja-JP" sz="2000" b="1" dirty="0">
              <a:latin typeface="+mj-ea"/>
              <a:ea typeface="+mj-ea"/>
            </a:endParaRPr>
          </a:p>
          <a:p>
            <a:pPr lvl="2">
              <a:defRPr/>
            </a:pPr>
            <a:r>
              <a:rPr lang="ja-JP" altLang="en-US" sz="2000" b="1" dirty="0">
                <a:latin typeface="+mj-ea"/>
                <a:ea typeface="+mj-ea"/>
              </a:rPr>
              <a:t>・　令第</a:t>
            </a:r>
            <a:r>
              <a:rPr lang="en-US" altLang="ja-JP" sz="2000" b="1" dirty="0">
                <a:latin typeface="+mj-ea"/>
                <a:ea typeface="+mj-ea"/>
              </a:rPr>
              <a:t>11</a:t>
            </a:r>
            <a:r>
              <a:rPr lang="ja-JP" altLang="en-US" sz="2000" b="1" dirty="0">
                <a:latin typeface="+mj-ea"/>
                <a:ea typeface="+mj-ea"/>
              </a:rPr>
              <a:t>条第３項第２号イ（３）及びロ（３）</a:t>
            </a:r>
            <a:r>
              <a:rPr lang="ja-JP" altLang="en-US" sz="2000" dirty="0">
                <a:latin typeface="+mj-ea"/>
                <a:ea typeface="+mj-ea"/>
              </a:rPr>
              <a:t>＝</a:t>
            </a:r>
            <a:endParaRPr lang="en-US" altLang="ja-JP" sz="2000" dirty="0">
              <a:latin typeface="+mj-ea"/>
              <a:ea typeface="+mj-ea"/>
            </a:endParaRPr>
          </a:p>
          <a:p>
            <a:pPr lvl="2">
              <a:defRPr/>
            </a:pPr>
            <a:endParaRPr lang="en-US" altLang="ja-JP" sz="2000" dirty="0">
              <a:latin typeface="+mj-ea"/>
              <a:ea typeface="+mj-ea"/>
            </a:endParaRPr>
          </a:p>
          <a:p>
            <a:pPr lvl="2">
              <a:defRPr/>
            </a:pPr>
            <a:endParaRPr lang="en-US" altLang="ja-JP" sz="2000" dirty="0">
              <a:latin typeface="+mj-ea"/>
              <a:ea typeface="+mj-ea"/>
            </a:endParaRPr>
          </a:p>
          <a:p>
            <a:pPr lvl="2">
              <a:defRPr/>
            </a:pPr>
            <a:endParaRPr lang="en-US" altLang="ja-JP" sz="2000" dirty="0">
              <a:latin typeface="+mj-ea"/>
              <a:ea typeface="+mj-ea"/>
            </a:endParaRPr>
          </a:p>
          <a:p>
            <a:pPr lvl="2">
              <a:defRPr/>
            </a:pPr>
            <a:r>
              <a:rPr lang="ja-JP" altLang="en-US" sz="2000" dirty="0">
                <a:latin typeface="+mj-ea"/>
                <a:ea typeface="+mj-ea"/>
              </a:rPr>
              <a:t>・　</a:t>
            </a:r>
            <a:r>
              <a:rPr lang="ja-JP" altLang="en-US" sz="2000" b="1" dirty="0">
                <a:latin typeface="+mj-ea"/>
                <a:ea typeface="+mj-ea"/>
              </a:rPr>
              <a:t>規則第</a:t>
            </a:r>
            <a:r>
              <a:rPr lang="en-US" altLang="ja-JP" sz="2000" b="1" dirty="0">
                <a:latin typeface="+mj-ea"/>
                <a:ea typeface="+mj-ea"/>
              </a:rPr>
              <a:t>12</a:t>
            </a:r>
            <a:r>
              <a:rPr lang="ja-JP" altLang="en-US" sz="2000" b="1" dirty="0">
                <a:latin typeface="+mj-ea"/>
                <a:ea typeface="+mj-ea"/>
              </a:rPr>
              <a:t>条第１項第７号</a:t>
            </a:r>
            <a:r>
              <a:rPr lang="ja-JP" altLang="en-US" sz="2000" b="1" dirty="0" err="1">
                <a:latin typeface="+mj-ea"/>
                <a:ea typeface="+mj-ea"/>
              </a:rPr>
              <a:t>ヘ</a:t>
            </a:r>
            <a:r>
              <a:rPr lang="ja-JP" altLang="en-US" sz="2000" b="1" dirty="0">
                <a:latin typeface="+mj-ea"/>
                <a:ea typeface="+mj-ea"/>
              </a:rPr>
              <a:t>（ロ）</a:t>
            </a:r>
            <a:r>
              <a:rPr lang="ja-JP" altLang="en-US" sz="2000" dirty="0">
                <a:latin typeface="+mj-ea"/>
                <a:ea typeface="+mj-ea"/>
              </a:rPr>
              <a:t>＝</a:t>
            </a:r>
            <a:endParaRPr lang="en-US" altLang="ja-JP" sz="2000" dirty="0">
              <a:latin typeface="+mj-ea"/>
              <a:ea typeface="+mj-ea"/>
            </a:endParaRPr>
          </a:p>
          <a:p>
            <a:pPr lvl="2">
              <a:defRPr/>
            </a:pPr>
            <a:r>
              <a:rPr lang="ja-JP" altLang="en-US" sz="2000" dirty="0">
                <a:latin typeface="+mj-ea"/>
                <a:ea typeface="+mj-ea"/>
              </a:rPr>
              <a:t> </a:t>
            </a:r>
            <a:endParaRPr lang="en-US" altLang="ja-JP" sz="2000" dirty="0">
              <a:latin typeface="+mj-ea"/>
              <a:ea typeface="+mj-ea"/>
            </a:endParaRPr>
          </a:p>
          <a:p>
            <a:pPr lvl="2">
              <a:defRPr/>
            </a:pPr>
            <a:r>
              <a:rPr lang="ja-JP" altLang="en-US" sz="2000" b="1" dirty="0">
                <a:latin typeface="+mj-ea"/>
                <a:ea typeface="+mj-ea"/>
              </a:rPr>
              <a:t>　　　</a:t>
            </a:r>
            <a:endParaRPr lang="en-US" altLang="ja-JP" sz="2000" b="1" dirty="0">
              <a:latin typeface="+mj-ea"/>
              <a:ea typeface="+mj-ea"/>
            </a:endParaRPr>
          </a:p>
          <a:p>
            <a:pPr lvl="2">
              <a:defRPr/>
            </a:pPr>
            <a:r>
              <a:rPr lang="ja-JP" altLang="en-US" sz="2000" b="1" dirty="0">
                <a:latin typeface="+mj-ea"/>
                <a:ea typeface="+mj-ea"/>
              </a:rPr>
              <a:t>・　参考　規則第</a:t>
            </a:r>
            <a:r>
              <a:rPr lang="en-US" altLang="ja-JP" sz="2000" b="1" dirty="0">
                <a:latin typeface="+mj-ea"/>
                <a:ea typeface="+mj-ea"/>
              </a:rPr>
              <a:t>13</a:t>
            </a:r>
            <a:r>
              <a:rPr lang="ja-JP" altLang="en-US" sz="2000" b="1" dirty="0">
                <a:latin typeface="+mj-ea"/>
                <a:ea typeface="+mj-ea"/>
              </a:rPr>
              <a:t>条の６第３項第６号</a:t>
            </a:r>
            <a:r>
              <a:rPr lang="ja-JP" altLang="en-US" sz="2000" dirty="0">
                <a:latin typeface="+mj-ea"/>
                <a:ea typeface="+mj-ea"/>
              </a:rPr>
              <a:t>＝</a:t>
            </a:r>
            <a:endParaRPr lang="en-US" altLang="ja-JP" sz="2000" dirty="0">
              <a:latin typeface="+mj-ea"/>
              <a:ea typeface="+mj-ea"/>
            </a:endParaRPr>
          </a:p>
          <a:p>
            <a:pPr lvl="2">
              <a:defRPr/>
            </a:pPr>
            <a:r>
              <a:rPr lang="ja-JP" altLang="en-US" sz="2000" b="1" dirty="0">
                <a:latin typeface="+mj-ea"/>
                <a:ea typeface="+mj-ea"/>
              </a:rPr>
              <a:t>　</a:t>
            </a:r>
            <a:endParaRPr lang="en-US" altLang="ja-JP" sz="2000" b="1" dirty="0">
              <a:latin typeface="+mj-ea"/>
              <a:ea typeface="+mj-ea"/>
            </a:endParaRPr>
          </a:p>
          <a:p>
            <a:pPr lvl="2">
              <a:defRPr/>
            </a:pPr>
            <a:endParaRPr lang="en-US" altLang="ja-JP" sz="2000" b="1" dirty="0">
              <a:latin typeface="+mj-ea"/>
              <a:ea typeface="+mj-ea"/>
            </a:endParaRPr>
          </a:p>
          <a:p>
            <a:pPr lvl="2">
              <a:defRPr/>
            </a:pPr>
            <a:r>
              <a:rPr lang="ja-JP" altLang="en-US" sz="2000" b="1" dirty="0">
                <a:latin typeface="+mj-ea"/>
                <a:ea typeface="+mj-ea"/>
              </a:rPr>
              <a:t>→規則第</a:t>
            </a:r>
            <a:r>
              <a:rPr lang="en-US" altLang="ja-JP" sz="2000" b="1" dirty="0">
                <a:latin typeface="+mj-ea"/>
                <a:ea typeface="+mj-ea"/>
              </a:rPr>
              <a:t>11</a:t>
            </a:r>
            <a:r>
              <a:rPr lang="ja-JP" altLang="en-US" sz="2000" b="1" dirty="0">
                <a:latin typeface="+mj-ea"/>
                <a:ea typeface="+mj-ea"/>
              </a:rPr>
              <a:t>条の２</a:t>
            </a:r>
            <a:endParaRPr lang="en-US" altLang="ja-JP" sz="2000" b="1" dirty="0">
              <a:latin typeface="+mj-ea"/>
              <a:ea typeface="+mj-ea"/>
            </a:endParaRPr>
          </a:p>
          <a:p>
            <a:pPr lvl="2">
              <a:defRPr/>
            </a:pPr>
            <a:endParaRPr lang="en-US" altLang="ja-JP" sz="2000" dirty="0">
              <a:latin typeface="+mj-ea"/>
              <a:ea typeface="+mj-ea"/>
            </a:endParaRPr>
          </a:p>
          <a:p>
            <a:pPr lvl="2">
              <a:defRPr/>
            </a:pPr>
            <a:endParaRPr lang="en-US" altLang="ja-JP" sz="2000" dirty="0">
              <a:latin typeface="+mj-ea"/>
              <a:ea typeface="+mj-ea"/>
            </a:endParaRPr>
          </a:p>
          <a:p>
            <a:pPr lvl="2">
              <a:defRPr/>
            </a:pPr>
            <a:endParaRPr lang="en-US" altLang="ja-JP" sz="2000" dirty="0">
              <a:latin typeface="+mj-ea"/>
              <a:ea typeface="+mj-ea"/>
            </a:endParaRPr>
          </a:p>
          <a:p>
            <a:pPr lvl="2">
              <a:defRPr/>
            </a:pPr>
            <a:endParaRPr lang="en-US" altLang="ja-JP" sz="2000" dirty="0">
              <a:latin typeface="+mj-ea"/>
              <a:ea typeface="+mj-ea"/>
            </a:endParaRPr>
          </a:p>
          <a:p>
            <a:pPr lvl="2">
              <a:defRPr/>
            </a:pPr>
            <a:r>
              <a:rPr lang="ja-JP" altLang="en-US" sz="2000" dirty="0">
                <a:latin typeface="+mj-ea"/>
                <a:ea typeface="+mj-ea"/>
              </a:rPr>
              <a:t>　 </a:t>
            </a:r>
            <a:endParaRPr lang="en-US" altLang="ja-JP" sz="2000" dirty="0">
              <a:latin typeface="+mj-ea"/>
              <a:ea typeface="+mj-ea"/>
            </a:endParaRPr>
          </a:p>
          <a:p>
            <a:pPr lvl="2">
              <a:defRPr/>
            </a:pPr>
            <a:r>
              <a:rPr lang="ja-JP" altLang="en-US" sz="2000" b="1" dirty="0">
                <a:latin typeface="+mj-ea"/>
                <a:ea typeface="+mj-ea"/>
              </a:rPr>
              <a:t>　　　　</a:t>
            </a:r>
            <a:endParaRPr lang="en-US" altLang="ja-JP" sz="2000" b="1" dirty="0">
              <a:latin typeface="+mj-ea"/>
              <a:ea typeface="+mj-ea"/>
            </a:endParaRPr>
          </a:p>
          <a:p>
            <a:pPr lvl="2">
              <a:defRPr/>
            </a:pPr>
            <a:endParaRPr lang="en-US" altLang="ja-JP" sz="2000" b="1" dirty="0">
              <a:latin typeface="+mj-ea"/>
              <a:ea typeface="+mj-ea"/>
            </a:endParaRPr>
          </a:p>
          <a:p>
            <a:pPr marL="898525" lvl="3" indent="-898525">
              <a:buFont typeface="Arial" pitchFamily="34" charset="0"/>
              <a:buNone/>
              <a:defRPr/>
            </a:pPr>
            <a:endParaRPr lang="en-US" altLang="ja-JP" dirty="0">
              <a:latin typeface="+mj-ea"/>
              <a:ea typeface="+mj-ea"/>
            </a:endParaRPr>
          </a:p>
          <a:p>
            <a:pPr>
              <a:defRPr/>
            </a:pPr>
            <a:endParaRPr lang="ja-JP" altLang="en-US" dirty="0">
              <a:latin typeface="+mj-ea"/>
              <a:ea typeface="+mj-ea"/>
            </a:endParaRPr>
          </a:p>
        </p:txBody>
      </p:sp>
      <p:sp>
        <p:nvSpPr>
          <p:cNvPr id="18437" name="テキスト ボックス 5"/>
          <p:cNvSpPr txBox="1">
            <a:spLocks noChangeArrowheads="1"/>
          </p:cNvSpPr>
          <p:nvPr/>
        </p:nvSpPr>
        <p:spPr bwMode="auto">
          <a:xfrm>
            <a:off x="512763" y="1671638"/>
            <a:ext cx="9170987" cy="6461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a:t>屋内消火栓設備の消防用ホースの構造は、一人で操作できるものとして</a:t>
            </a:r>
            <a:r>
              <a:rPr lang="ja-JP" altLang="en-US" u="sng"/>
              <a:t>総務省令で定める基</a:t>
            </a:r>
            <a:endParaRPr lang="en-US" altLang="ja-JP" u="sng"/>
          </a:p>
          <a:p>
            <a:pPr eaLnBrk="1" hangingPunct="1"/>
            <a:r>
              <a:rPr lang="ja-JP" altLang="en-US" u="sng"/>
              <a:t>準（＝規則第</a:t>
            </a:r>
            <a:r>
              <a:rPr lang="en-US" altLang="ja-JP" u="sng"/>
              <a:t>11</a:t>
            </a:r>
            <a:r>
              <a:rPr lang="ja-JP" altLang="en-US" u="sng"/>
              <a:t>条の２）</a:t>
            </a:r>
            <a:r>
              <a:rPr lang="ja-JP" altLang="en-US"/>
              <a:t>に適合するものとすること。</a:t>
            </a:r>
          </a:p>
        </p:txBody>
      </p:sp>
      <p:sp>
        <p:nvSpPr>
          <p:cNvPr id="18438" name="テキスト ボックス 7"/>
          <p:cNvSpPr txBox="1">
            <a:spLocks noChangeArrowheads="1"/>
          </p:cNvSpPr>
          <p:nvPr/>
        </p:nvSpPr>
        <p:spPr bwMode="auto">
          <a:xfrm>
            <a:off x="496888" y="4652963"/>
            <a:ext cx="9167812" cy="12001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a:t>１　消防用ホースの技術上の規格を定める省令（平成</a:t>
            </a:r>
            <a:r>
              <a:rPr lang="en-US" altLang="ja-JP"/>
              <a:t>25</a:t>
            </a:r>
            <a:r>
              <a:rPr lang="ja-JP" altLang="en-US"/>
              <a:t>年総務省令第</a:t>
            </a:r>
            <a:r>
              <a:rPr lang="en-US" altLang="ja-JP"/>
              <a:t>22</a:t>
            </a:r>
            <a:r>
              <a:rPr lang="ja-JP" altLang="en-US"/>
              <a:t>号）第２条第３号に</a:t>
            </a:r>
            <a:endParaRPr lang="en-US" altLang="ja-JP"/>
          </a:p>
          <a:p>
            <a:pPr eaLnBrk="1" hangingPunct="1"/>
            <a:r>
              <a:rPr lang="ja-JP" altLang="en-US"/>
              <a:t>　規定する</a:t>
            </a:r>
            <a:r>
              <a:rPr lang="ja-JP" altLang="en-US" b="1">
                <a:solidFill>
                  <a:srgbClr val="FF0000"/>
                </a:solidFill>
              </a:rPr>
              <a:t>保形ホース</a:t>
            </a:r>
            <a:r>
              <a:rPr lang="ja-JP" altLang="en-US"/>
              <a:t>であること。</a:t>
            </a:r>
            <a:endParaRPr lang="en-US" altLang="ja-JP"/>
          </a:p>
          <a:p>
            <a:pPr eaLnBrk="1" hangingPunct="1"/>
            <a:r>
              <a:rPr lang="ja-JP" altLang="en-US"/>
              <a:t>２　延長及び格納の操作が容易にできるものとして</a:t>
            </a:r>
            <a:r>
              <a:rPr lang="ja-JP" altLang="en-US" u="sng"/>
              <a:t>消防庁長官が定める基準</a:t>
            </a:r>
            <a:r>
              <a:rPr lang="ja-JP" altLang="en-US"/>
              <a:t>に適合するように</a:t>
            </a:r>
            <a:endParaRPr lang="en-US" altLang="ja-JP"/>
          </a:p>
          <a:p>
            <a:pPr eaLnBrk="1" hangingPunct="1"/>
            <a:r>
              <a:rPr lang="ja-JP" altLang="en-US"/>
              <a:t>　収納されていること。</a:t>
            </a:r>
          </a:p>
        </p:txBody>
      </p:sp>
      <p:sp>
        <p:nvSpPr>
          <p:cNvPr id="18439" name="テキスト ボックス 5"/>
          <p:cNvSpPr txBox="1">
            <a:spLocks noChangeArrowheads="1"/>
          </p:cNvSpPr>
          <p:nvPr/>
        </p:nvSpPr>
        <p:spPr bwMode="auto">
          <a:xfrm>
            <a:off x="515938" y="2862263"/>
            <a:ext cx="9148762" cy="369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a:t>消防用ホースは、</a:t>
            </a:r>
            <a:r>
              <a:rPr lang="ja-JP" altLang="en-US" u="sng"/>
              <a:t>前条各号の基準（＝規則第</a:t>
            </a:r>
            <a:r>
              <a:rPr lang="en-US" altLang="ja-JP" u="sng"/>
              <a:t>11</a:t>
            </a:r>
            <a:r>
              <a:rPr lang="ja-JP" altLang="en-US" u="sng"/>
              <a:t>条の２）</a:t>
            </a:r>
            <a:r>
              <a:rPr lang="ja-JP" altLang="en-US"/>
              <a:t>に適合するように設けること。</a:t>
            </a:r>
          </a:p>
        </p:txBody>
      </p:sp>
      <p:sp>
        <p:nvSpPr>
          <p:cNvPr id="18440" name="テキスト ボックス 5"/>
          <p:cNvSpPr txBox="1">
            <a:spLocks noChangeArrowheads="1"/>
          </p:cNvSpPr>
          <p:nvPr/>
        </p:nvSpPr>
        <p:spPr bwMode="auto">
          <a:xfrm>
            <a:off x="515938" y="3765550"/>
            <a:ext cx="9148762" cy="3683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a:t>消防用ホースは、</a:t>
            </a:r>
            <a:r>
              <a:rPr lang="ja-JP" altLang="en-US" u="sng"/>
              <a:t>第</a:t>
            </a:r>
            <a:r>
              <a:rPr lang="en-US" altLang="ja-JP" u="sng"/>
              <a:t>11</a:t>
            </a:r>
            <a:r>
              <a:rPr lang="ja-JP" altLang="en-US" u="sng"/>
              <a:t>条の２各号の基準</a:t>
            </a:r>
            <a:r>
              <a:rPr lang="ja-JP" altLang="en-US"/>
              <a:t>に適合するように設けること。</a:t>
            </a:r>
          </a:p>
        </p:txBody>
      </p:sp>
      <p:sp>
        <p:nvSpPr>
          <p:cNvPr id="50" name="テキスト ボックス 49"/>
          <p:cNvSpPr txBox="1"/>
          <p:nvPr/>
        </p:nvSpPr>
        <p:spPr>
          <a:xfrm>
            <a:off x="5308600" y="1257300"/>
            <a:ext cx="3460750" cy="369888"/>
          </a:xfrm>
          <a:prstGeom prst="rect">
            <a:avLst/>
          </a:prstGeom>
          <a:ln>
            <a:noFill/>
          </a:ln>
        </p:spPr>
        <p:style>
          <a:lnRef idx="1">
            <a:schemeClr val="accent2"/>
          </a:lnRef>
          <a:fillRef idx="2">
            <a:schemeClr val="accent2"/>
          </a:fillRef>
          <a:effectRef idx="1">
            <a:schemeClr val="accent2"/>
          </a:effectRef>
          <a:fontRef idx="minor">
            <a:schemeClr val="dk1"/>
          </a:fontRef>
        </p:style>
        <p:txBody>
          <a:bodyPr>
            <a:spAutoFit/>
          </a:bodyPr>
          <a:lstStyle/>
          <a:p>
            <a:pPr algn="ctr">
              <a:defRPr/>
            </a:pPr>
            <a:r>
              <a:rPr lang="ja-JP" altLang="en-US" b="1" dirty="0"/>
              <a:t>２号消火栓・広範囲型２号消火栓</a:t>
            </a:r>
          </a:p>
        </p:txBody>
      </p:sp>
      <p:sp>
        <p:nvSpPr>
          <p:cNvPr id="54" name="テキスト ボックス 53"/>
          <p:cNvSpPr txBox="1"/>
          <p:nvPr/>
        </p:nvSpPr>
        <p:spPr>
          <a:xfrm>
            <a:off x="4875213" y="3343275"/>
            <a:ext cx="1431925" cy="368300"/>
          </a:xfrm>
          <a:prstGeom prst="rect">
            <a:avLst/>
          </a:prstGeom>
          <a:ln>
            <a:noFill/>
          </a:ln>
        </p:spPr>
        <p:style>
          <a:lnRef idx="1">
            <a:schemeClr val="accent2"/>
          </a:lnRef>
          <a:fillRef idx="2">
            <a:schemeClr val="accent2"/>
          </a:fillRef>
          <a:effectRef idx="1">
            <a:schemeClr val="accent2"/>
          </a:effectRef>
          <a:fontRef idx="minor">
            <a:schemeClr val="dk1"/>
          </a:fontRef>
        </p:style>
        <p:txBody>
          <a:bodyPr>
            <a:spAutoFit/>
          </a:bodyPr>
          <a:lstStyle/>
          <a:p>
            <a:pPr algn="ctr">
              <a:defRPr/>
            </a:pPr>
            <a:r>
              <a:rPr lang="ja-JP" altLang="en-US" b="1" dirty="0"/>
              <a:t>補助散水栓</a:t>
            </a:r>
          </a:p>
        </p:txBody>
      </p:sp>
      <p:sp>
        <p:nvSpPr>
          <p:cNvPr id="55" name="テキスト ボックス 54"/>
          <p:cNvSpPr txBox="1"/>
          <p:nvPr/>
        </p:nvSpPr>
        <p:spPr>
          <a:xfrm>
            <a:off x="4525963" y="2427288"/>
            <a:ext cx="2406650" cy="369887"/>
          </a:xfrm>
          <a:prstGeom prst="rect">
            <a:avLst/>
          </a:prstGeom>
          <a:ln>
            <a:noFill/>
          </a:ln>
        </p:spPr>
        <p:style>
          <a:lnRef idx="1">
            <a:schemeClr val="accent2"/>
          </a:lnRef>
          <a:fillRef idx="2">
            <a:schemeClr val="accent2"/>
          </a:fillRef>
          <a:effectRef idx="1">
            <a:schemeClr val="accent2"/>
          </a:effectRef>
          <a:fontRef idx="minor">
            <a:schemeClr val="dk1"/>
          </a:fontRef>
        </p:style>
        <p:txBody>
          <a:bodyPr>
            <a:spAutoFit/>
          </a:bodyPr>
          <a:lstStyle/>
          <a:p>
            <a:pPr marL="0" lvl="2" algn="ctr">
              <a:defRPr/>
            </a:pPr>
            <a:r>
              <a:rPr lang="ja-JP" altLang="en-US" b="1" dirty="0">
                <a:latin typeface="+mj-ea"/>
              </a:rPr>
              <a:t>易操作性１号消火栓</a:t>
            </a:r>
            <a:endParaRPr lang="ja-JP" altLang="en-US" b="1" dirty="0"/>
          </a:p>
        </p:txBody>
      </p:sp>
      <p:cxnSp>
        <p:nvCxnSpPr>
          <p:cNvPr id="53" name="直線矢印コネクタ 52"/>
          <p:cNvCxnSpPr/>
          <p:nvPr/>
        </p:nvCxnSpPr>
        <p:spPr>
          <a:xfrm flipH="1">
            <a:off x="4702175" y="5500688"/>
            <a:ext cx="755650" cy="6477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9" name="テキスト ボックス 58"/>
          <p:cNvSpPr txBox="1"/>
          <p:nvPr/>
        </p:nvSpPr>
        <p:spPr>
          <a:xfrm>
            <a:off x="906463" y="6165850"/>
            <a:ext cx="8093075" cy="4000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lgn="ctr">
              <a:defRPr/>
            </a:pPr>
            <a:r>
              <a:rPr lang="ja-JP" altLang="en-US" sz="2000" b="1" dirty="0">
                <a:latin typeface="+mj-ea"/>
              </a:rPr>
              <a:t>屋内消火栓設備の屋内消火栓等の基準（平成</a:t>
            </a:r>
            <a:r>
              <a:rPr lang="en-US" altLang="ja-JP" sz="2000" b="1" dirty="0">
                <a:latin typeface="+mj-ea"/>
              </a:rPr>
              <a:t>25</a:t>
            </a:r>
            <a:r>
              <a:rPr lang="ja-JP" altLang="en-US" sz="2000" b="1" dirty="0">
                <a:latin typeface="+mj-ea"/>
              </a:rPr>
              <a:t>年消防庁告示第２号）</a:t>
            </a:r>
            <a:endParaRPr lang="ja-JP" altLang="en-US" sz="2000" b="1" dirty="0"/>
          </a:p>
        </p:txBody>
      </p:sp>
    </p:spTree>
    <p:extLst>
      <p:ext uri="{BB962C8B-B14F-4D97-AF65-F5344CB8AC3E}">
        <p14:creationId xmlns:p14="http://schemas.microsoft.com/office/powerpoint/2010/main" val="15415974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コンテンツ プレースホルダー 2"/>
          <p:cNvSpPr>
            <a:spLocks noGrp="1"/>
          </p:cNvSpPr>
          <p:nvPr>
            <p:ph idx="4294967295"/>
          </p:nvPr>
        </p:nvSpPr>
        <p:spPr>
          <a:xfrm>
            <a:off x="495300" y="1596118"/>
            <a:ext cx="8853487" cy="4916488"/>
          </a:xfrm>
        </p:spPr>
        <p:txBody>
          <a:bodyPr/>
          <a:lstStyle/>
          <a:p>
            <a:pPr marL="0" indent="0" eaLnBrk="1" hangingPunct="1">
              <a:buFont typeface="Arial" charset="0"/>
              <a:buNone/>
            </a:pPr>
            <a:r>
              <a:rPr lang="ja-JP" altLang="en-US" sz="2800" dirty="0" smtClean="0">
                <a:solidFill>
                  <a:srgbClr val="0070C0"/>
                </a:solidFill>
              </a:rPr>
              <a:t>　改正事項（</a:t>
            </a:r>
            <a:r>
              <a:rPr lang="en-US" altLang="ja-JP" sz="2800" dirty="0" smtClean="0">
                <a:solidFill>
                  <a:srgbClr val="0070C0"/>
                </a:solidFill>
              </a:rPr>
              <a:t>H25.10.1</a:t>
            </a:r>
            <a:r>
              <a:rPr lang="ja-JP" altLang="en-US" sz="2800" dirty="0" smtClean="0">
                <a:solidFill>
                  <a:srgbClr val="0070C0"/>
                </a:solidFill>
              </a:rPr>
              <a:t>施行）</a:t>
            </a:r>
            <a:endParaRPr lang="en-US" altLang="ja-JP" sz="2800" dirty="0" smtClean="0">
              <a:solidFill>
                <a:srgbClr val="0070C0"/>
              </a:solidFill>
            </a:endParaRPr>
          </a:p>
          <a:p>
            <a:pPr marL="0" indent="0" eaLnBrk="1" hangingPunct="1">
              <a:buFont typeface="Arial" charset="0"/>
              <a:buNone/>
            </a:pPr>
            <a:r>
              <a:rPr lang="ja-JP" altLang="en-US" sz="2400" b="1" dirty="0" smtClean="0">
                <a:solidFill>
                  <a:srgbClr val="0070C0"/>
                </a:solidFill>
              </a:rPr>
              <a:t>（１）　趣旨・用語の意義</a:t>
            </a:r>
          </a:p>
          <a:p>
            <a:pPr marL="457200" lvl="1" indent="0" eaLnBrk="1" hangingPunct="1">
              <a:buFont typeface="Arial" charset="0"/>
              <a:buNone/>
            </a:pPr>
            <a:r>
              <a:rPr lang="ja-JP" altLang="en-US" sz="1600" dirty="0" smtClean="0">
                <a:solidFill>
                  <a:srgbClr val="0070C0"/>
                </a:solidFill>
              </a:rPr>
              <a:t>　　</a:t>
            </a:r>
            <a:r>
              <a:rPr lang="ja-JP" altLang="en-US" sz="1600" dirty="0" smtClean="0">
                <a:solidFill>
                  <a:srgbClr val="00B0F0"/>
                </a:solidFill>
              </a:rPr>
              <a:t>屋内消火栓設備の各部に関する用語を整理（消火栓弁など）。</a:t>
            </a:r>
          </a:p>
          <a:p>
            <a:pPr marL="0" indent="0" eaLnBrk="1" hangingPunct="1">
              <a:buFont typeface="Arial" charset="0"/>
              <a:buNone/>
            </a:pPr>
            <a:r>
              <a:rPr lang="ja-JP" altLang="en-US" sz="2400" b="1" dirty="0" smtClean="0">
                <a:solidFill>
                  <a:srgbClr val="0070C0"/>
                </a:solidFill>
              </a:rPr>
              <a:t>（２）　放水用設備の構造及び機能</a:t>
            </a:r>
          </a:p>
          <a:p>
            <a:pPr marL="457200" lvl="1" indent="0" eaLnBrk="1" hangingPunct="1">
              <a:buFont typeface="Arial" charset="0"/>
              <a:buNone/>
            </a:pPr>
            <a:r>
              <a:rPr lang="ja-JP" altLang="en-US" sz="1600" dirty="0" smtClean="0">
                <a:solidFill>
                  <a:srgbClr val="0070C0"/>
                </a:solidFill>
              </a:rPr>
              <a:t>　　</a:t>
            </a:r>
            <a:r>
              <a:rPr lang="ja-JP" altLang="en-US" sz="1600" dirty="0" smtClean="0">
                <a:solidFill>
                  <a:srgbClr val="00B0F0"/>
                </a:solidFill>
              </a:rPr>
              <a:t>操作性などの構造及び機能について明確化。</a:t>
            </a:r>
          </a:p>
          <a:p>
            <a:pPr marL="0" indent="0" eaLnBrk="1" hangingPunct="1">
              <a:buFont typeface="Arial" charset="0"/>
              <a:buNone/>
            </a:pPr>
            <a:r>
              <a:rPr lang="ja-JP" altLang="en-US" sz="2400" b="1" dirty="0" smtClean="0">
                <a:solidFill>
                  <a:srgbClr val="0070C0"/>
                </a:solidFill>
              </a:rPr>
              <a:t>（３）　消火栓弁の構造及び機能</a:t>
            </a:r>
          </a:p>
          <a:p>
            <a:pPr marL="457200" lvl="1" indent="0" eaLnBrk="1" hangingPunct="1">
              <a:buFont typeface="Arial" charset="0"/>
              <a:buNone/>
            </a:pPr>
            <a:r>
              <a:rPr lang="ja-JP" altLang="en-US" sz="1600" dirty="0" smtClean="0">
                <a:solidFill>
                  <a:srgbClr val="0070C0"/>
                </a:solidFill>
              </a:rPr>
              <a:t>　　</a:t>
            </a:r>
            <a:r>
              <a:rPr lang="ja-JP" altLang="en-US" sz="1600" dirty="0" smtClean="0">
                <a:solidFill>
                  <a:srgbClr val="00B0F0"/>
                </a:solidFill>
              </a:rPr>
              <a:t>自動式開閉弁の構造及び機能についての明確化等。</a:t>
            </a:r>
          </a:p>
          <a:p>
            <a:pPr marL="0" indent="0" eaLnBrk="1" hangingPunct="1">
              <a:buFont typeface="Arial" charset="0"/>
              <a:buNone/>
            </a:pPr>
            <a:r>
              <a:rPr lang="ja-JP" altLang="en-US" sz="2400" b="1" dirty="0" smtClean="0">
                <a:solidFill>
                  <a:srgbClr val="0070C0"/>
                </a:solidFill>
              </a:rPr>
              <a:t>（４）　消防用ホース及び消防用ホース用結合金具の構造及び機能</a:t>
            </a:r>
          </a:p>
          <a:p>
            <a:pPr marL="457200" lvl="1" indent="0" eaLnBrk="1" hangingPunct="1">
              <a:buFont typeface="Arial" charset="0"/>
              <a:buNone/>
            </a:pPr>
            <a:r>
              <a:rPr lang="ja-JP" altLang="en-US" sz="1600" dirty="0" smtClean="0">
                <a:solidFill>
                  <a:srgbClr val="0070C0"/>
                </a:solidFill>
              </a:rPr>
              <a:t>　　</a:t>
            </a:r>
            <a:r>
              <a:rPr lang="ja-JP" altLang="en-US" sz="1600" dirty="0" smtClean="0">
                <a:solidFill>
                  <a:srgbClr val="00B0F0"/>
                </a:solidFill>
              </a:rPr>
              <a:t>消防用ホースと結合金具が、強度不足により抜け落ちた事例等を踏まえ、消防用ホースと消</a:t>
            </a:r>
            <a:endParaRPr lang="en-US" altLang="ja-JP" sz="1600" dirty="0" smtClean="0">
              <a:solidFill>
                <a:srgbClr val="00B0F0"/>
              </a:solidFill>
            </a:endParaRPr>
          </a:p>
          <a:p>
            <a:pPr marL="457200" lvl="1" indent="0" eaLnBrk="1" hangingPunct="1">
              <a:buFont typeface="Arial" charset="0"/>
              <a:buNone/>
            </a:pPr>
            <a:r>
              <a:rPr lang="ja-JP" altLang="en-US" sz="1600" dirty="0" smtClean="0">
                <a:solidFill>
                  <a:srgbClr val="00B0F0"/>
                </a:solidFill>
              </a:rPr>
              <a:t>  防用ホース用結合金具の装着部の強度や耐圧性能等について規定。</a:t>
            </a:r>
          </a:p>
          <a:p>
            <a:pPr marL="0" indent="0" eaLnBrk="1" hangingPunct="1">
              <a:buFont typeface="Arial" charset="0"/>
              <a:buNone/>
            </a:pPr>
            <a:r>
              <a:rPr lang="ja-JP" altLang="en-US" sz="2400" b="1" dirty="0" smtClean="0">
                <a:solidFill>
                  <a:srgbClr val="0070C0"/>
                </a:solidFill>
              </a:rPr>
              <a:t>（５）　ノズルの構造及び機能</a:t>
            </a:r>
          </a:p>
          <a:p>
            <a:pPr marL="457200" lvl="1" indent="0" eaLnBrk="1" hangingPunct="1">
              <a:buFont typeface="Arial" charset="0"/>
              <a:buNone/>
            </a:pPr>
            <a:r>
              <a:rPr lang="ja-JP" altLang="en-US" sz="1600" dirty="0" smtClean="0">
                <a:solidFill>
                  <a:srgbClr val="0070C0"/>
                </a:solidFill>
              </a:rPr>
              <a:t>　　</a:t>
            </a:r>
            <a:r>
              <a:rPr lang="ja-JP" altLang="en-US" sz="1600" dirty="0" smtClean="0">
                <a:solidFill>
                  <a:srgbClr val="00B0F0"/>
                </a:solidFill>
              </a:rPr>
              <a:t>ノズルの構造及び機能の基準を明確化。</a:t>
            </a:r>
          </a:p>
          <a:p>
            <a:pPr marL="0" indent="0" eaLnBrk="1" hangingPunct="1">
              <a:buFont typeface="Arial" charset="0"/>
              <a:buNone/>
            </a:pPr>
            <a:endParaRPr lang="en-US" altLang="ja-JP" sz="2800" dirty="0" smtClean="0">
              <a:solidFill>
                <a:srgbClr val="0070C0"/>
              </a:solidFill>
            </a:endParaRPr>
          </a:p>
        </p:txBody>
      </p:sp>
      <p:sp>
        <p:nvSpPr>
          <p:cNvPr id="4" name="角丸四角形 3"/>
          <p:cNvSpPr/>
          <p:nvPr/>
        </p:nvSpPr>
        <p:spPr>
          <a:xfrm>
            <a:off x="200025" y="1484313"/>
            <a:ext cx="9432925" cy="4897437"/>
          </a:xfrm>
          <a:prstGeom prst="roundRect">
            <a:avLst>
              <a:gd name="adj" fmla="val 6249"/>
            </a:avLst>
          </a:prstGeom>
          <a:noFill/>
          <a:ln>
            <a:solidFill>
              <a:schemeClr val="accent1"/>
            </a:solidFill>
          </a:ln>
        </p:spPr>
        <p:style>
          <a:lnRef idx="2">
            <a:schemeClr val="accent4"/>
          </a:lnRef>
          <a:fillRef idx="1">
            <a:schemeClr val="lt1"/>
          </a:fillRef>
          <a:effectRef idx="0">
            <a:schemeClr val="accent4"/>
          </a:effectRef>
          <a:fontRef idx="minor">
            <a:schemeClr val="dk1"/>
          </a:fontRef>
        </p:style>
        <p:txBody>
          <a:bodyPr anchor="ctr"/>
          <a:lstStyle/>
          <a:p>
            <a:pPr algn="ctr" fontAlgn="auto">
              <a:spcBef>
                <a:spcPts val="0"/>
              </a:spcBef>
              <a:spcAft>
                <a:spcPts val="0"/>
              </a:spcAft>
              <a:defRPr/>
            </a:pPr>
            <a:endParaRPr lang="ja-JP" altLang="en-US">
              <a:solidFill>
                <a:srgbClr val="0070C0"/>
              </a:solidFill>
            </a:endParaRPr>
          </a:p>
        </p:txBody>
      </p:sp>
      <p:sp>
        <p:nvSpPr>
          <p:cNvPr id="6" name="タイトル 1"/>
          <p:cNvSpPr txBox="1">
            <a:spLocks/>
          </p:cNvSpPr>
          <p:nvPr/>
        </p:nvSpPr>
        <p:spPr>
          <a:xfrm>
            <a:off x="495300" y="188913"/>
            <a:ext cx="8915400" cy="609600"/>
          </a:xfrm>
          <a:prstGeom prst="rect">
            <a:avLst/>
          </a:prstGeom>
          <a:solidFill>
            <a:schemeClr val="accent5">
              <a:lumMod val="20000"/>
              <a:lumOff val="80000"/>
            </a:schemeClr>
          </a:solidFill>
          <a:ln>
            <a:solidFill>
              <a:schemeClr val="accent5">
                <a:lumMod val="20000"/>
                <a:lumOff val="80000"/>
              </a:schemeClr>
            </a:solidFill>
          </a:ln>
        </p:spPr>
        <p:style>
          <a:lnRef idx="1">
            <a:schemeClr val="accent1"/>
          </a:lnRef>
          <a:fillRef idx="2">
            <a:schemeClr val="accent1"/>
          </a:fillRef>
          <a:effectRef idx="1">
            <a:schemeClr val="accent1"/>
          </a:effectRef>
          <a:fontRef idx="minor">
            <a:schemeClr val="dk1"/>
          </a:fontRef>
        </p:style>
        <p:txBody>
          <a:bodyPr>
            <a:norm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ja-JP" altLang="en-US" sz="3200" dirty="0" smtClean="0"/>
              <a:t>屋内消火栓設備に係る技術上の基準の見直し④</a:t>
            </a:r>
            <a:endParaRPr lang="ja-JP" altLang="en-US" sz="3200" dirty="0"/>
          </a:p>
        </p:txBody>
      </p:sp>
      <p:sp>
        <p:nvSpPr>
          <p:cNvPr id="19462" name="テキスト ボックス 1"/>
          <p:cNvSpPr txBox="1">
            <a:spLocks noChangeArrowheads="1"/>
          </p:cNvSpPr>
          <p:nvPr/>
        </p:nvSpPr>
        <p:spPr bwMode="auto">
          <a:xfrm>
            <a:off x="1016000" y="958850"/>
            <a:ext cx="787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2000" b="1"/>
              <a:t>屋内消火栓設備の屋内消火栓等の基準（平成</a:t>
            </a:r>
            <a:r>
              <a:rPr lang="en-US" altLang="ja-JP" sz="2000" b="1"/>
              <a:t>25</a:t>
            </a:r>
            <a:r>
              <a:rPr lang="ja-JP" altLang="en-US" sz="2000" b="1"/>
              <a:t>年消防庁告示第２号）</a:t>
            </a:r>
          </a:p>
        </p:txBody>
      </p:sp>
    </p:spTree>
    <p:extLst>
      <p:ext uri="{BB962C8B-B14F-4D97-AF65-F5344CB8AC3E}">
        <p14:creationId xmlns:p14="http://schemas.microsoft.com/office/powerpoint/2010/main" val="103114549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コンテンツ プレースホルダー 2"/>
          <p:cNvSpPr>
            <a:spLocks noGrp="1"/>
          </p:cNvSpPr>
          <p:nvPr>
            <p:ph idx="1"/>
          </p:nvPr>
        </p:nvSpPr>
        <p:spPr>
          <a:xfrm>
            <a:off x="438150" y="981075"/>
            <a:ext cx="9118600" cy="5761038"/>
          </a:xfrm>
        </p:spPr>
        <p:txBody>
          <a:bodyPr/>
          <a:lstStyle/>
          <a:p>
            <a:pPr marL="0" indent="0">
              <a:buFont typeface="Arial" charset="0"/>
              <a:buNone/>
            </a:pPr>
            <a:r>
              <a:rPr lang="en-US" altLang="ja-JP" sz="1400" dirty="0" smtClean="0"/>
              <a:t>【</a:t>
            </a:r>
            <a:r>
              <a:rPr lang="ja-JP" altLang="en-US" sz="1400" dirty="0" smtClean="0"/>
              <a:t>通知基準</a:t>
            </a:r>
            <a:r>
              <a:rPr lang="en-US" altLang="ja-JP" sz="1400" dirty="0" smtClean="0"/>
              <a:t>】</a:t>
            </a:r>
          </a:p>
          <a:p>
            <a:pPr marL="0" indent="0">
              <a:buFont typeface="Arial" charset="0"/>
              <a:buNone/>
            </a:pPr>
            <a:r>
              <a:rPr lang="ja-JP" altLang="en-US" sz="1400" dirty="0" smtClean="0"/>
              <a:t>・２号消火栓及び補助散水栓の操作性等に係る総合的評価について（昭和</a:t>
            </a:r>
            <a:r>
              <a:rPr lang="en-US" altLang="ja-JP" sz="1400" dirty="0" smtClean="0"/>
              <a:t>63</a:t>
            </a:r>
            <a:r>
              <a:rPr lang="ja-JP" altLang="en-US" sz="1400" dirty="0" smtClean="0"/>
              <a:t>年３月</a:t>
            </a:r>
            <a:r>
              <a:rPr lang="en-US" altLang="ja-JP" sz="1400" dirty="0" smtClean="0"/>
              <a:t>18</a:t>
            </a:r>
            <a:r>
              <a:rPr lang="ja-JP" altLang="en-US" sz="1400" dirty="0" smtClean="0"/>
              <a:t>日消防予第</a:t>
            </a:r>
            <a:r>
              <a:rPr lang="en-US" altLang="ja-JP" sz="1400" dirty="0" smtClean="0"/>
              <a:t>46</a:t>
            </a:r>
            <a:r>
              <a:rPr lang="ja-JP" altLang="en-US" sz="1400" dirty="0" smtClean="0"/>
              <a:t>号）</a:t>
            </a:r>
            <a:endParaRPr lang="en-US" altLang="ja-JP" sz="1400" dirty="0" smtClean="0"/>
          </a:p>
          <a:p>
            <a:pPr marL="0" indent="0">
              <a:buFont typeface="Arial" charset="0"/>
              <a:buNone/>
            </a:pPr>
            <a:r>
              <a:rPr lang="ja-JP" altLang="en-US" sz="1400" dirty="0" smtClean="0"/>
              <a:t>・天井設置型消火栓等に係る設置基準について（平成６年</a:t>
            </a:r>
            <a:r>
              <a:rPr lang="en-US" altLang="ja-JP" sz="1400" dirty="0" smtClean="0"/>
              <a:t>10</a:t>
            </a:r>
            <a:r>
              <a:rPr lang="ja-JP" altLang="en-US" sz="1400" dirty="0" smtClean="0"/>
              <a:t>月</a:t>
            </a:r>
            <a:r>
              <a:rPr lang="en-US" altLang="ja-JP" sz="1400" dirty="0" smtClean="0"/>
              <a:t>18</a:t>
            </a:r>
            <a:r>
              <a:rPr lang="ja-JP" altLang="en-US" sz="1400" dirty="0" smtClean="0"/>
              <a:t>日消防予第</a:t>
            </a:r>
            <a:r>
              <a:rPr lang="en-US" altLang="ja-JP" sz="1400" dirty="0" smtClean="0"/>
              <a:t>273</a:t>
            </a:r>
            <a:r>
              <a:rPr lang="ja-JP" altLang="en-US" sz="1400" dirty="0" smtClean="0"/>
              <a:t>号）</a:t>
            </a:r>
            <a:endParaRPr lang="en-US" altLang="ja-JP" sz="1400" dirty="0" smtClean="0"/>
          </a:p>
          <a:p>
            <a:pPr marL="0" indent="0">
              <a:buFont typeface="Arial" charset="0"/>
              <a:buNone/>
            </a:pPr>
            <a:r>
              <a:rPr lang="ja-JP" altLang="en-US" sz="1400" dirty="0" smtClean="0"/>
              <a:t>・１号消火栓の取扱いについて（平成８年</a:t>
            </a:r>
            <a:r>
              <a:rPr lang="en-US" altLang="ja-JP" sz="1400" dirty="0" smtClean="0"/>
              <a:t>12</a:t>
            </a:r>
            <a:r>
              <a:rPr lang="ja-JP" altLang="en-US" sz="1400" dirty="0" smtClean="0"/>
              <a:t>月</a:t>
            </a:r>
            <a:r>
              <a:rPr lang="en-US" altLang="ja-JP" sz="1400" dirty="0" smtClean="0"/>
              <a:t>12</a:t>
            </a:r>
            <a:r>
              <a:rPr lang="ja-JP" altLang="en-US" sz="1400" dirty="0" smtClean="0"/>
              <a:t>日消防予第</a:t>
            </a:r>
            <a:r>
              <a:rPr lang="en-US" altLang="ja-JP" sz="1400" dirty="0" smtClean="0"/>
              <a:t>254</a:t>
            </a:r>
            <a:r>
              <a:rPr lang="ja-JP" altLang="en-US" sz="1400" dirty="0" smtClean="0"/>
              <a:t>号）</a:t>
            </a:r>
            <a:endParaRPr lang="en-US" altLang="ja-JP" sz="1400" dirty="0" smtClean="0"/>
          </a:p>
          <a:p>
            <a:pPr marL="0" indent="0">
              <a:buFont typeface="Arial" charset="0"/>
              <a:buNone/>
            </a:pPr>
            <a:r>
              <a:rPr lang="ja-JP" altLang="en-US" sz="1400" dirty="0" smtClean="0"/>
              <a:t>・易操作性１号消火栓の操作性等に係る評価基準の一部改正について（平成</a:t>
            </a:r>
            <a:r>
              <a:rPr lang="en-US" altLang="ja-JP" sz="1400" dirty="0" smtClean="0"/>
              <a:t>16</a:t>
            </a:r>
            <a:r>
              <a:rPr lang="ja-JP" altLang="en-US" sz="1400" dirty="0" smtClean="0"/>
              <a:t>年</a:t>
            </a:r>
            <a:r>
              <a:rPr lang="en-US" altLang="ja-JP" sz="1400" dirty="0" smtClean="0"/>
              <a:t>12</a:t>
            </a:r>
            <a:r>
              <a:rPr lang="ja-JP" altLang="en-US" sz="1400" dirty="0" smtClean="0"/>
              <a:t>月</a:t>
            </a:r>
            <a:r>
              <a:rPr lang="en-US" altLang="ja-JP" sz="1400" dirty="0" smtClean="0"/>
              <a:t>24</a:t>
            </a:r>
            <a:r>
              <a:rPr lang="ja-JP" altLang="en-US" sz="1400" dirty="0" smtClean="0"/>
              <a:t>日消防予第</a:t>
            </a:r>
            <a:r>
              <a:rPr lang="en-US" altLang="ja-JP" sz="1400" dirty="0" smtClean="0"/>
              <a:t>259</a:t>
            </a:r>
            <a:r>
              <a:rPr lang="ja-JP" altLang="en-US" sz="1400" dirty="0" smtClean="0"/>
              <a:t>号）</a:t>
            </a:r>
            <a:endParaRPr lang="en-US" altLang="ja-JP" sz="1400" dirty="0" smtClean="0"/>
          </a:p>
          <a:p>
            <a:pPr marL="0" indent="0">
              <a:buFont typeface="Arial" charset="0"/>
              <a:buNone/>
            </a:pPr>
            <a:endParaRPr lang="en-US" altLang="ja-JP" sz="1600" dirty="0" smtClean="0"/>
          </a:p>
          <a:p>
            <a:pPr marL="0" indent="0">
              <a:buFont typeface="Arial" charset="0"/>
              <a:buNone/>
            </a:pPr>
            <a:endParaRPr lang="en-US" altLang="ja-JP" sz="1600" dirty="0" smtClean="0"/>
          </a:p>
          <a:p>
            <a:pPr marL="0" indent="0" algn="ctr">
              <a:buFont typeface="Arial" charset="0"/>
              <a:buNone/>
            </a:pPr>
            <a:r>
              <a:rPr lang="ja-JP" altLang="en-US" sz="1800" dirty="0" smtClean="0"/>
              <a:t>屋内消火栓設備の屋内消火栓等の基準（平成</a:t>
            </a:r>
            <a:r>
              <a:rPr lang="en-US" altLang="ja-JP" sz="1800" dirty="0" smtClean="0"/>
              <a:t>13</a:t>
            </a:r>
            <a:r>
              <a:rPr lang="ja-JP" altLang="en-US" sz="1800" dirty="0" smtClean="0"/>
              <a:t>年消防庁告示第</a:t>
            </a:r>
            <a:r>
              <a:rPr lang="en-US" altLang="ja-JP" sz="1800" dirty="0" smtClean="0"/>
              <a:t>36</a:t>
            </a:r>
            <a:r>
              <a:rPr lang="ja-JP" altLang="en-US" sz="1800" dirty="0" smtClean="0"/>
              <a:t>号）</a:t>
            </a:r>
            <a:endParaRPr lang="en-US" altLang="ja-JP" sz="1800" dirty="0" smtClean="0"/>
          </a:p>
          <a:p>
            <a:pPr marL="0" indent="0">
              <a:buFont typeface="Arial" charset="0"/>
              <a:buNone/>
            </a:pPr>
            <a:endParaRPr lang="en-US" altLang="ja-JP" sz="1600" dirty="0" smtClean="0"/>
          </a:p>
          <a:p>
            <a:pPr marL="0" indent="0">
              <a:buFont typeface="Arial" charset="0"/>
              <a:buNone/>
            </a:pPr>
            <a:endParaRPr lang="en-US" altLang="ja-JP" sz="1600" dirty="0" smtClean="0"/>
          </a:p>
          <a:p>
            <a:pPr marL="0" indent="0" algn="ctr">
              <a:buFont typeface="Arial" charset="0"/>
              <a:buNone/>
            </a:pPr>
            <a:r>
              <a:rPr lang="ja-JP" altLang="en-US" sz="1800" b="1" dirty="0" smtClean="0"/>
              <a:t>屋内消火栓設備の屋内消火栓等の基準（平成</a:t>
            </a:r>
            <a:r>
              <a:rPr lang="en-US" altLang="ja-JP" sz="1800" b="1" dirty="0" smtClean="0"/>
              <a:t>25</a:t>
            </a:r>
            <a:r>
              <a:rPr lang="ja-JP" altLang="en-US" sz="1800" b="1" dirty="0" smtClean="0"/>
              <a:t>年消防庁告示第２号）</a:t>
            </a:r>
            <a:endParaRPr lang="en-US" altLang="ja-JP" sz="1800" b="1" dirty="0" smtClean="0"/>
          </a:p>
          <a:p>
            <a:pPr marL="0" indent="0">
              <a:buFont typeface="Arial" charset="0"/>
              <a:buNone/>
            </a:pPr>
            <a:r>
              <a:rPr lang="ja-JP" altLang="en-US" sz="2000" dirty="0" smtClean="0"/>
              <a:t>　</a:t>
            </a:r>
            <a:endParaRPr lang="en-US" altLang="ja-JP" sz="2000" dirty="0" smtClean="0"/>
          </a:p>
          <a:p>
            <a:pPr marL="0" indent="0">
              <a:buFont typeface="Arial" charset="0"/>
              <a:buNone/>
            </a:pPr>
            <a:r>
              <a:rPr lang="ja-JP" altLang="en-US" sz="2000" dirty="0" smtClean="0"/>
              <a:t>　</a:t>
            </a:r>
            <a:r>
              <a:rPr lang="ja-JP" altLang="en-US" sz="1600" dirty="0" smtClean="0"/>
              <a:t>これまでは易操作性１号消火栓、２号消火栓、補助散水栓の基準が通知で示されており、日本消防検定協会の鑑定によりその性能が確認されておりましたが、鑑定が廃止されたこと、また今回当該通知基準を</a:t>
            </a:r>
            <a:r>
              <a:rPr lang="ja-JP" altLang="en-US" sz="1600" b="1" dirty="0" smtClean="0"/>
              <a:t>「屋内消火栓設備の屋内消火栓等の基準」</a:t>
            </a:r>
            <a:r>
              <a:rPr lang="ja-JP" altLang="en-US" sz="1600" dirty="0" smtClean="0"/>
              <a:t>に盛り込み、さらに広範囲型２号消火栓の基準についても当該告示に規定されたことから、今後は鑑定品ではなく</a:t>
            </a:r>
            <a:r>
              <a:rPr lang="ja-JP" altLang="en-US" sz="1600" b="1" dirty="0" smtClean="0"/>
              <a:t>認定品</a:t>
            </a:r>
            <a:r>
              <a:rPr lang="ja-JP" altLang="en-US" sz="1600" dirty="0" smtClean="0"/>
              <a:t>の易操作性１号消火栓等が防火対象物に設置されていく形となります（</a:t>
            </a:r>
            <a:r>
              <a:rPr lang="en-US" altLang="ja-JP" sz="1600" dirty="0" smtClean="0"/>
              <a:t>※</a:t>
            </a:r>
            <a:r>
              <a:rPr lang="ja-JP" altLang="en-US" sz="1600" dirty="0" smtClean="0"/>
              <a:t>認定は任意。）。認定業務については、日本消防検定協会が実施する予定。</a:t>
            </a:r>
            <a:endParaRPr lang="en-US" altLang="ja-JP" sz="1600" dirty="0" smtClean="0"/>
          </a:p>
          <a:p>
            <a:pPr marL="0" indent="0">
              <a:buFont typeface="Arial" charset="0"/>
              <a:buNone/>
            </a:pPr>
            <a:r>
              <a:rPr lang="ja-JP" altLang="en-US" sz="1600" dirty="0" smtClean="0"/>
              <a:t>　 なお、広範囲型２号消火栓については、点検基準（昭和</a:t>
            </a:r>
            <a:r>
              <a:rPr lang="en-US" altLang="ja-JP" sz="1600" dirty="0" smtClean="0"/>
              <a:t>50</a:t>
            </a:r>
            <a:r>
              <a:rPr lang="ja-JP" altLang="en-US" sz="1600" dirty="0" smtClean="0"/>
              <a:t>年消防庁告示第</a:t>
            </a:r>
            <a:r>
              <a:rPr lang="en-US" altLang="ja-JP" sz="1600" dirty="0" smtClean="0"/>
              <a:t>14</a:t>
            </a:r>
            <a:r>
              <a:rPr lang="ja-JP" altLang="en-US" sz="1600" dirty="0" smtClean="0"/>
              <a:t>号）において、その名称が規定された。</a:t>
            </a:r>
            <a:endParaRPr lang="en-US" altLang="ja-JP" sz="1600" dirty="0" smtClean="0"/>
          </a:p>
          <a:p>
            <a:pPr marL="0" indent="0">
              <a:buFont typeface="Arial" charset="0"/>
              <a:buNone/>
            </a:pPr>
            <a:endParaRPr lang="ja-JP" altLang="en-US" sz="2000" dirty="0" smtClean="0"/>
          </a:p>
        </p:txBody>
      </p:sp>
      <p:sp>
        <p:nvSpPr>
          <p:cNvPr id="5" name="タイトル 1"/>
          <p:cNvSpPr txBox="1">
            <a:spLocks/>
          </p:cNvSpPr>
          <p:nvPr/>
        </p:nvSpPr>
        <p:spPr>
          <a:xfrm>
            <a:off x="495300" y="188913"/>
            <a:ext cx="8915400" cy="609600"/>
          </a:xfrm>
          <a:prstGeom prst="rect">
            <a:avLst/>
          </a:prstGeom>
          <a:solidFill>
            <a:schemeClr val="accent5">
              <a:lumMod val="20000"/>
              <a:lumOff val="80000"/>
            </a:schemeClr>
          </a:solidFill>
          <a:ln>
            <a:solidFill>
              <a:schemeClr val="accent5">
                <a:lumMod val="20000"/>
                <a:lumOff val="80000"/>
              </a:schemeClr>
            </a:solidFill>
          </a:ln>
        </p:spPr>
        <p:style>
          <a:lnRef idx="1">
            <a:schemeClr val="accent1"/>
          </a:lnRef>
          <a:fillRef idx="2">
            <a:schemeClr val="accent1"/>
          </a:fillRef>
          <a:effectRef idx="1">
            <a:schemeClr val="accent1"/>
          </a:effectRef>
          <a:fontRef idx="minor">
            <a:schemeClr val="dk1"/>
          </a:fontRef>
        </p:style>
        <p:txBody>
          <a:bodyPr>
            <a:norm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ja-JP" altLang="en-US" sz="3200" dirty="0" smtClean="0"/>
              <a:t>屋内消火栓設備に係る技術上の基準の見直し⑤</a:t>
            </a:r>
            <a:endParaRPr lang="ja-JP" altLang="en-US" sz="3200" dirty="0"/>
          </a:p>
        </p:txBody>
      </p:sp>
      <p:sp>
        <p:nvSpPr>
          <p:cNvPr id="6" name="角丸四角形 5"/>
          <p:cNvSpPr/>
          <p:nvPr/>
        </p:nvSpPr>
        <p:spPr>
          <a:xfrm>
            <a:off x="376238" y="979488"/>
            <a:ext cx="9153525" cy="1370012"/>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角丸四角形 7"/>
          <p:cNvSpPr/>
          <p:nvPr/>
        </p:nvSpPr>
        <p:spPr>
          <a:xfrm>
            <a:off x="392113" y="2816225"/>
            <a:ext cx="9153525" cy="433388"/>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角丸四角形 8"/>
          <p:cNvSpPr/>
          <p:nvPr/>
        </p:nvSpPr>
        <p:spPr>
          <a:xfrm>
            <a:off x="403225" y="3716338"/>
            <a:ext cx="9153525" cy="431800"/>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下矢印 10"/>
          <p:cNvSpPr/>
          <p:nvPr/>
        </p:nvSpPr>
        <p:spPr>
          <a:xfrm>
            <a:off x="4725988" y="3279775"/>
            <a:ext cx="485775" cy="4365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加算記号 11"/>
          <p:cNvSpPr/>
          <p:nvPr/>
        </p:nvSpPr>
        <p:spPr>
          <a:xfrm>
            <a:off x="4652963" y="2282825"/>
            <a:ext cx="600075" cy="612775"/>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490" name="テキスト ボックス 12"/>
          <p:cNvSpPr txBox="1">
            <a:spLocks noChangeArrowheads="1"/>
          </p:cNvSpPr>
          <p:nvPr/>
        </p:nvSpPr>
        <p:spPr bwMode="auto">
          <a:xfrm>
            <a:off x="5343525" y="3290888"/>
            <a:ext cx="11223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b="1">
                <a:solidFill>
                  <a:srgbClr val="FF0000"/>
                </a:solidFill>
              </a:rPr>
              <a:t>全部改正</a:t>
            </a:r>
          </a:p>
        </p:txBody>
      </p:sp>
    </p:spTree>
    <p:extLst>
      <p:ext uri="{BB962C8B-B14F-4D97-AF65-F5344CB8AC3E}">
        <p14:creationId xmlns:p14="http://schemas.microsoft.com/office/powerpoint/2010/main" val="347005084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コンテンツ プレースホルダー 2"/>
          <p:cNvSpPr>
            <a:spLocks noGrp="1"/>
          </p:cNvSpPr>
          <p:nvPr>
            <p:ph idx="1"/>
          </p:nvPr>
        </p:nvSpPr>
        <p:spPr>
          <a:xfrm>
            <a:off x="273050" y="908050"/>
            <a:ext cx="9382125" cy="5834063"/>
          </a:xfrm>
        </p:spPr>
        <p:txBody>
          <a:bodyPr/>
          <a:lstStyle/>
          <a:p>
            <a:pPr marL="0" indent="0">
              <a:buFont typeface="Arial" charset="0"/>
              <a:buNone/>
            </a:pPr>
            <a:r>
              <a:rPr lang="ja-JP" altLang="en-US" sz="2400" b="1" dirty="0" smtClean="0">
                <a:solidFill>
                  <a:srgbClr val="0070C0"/>
                </a:solidFill>
              </a:rPr>
              <a:t>○　天井設置型の基準を位置づけ</a:t>
            </a:r>
            <a:endParaRPr lang="en-US" altLang="ja-JP" sz="2400" b="1" dirty="0" smtClean="0">
              <a:solidFill>
                <a:srgbClr val="0070C0"/>
              </a:solidFill>
            </a:endParaRPr>
          </a:p>
          <a:p>
            <a:pPr marL="0" indent="0">
              <a:buFont typeface="Arial" charset="0"/>
              <a:buNone/>
            </a:pPr>
            <a:r>
              <a:rPr lang="ja-JP" altLang="en-US" sz="2000" b="1" dirty="0" smtClean="0"/>
              <a:t>・　規則第</a:t>
            </a:r>
            <a:r>
              <a:rPr lang="en-US" altLang="ja-JP" sz="2000" b="1" dirty="0" smtClean="0"/>
              <a:t>12</a:t>
            </a:r>
            <a:r>
              <a:rPr lang="ja-JP" altLang="en-US" sz="2000" b="1" dirty="0" smtClean="0"/>
              <a:t>条第１項第１号</a:t>
            </a:r>
            <a:endParaRPr lang="en-US" altLang="ja-JP" sz="2000" b="1" dirty="0" smtClean="0"/>
          </a:p>
          <a:p>
            <a:pPr marL="0" indent="0">
              <a:buFont typeface="Arial" charset="0"/>
              <a:buNone/>
            </a:pPr>
            <a:endParaRPr lang="en-US" altLang="ja-JP" sz="2000" dirty="0" smtClean="0"/>
          </a:p>
          <a:p>
            <a:pPr marL="0" indent="0">
              <a:buFont typeface="Arial" charset="0"/>
              <a:buNone/>
            </a:pPr>
            <a:endParaRPr lang="en-US" altLang="ja-JP" sz="2000" b="1" dirty="0" smtClean="0"/>
          </a:p>
          <a:p>
            <a:pPr marL="0" indent="0">
              <a:buFont typeface="Arial" charset="0"/>
              <a:buNone/>
            </a:pPr>
            <a:r>
              <a:rPr lang="ja-JP" altLang="en-US" sz="2000" b="1" dirty="0" smtClean="0"/>
              <a:t>・　規則第</a:t>
            </a:r>
            <a:r>
              <a:rPr lang="en-US" altLang="ja-JP" sz="2000" b="1" dirty="0" smtClean="0"/>
              <a:t>12</a:t>
            </a:r>
            <a:r>
              <a:rPr lang="ja-JP" altLang="en-US" sz="2000" b="1" dirty="0" smtClean="0"/>
              <a:t>条第１項第３号ハ</a:t>
            </a:r>
            <a:endParaRPr lang="en-US" altLang="ja-JP" sz="2000" b="1" dirty="0" smtClean="0"/>
          </a:p>
          <a:p>
            <a:pPr marL="0" indent="0">
              <a:buFont typeface="Arial" charset="0"/>
              <a:buNone/>
            </a:pPr>
            <a:endParaRPr lang="en-US" altLang="ja-JP" sz="2000" b="1" dirty="0" smtClean="0"/>
          </a:p>
          <a:p>
            <a:pPr marL="0" indent="0">
              <a:buFont typeface="Arial" charset="0"/>
              <a:buNone/>
            </a:pPr>
            <a:endParaRPr lang="en-US" altLang="ja-JP" sz="2000" b="1" dirty="0" smtClean="0"/>
          </a:p>
          <a:p>
            <a:pPr marL="0" indent="0">
              <a:buFont typeface="Arial" charset="0"/>
              <a:buNone/>
            </a:pPr>
            <a:endParaRPr lang="en-US" altLang="ja-JP" sz="2000" b="1" dirty="0" smtClean="0"/>
          </a:p>
          <a:p>
            <a:pPr marL="0" indent="0">
              <a:buFont typeface="Arial" charset="0"/>
              <a:buNone/>
            </a:pPr>
            <a:endParaRPr lang="en-US" altLang="ja-JP" sz="2000" b="1" dirty="0" smtClean="0"/>
          </a:p>
          <a:p>
            <a:pPr marL="0" indent="0">
              <a:buFont typeface="Arial" charset="0"/>
              <a:buNone/>
            </a:pPr>
            <a:endParaRPr lang="en-US" altLang="ja-JP" sz="2000" b="1" dirty="0" smtClean="0"/>
          </a:p>
          <a:p>
            <a:pPr marL="0" indent="0">
              <a:buFont typeface="Arial" charset="0"/>
              <a:buNone/>
            </a:pPr>
            <a:r>
              <a:rPr lang="en-US" altLang="ja-JP" sz="2000" dirty="0" smtClean="0"/>
              <a:t>※</a:t>
            </a:r>
            <a:r>
              <a:rPr lang="ja-JP" altLang="en-US" sz="2000" b="1" dirty="0" smtClean="0">
                <a:solidFill>
                  <a:srgbClr val="FF0000"/>
                </a:solidFill>
              </a:rPr>
              <a:t>補助散水栓</a:t>
            </a:r>
            <a:r>
              <a:rPr lang="ja-JP" altLang="en-US" sz="2000" dirty="0" smtClean="0"/>
              <a:t>についても、同様に規定</a:t>
            </a:r>
            <a:r>
              <a:rPr lang="ja-JP" altLang="en-US" sz="2000" b="1" dirty="0" smtClean="0"/>
              <a:t>（ 規則第</a:t>
            </a:r>
            <a:r>
              <a:rPr lang="en-US" altLang="ja-JP" sz="2000" b="1" dirty="0" smtClean="0"/>
              <a:t>13</a:t>
            </a:r>
            <a:r>
              <a:rPr lang="ja-JP" altLang="en-US" sz="2000" b="1" dirty="0" smtClean="0"/>
              <a:t>条の６第３項第３号ハ、同項第５号）</a:t>
            </a:r>
            <a:endParaRPr lang="en-US" altLang="ja-JP" sz="2000" b="1" dirty="0" smtClean="0"/>
          </a:p>
          <a:p>
            <a:pPr marL="0" indent="0">
              <a:buFont typeface="Arial" charset="0"/>
              <a:buNone/>
            </a:pPr>
            <a:endParaRPr lang="en-US" altLang="ja-JP" sz="2000" b="1" dirty="0" smtClean="0"/>
          </a:p>
          <a:p>
            <a:pPr marL="0" indent="0">
              <a:buFont typeface="Arial" charset="0"/>
              <a:buNone/>
            </a:pPr>
            <a:r>
              <a:rPr lang="ja-JP" altLang="en-US" sz="2000" b="1" dirty="0" smtClean="0"/>
              <a:t>　  </a:t>
            </a:r>
            <a:endParaRPr lang="en-US" altLang="ja-JP" sz="2000" b="1" dirty="0" smtClean="0"/>
          </a:p>
          <a:p>
            <a:pPr marL="0" indent="0">
              <a:buFont typeface="Arial" charset="0"/>
              <a:buNone/>
            </a:pPr>
            <a:r>
              <a:rPr lang="ja-JP" altLang="en-US" sz="1800" b="1" dirty="0" smtClean="0"/>
              <a:t>　</a:t>
            </a:r>
            <a:r>
              <a:rPr lang="ja-JP" altLang="en-US" sz="1800" dirty="0" smtClean="0"/>
              <a:t>これまでは令第</a:t>
            </a:r>
            <a:r>
              <a:rPr lang="en-US" altLang="ja-JP" sz="1800" dirty="0" smtClean="0"/>
              <a:t>32</a:t>
            </a:r>
            <a:r>
              <a:rPr lang="ja-JP" altLang="en-US" sz="1800" dirty="0" smtClean="0"/>
              <a:t>条の規定を適用し、天井設置型の屋内消火栓設備、補助散水栓が設置されてきたが、今回の改正により、法令に位置づけられた設備として設置が可能。</a:t>
            </a:r>
            <a:r>
              <a:rPr lang="ja-JP" altLang="en-US" sz="1800" b="1" dirty="0" smtClean="0"/>
              <a:t>　</a:t>
            </a:r>
            <a:endParaRPr lang="en-US" altLang="ja-JP" sz="2000" dirty="0" smtClean="0"/>
          </a:p>
          <a:p>
            <a:pPr marL="0" indent="0">
              <a:buFont typeface="Arial" charset="0"/>
              <a:buNone/>
            </a:pPr>
            <a:endParaRPr lang="en-US" altLang="ja-JP" sz="2000" dirty="0" smtClean="0"/>
          </a:p>
        </p:txBody>
      </p:sp>
      <p:sp>
        <p:nvSpPr>
          <p:cNvPr id="5" name="タイトル 1"/>
          <p:cNvSpPr txBox="1">
            <a:spLocks/>
          </p:cNvSpPr>
          <p:nvPr/>
        </p:nvSpPr>
        <p:spPr>
          <a:xfrm>
            <a:off x="495300" y="188913"/>
            <a:ext cx="8915400" cy="609600"/>
          </a:xfrm>
          <a:prstGeom prst="rect">
            <a:avLst/>
          </a:prstGeom>
          <a:solidFill>
            <a:schemeClr val="accent5">
              <a:lumMod val="20000"/>
              <a:lumOff val="80000"/>
            </a:schemeClr>
          </a:solidFill>
          <a:ln>
            <a:solidFill>
              <a:schemeClr val="accent5">
                <a:lumMod val="20000"/>
                <a:lumOff val="80000"/>
              </a:schemeClr>
            </a:solidFill>
          </a:ln>
        </p:spPr>
        <p:style>
          <a:lnRef idx="1">
            <a:schemeClr val="accent1"/>
          </a:lnRef>
          <a:fillRef idx="2">
            <a:schemeClr val="accent1"/>
          </a:fillRef>
          <a:effectRef idx="1">
            <a:schemeClr val="accent1"/>
          </a:effectRef>
          <a:fontRef idx="minor">
            <a:schemeClr val="dk1"/>
          </a:fontRef>
        </p:style>
        <p:txBody>
          <a:bodyPr>
            <a:norm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ja-JP" altLang="en-US" sz="3200" dirty="0"/>
              <a:t>屋内消火栓設備に係る技術上の基準の</a:t>
            </a:r>
            <a:r>
              <a:rPr lang="ja-JP" altLang="en-US" sz="3200" dirty="0" smtClean="0"/>
              <a:t>見直し⑥</a:t>
            </a:r>
            <a:endParaRPr lang="ja-JP" altLang="en-US" sz="3200" dirty="0"/>
          </a:p>
          <a:p>
            <a:pPr>
              <a:defRPr/>
            </a:pPr>
            <a:endParaRPr lang="ja-JP" altLang="en-US" sz="3200" dirty="0"/>
          </a:p>
        </p:txBody>
      </p:sp>
      <p:sp>
        <p:nvSpPr>
          <p:cNvPr id="21508" name="テキスト ボックス 5"/>
          <p:cNvSpPr txBox="1">
            <a:spLocks noChangeArrowheads="1"/>
          </p:cNvSpPr>
          <p:nvPr/>
        </p:nvSpPr>
        <p:spPr bwMode="auto">
          <a:xfrm>
            <a:off x="484188" y="1773238"/>
            <a:ext cx="9170987" cy="6461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a:t>屋内消火栓の開閉弁は、床面からの高さが</a:t>
            </a:r>
            <a:r>
              <a:rPr lang="en-US" altLang="ja-JP"/>
              <a:t>1.5</a:t>
            </a:r>
            <a:r>
              <a:rPr lang="ja-JP" altLang="en-US"/>
              <a:t>ｍ以下の位置又は</a:t>
            </a:r>
            <a:r>
              <a:rPr lang="ja-JP" altLang="en-US" b="1">
                <a:solidFill>
                  <a:srgbClr val="FF0000"/>
                </a:solidFill>
              </a:rPr>
              <a:t>天井</a:t>
            </a:r>
            <a:r>
              <a:rPr lang="ja-JP" altLang="en-US"/>
              <a:t>に設けること。ただし、当該開閉弁を天井に設ける場合にあっては、当該開閉弁は</a:t>
            </a:r>
            <a:r>
              <a:rPr lang="ja-JP" altLang="en-US" b="1">
                <a:solidFill>
                  <a:srgbClr val="FF0000"/>
                </a:solidFill>
              </a:rPr>
              <a:t>自動式</a:t>
            </a:r>
            <a:r>
              <a:rPr lang="ja-JP" altLang="en-US"/>
              <a:t>のものとすること。</a:t>
            </a:r>
          </a:p>
        </p:txBody>
      </p:sp>
      <p:sp>
        <p:nvSpPr>
          <p:cNvPr id="21509" name="テキスト ボックス 6"/>
          <p:cNvSpPr txBox="1">
            <a:spLocks noChangeArrowheads="1"/>
          </p:cNvSpPr>
          <p:nvPr/>
        </p:nvSpPr>
        <p:spPr bwMode="auto">
          <a:xfrm>
            <a:off x="477838" y="2852738"/>
            <a:ext cx="9170987" cy="1754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a:t>屋内消火栓の開閉弁を</a:t>
            </a:r>
            <a:r>
              <a:rPr lang="ja-JP" altLang="en-US" b="1">
                <a:solidFill>
                  <a:srgbClr val="FF0000"/>
                </a:solidFill>
              </a:rPr>
              <a:t>天井</a:t>
            </a:r>
            <a:r>
              <a:rPr lang="ja-JP" altLang="en-US"/>
              <a:t>に設ける場合にあつては、次の（イ）及び（ロ）に適合するものとすること。</a:t>
            </a:r>
            <a:endParaRPr lang="en-US" altLang="ja-JP"/>
          </a:p>
          <a:p>
            <a:pPr eaLnBrk="1" hangingPunct="1"/>
            <a:r>
              <a:rPr lang="ja-JP" altLang="en-US"/>
              <a:t>（イ）　屋内消火栓箱の直近には、取付け位置から</a:t>
            </a:r>
            <a:r>
              <a:rPr lang="en-US" altLang="ja-JP" b="1"/>
              <a:t>10</a:t>
            </a:r>
            <a:r>
              <a:rPr lang="ja-JP" altLang="en-US" b="1"/>
              <a:t>メートル</a:t>
            </a:r>
            <a:r>
              <a:rPr lang="ja-JP" altLang="en-US"/>
              <a:t>離れたところで、かつ、床面から</a:t>
            </a:r>
            <a:endParaRPr lang="en-US" altLang="ja-JP"/>
          </a:p>
          <a:p>
            <a:pPr eaLnBrk="1" hangingPunct="1"/>
            <a:r>
              <a:rPr lang="ja-JP" altLang="en-US"/>
              <a:t>　　 の高さが</a:t>
            </a:r>
            <a:r>
              <a:rPr lang="en-US" altLang="ja-JP" b="1"/>
              <a:t>1.5</a:t>
            </a:r>
            <a:r>
              <a:rPr lang="ja-JP" altLang="en-US" b="1"/>
              <a:t>メートル</a:t>
            </a:r>
            <a:r>
              <a:rPr lang="ja-JP" altLang="en-US"/>
              <a:t>の位置から容易に識別できる</a:t>
            </a:r>
            <a:r>
              <a:rPr lang="ja-JP" altLang="en-US" b="1">
                <a:solidFill>
                  <a:srgbClr val="FF0000"/>
                </a:solidFill>
              </a:rPr>
              <a:t>赤色の灯火</a:t>
            </a:r>
            <a:r>
              <a:rPr lang="ja-JP" altLang="en-US"/>
              <a:t>を設けること。</a:t>
            </a:r>
            <a:endParaRPr lang="en-US" altLang="ja-JP"/>
          </a:p>
          <a:p>
            <a:pPr eaLnBrk="1" hangingPunct="1"/>
            <a:r>
              <a:rPr lang="ja-JP" altLang="en-US"/>
              <a:t>（ロ）　</a:t>
            </a:r>
            <a:r>
              <a:rPr lang="ja-JP" altLang="en-US" b="1"/>
              <a:t>消防用ホースを降下させるための装置</a:t>
            </a:r>
            <a:r>
              <a:rPr lang="ja-JP" altLang="en-US"/>
              <a:t>の</a:t>
            </a:r>
            <a:r>
              <a:rPr lang="ja-JP" altLang="en-US" b="1"/>
              <a:t>上部</a:t>
            </a:r>
            <a:r>
              <a:rPr lang="ja-JP" altLang="en-US"/>
              <a:t>には、取付け面と</a:t>
            </a:r>
            <a:r>
              <a:rPr lang="en-US" altLang="ja-JP" b="1"/>
              <a:t>15</a:t>
            </a:r>
            <a:r>
              <a:rPr lang="ja-JP" altLang="en-US" b="1"/>
              <a:t>度以上</a:t>
            </a:r>
            <a:r>
              <a:rPr lang="ja-JP" altLang="en-US"/>
              <a:t>の角度となる</a:t>
            </a:r>
            <a:endParaRPr lang="en-US" altLang="ja-JP"/>
          </a:p>
          <a:p>
            <a:pPr eaLnBrk="1" hangingPunct="1"/>
            <a:r>
              <a:rPr lang="ja-JP" altLang="en-US"/>
              <a:t>　　 方向に沿つて</a:t>
            </a:r>
            <a:r>
              <a:rPr lang="en-US" altLang="ja-JP" b="1"/>
              <a:t>10</a:t>
            </a:r>
            <a:r>
              <a:rPr lang="ja-JP" altLang="en-US" b="1"/>
              <a:t>メートル</a:t>
            </a:r>
            <a:r>
              <a:rPr lang="ja-JP" altLang="en-US"/>
              <a:t>離れたところから容易に識別できる</a:t>
            </a:r>
            <a:r>
              <a:rPr lang="ja-JP" altLang="en-US" b="1">
                <a:solidFill>
                  <a:srgbClr val="FF0000"/>
                </a:solidFill>
              </a:rPr>
              <a:t>赤色の灯火</a:t>
            </a:r>
            <a:r>
              <a:rPr lang="ja-JP" altLang="en-US"/>
              <a:t>を設けること。</a:t>
            </a:r>
          </a:p>
        </p:txBody>
      </p:sp>
      <p:sp>
        <p:nvSpPr>
          <p:cNvPr id="2" name="角丸四角形 1"/>
          <p:cNvSpPr/>
          <p:nvPr/>
        </p:nvSpPr>
        <p:spPr>
          <a:xfrm>
            <a:off x="273050" y="5674407"/>
            <a:ext cx="9375775" cy="711880"/>
          </a:xfrm>
          <a:prstGeom prst="round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 name="下矢印 2"/>
          <p:cNvSpPr/>
          <p:nvPr/>
        </p:nvSpPr>
        <p:spPr>
          <a:xfrm>
            <a:off x="4502150" y="5071381"/>
            <a:ext cx="817563" cy="4730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extLst>
      <p:ext uri="{BB962C8B-B14F-4D97-AF65-F5344CB8AC3E}">
        <p14:creationId xmlns:p14="http://schemas.microsoft.com/office/powerpoint/2010/main" val="1179661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コンテンツ プレースホルダー 2"/>
          <p:cNvSpPr>
            <a:spLocks noGrp="1"/>
          </p:cNvSpPr>
          <p:nvPr>
            <p:ph idx="4294967295"/>
          </p:nvPr>
        </p:nvSpPr>
        <p:spPr>
          <a:xfrm>
            <a:off x="200025" y="1268413"/>
            <a:ext cx="9432925" cy="4700587"/>
          </a:xfrm>
        </p:spPr>
        <p:txBody>
          <a:bodyPr/>
          <a:lstStyle/>
          <a:p>
            <a:pPr marL="0" indent="0" eaLnBrk="1" hangingPunct="1">
              <a:buFont typeface="Arial" charset="0"/>
              <a:buNone/>
            </a:pPr>
            <a:r>
              <a:rPr lang="ja-JP" altLang="en-US" sz="2000" b="1" dirty="0" smtClean="0"/>
              <a:t>（規定の趣旨）</a:t>
            </a:r>
            <a:endParaRPr lang="en-US" altLang="ja-JP" sz="2000" b="1" dirty="0" smtClean="0"/>
          </a:p>
          <a:p>
            <a:pPr marL="0" indent="0" eaLnBrk="1" hangingPunct="1">
              <a:buFont typeface="Arial" charset="0"/>
              <a:buNone/>
            </a:pPr>
            <a:r>
              <a:rPr lang="ja-JP" altLang="en-US" sz="2000" dirty="0" smtClean="0"/>
              <a:t>　屋内消火栓設備、スプリンクラー設備の補助散水栓、移動式泡消火設備、移動式不活性ガス消火設備、移動式ハロゲン化物消火設備、移動式粉末消火設備、屋外消火栓設備、動力消防ポンプ設備について、付置すべきホースの長さを規定した。</a:t>
            </a:r>
            <a:endParaRPr lang="en-US" altLang="ja-JP" sz="2000" dirty="0" smtClean="0"/>
          </a:p>
          <a:p>
            <a:pPr marL="0" indent="0" eaLnBrk="1" hangingPunct="1">
              <a:buFont typeface="Arial" charset="0"/>
              <a:buNone/>
            </a:pPr>
            <a:r>
              <a:rPr lang="ja-JP" altLang="en-US" sz="2000" dirty="0" smtClean="0">
                <a:solidFill>
                  <a:srgbClr val="0070C0"/>
                </a:solidFill>
              </a:rPr>
              <a:t>　　（例）　屋内消火栓設備の消防用ホースの長さは、当該屋内消火栓設備の</a:t>
            </a:r>
            <a:endParaRPr lang="en-US" altLang="ja-JP" sz="2000" dirty="0" smtClean="0">
              <a:solidFill>
                <a:srgbClr val="0070C0"/>
              </a:solidFill>
            </a:endParaRPr>
          </a:p>
          <a:p>
            <a:pPr marL="0" indent="0" eaLnBrk="1" hangingPunct="1">
              <a:buFont typeface="Arial" charset="0"/>
              <a:buNone/>
            </a:pPr>
            <a:r>
              <a:rPr lang="ja-JP" altLang="en-US" sz="2000" dirty="0">
                <a:solidFill>
                  <a:srgbClr val="0070C0"/>
                </a:solidFill>
              </a:rPr>
              <a:t>　</a:t>
            </a:r>
            <a:r>
              <a:rPr lang="ja-JP" altLang="en-US" sz="2000" dirty="0" smtClean="0">
                <a:solidFill>
                  <a:srgbClr val="0070C0"/>
                </a:solidFill>
              </a:rPr>
              <a:t>　　　　ホース接続口からの水平距離が２５ｍの範囲内の</a:t>
            </a:r>
            <a:r>
              <a:rPr lang="ja-JP" altLang="en-US" sz="2000" dirty="0" smtClean="0">
                <a:solidFill>
                  <a:srgbClr val="FF0000"/>
                </a:solidFill>
              </a:rPr>
              <a:t>当該階の各部分に</a:t>
            </a:r>
            <a:endParaRPr lang="en-US" altLang="ja-JP" sz="2000" dirty="0" smtClean="0">
              <a:solidFill>
                <a:srgbClr val="FF0000"/>
              </a:solidFill>
            </a:endParaRPr>
          </a:p>
          <a:p>
            <a:pPr marL="0" indent="0" eaLnBrk="1" hangingPunct="1">
              <a:buFont typeface="Arial" charset="0"/>
              <a:buNone/>
            </a:pPr>
            <a:r>
              <a:rPr lang="ja-JP" altLang="en-US" sz="2000" dirty="0">
                <a:solidFill>
                  <a:srgbClr val="FF0000"/>
                </a:solidFill>
              </a:rPr>
              <a:t>　</a:t>
            </a:r>
            <a:r>
              <a:rPr lang="ja-JP" altLang="en-US" sz="2000" dirty="0" smtClean="0">
                <a:solidFill>
                  <a:srgbClr val="FF0000"/>
                </a:solidFill>
              </a:rPr>
              <a:t>　　　　有効に放水することができる長さ</a:t>
            </a:r>
            <a:r>
              <a:rPr lang="ja-JP" altLang="en-US" sz="2000" dirty="0" smtClean="0">
                <a:solidFill>
                  <a:srgbClr val="0070C0"/>
                </a:solidFill>
              </a:rPr>
              <a:t>とすること</a:t>
            </a:r>
            <a:r>
              <a:rPr lang="ja-JP" altLang="en-US" sz="1600" b="1" dirty="0" smtClean="0">
                <a:solidFill>
                  <a:srgbClr val="0070C0"/>
                </a:solidFill>
              </a:rPr>
              <a:t>（令第</a:t>
            </a:r>
            <a:r>
              <a:rPr lang="en-US" altLang="ja-JP" sz="1600" b="1" dirty="0" smtClean="0">
                <a:solidFill>
                  <a:srgbClr val="0070C0"/>
                </a:solidFill>
              </a:rPr>
              <a:t>11</a:t>
            </a:r>
            <a:r>
              <a:rPr lang="ja-JP" altLang="en-US" sz="1600" b="1" dirty="0" smtClean="0">
                <a:solidFill>
                  <a:srgbClr val="0070C0"/>
                </a:solidFill>
              </a:rPr>
              <a:t>条第３項第１号ロ）</a:t>
            </a:r>
            <a:r>
              <a:rPr lang="ja-JP" altLang="en-US" sz="2000" dirty="0" smtClean="0">
                <a:solidFill>
                  <a:srgbClr val="0070C0"/>
                </a:solidFill>
              </a:rPr>
              <a:t>。</a:t>
            </a:r>
            <a:endParaRPr lang="en-US" altLang="ja-JP" sz="2000" dirty="0" smtClean="0">
              <a:solidFill>
                <a:srgbClr val="0070C0"/>
              </a:solidFill>
            </a:endParaRPr>
          </a:p>
          <a:p>
            <a:pPr marL="0" indent="0" eaLnBrk="1" hangingPunct="1">
              <a:buFont typeface="Arial" charset="0"/>
              <a:buNone/>
            </a:pPr>
            <a:endParaRPr lang="en-US" altLang="ja-JP" sz="2000" b="1" dirty="0" smtClean="0"/>
          </a:p>
          <a:p>
            <a:pPr marL="0" indent="0" eaLnBrk="1" hangingPunct="1">
              <a:buFont typeface="Arial" charset="0"/>
              <a:buNone/>
            </a:pPr>
            <a:r>
              <a:rPr lang="ja-JP" altLang="en-US" sz="2000" b="1" dirty="0" smtClean="0"/>
              <a:t>（考え方）</a:t>
            </a:r>
            <a:endParaRPr lang="en-US" altLang="ja-JP" sz="2000" b="1" dirty="0" smtClean="0"/>
          </a:p>
          <a:p>
            <a:pPr marL="0" indent="0" eaLnBrk="1" hangingPunct="1">
              <a:buFont typeface="Arial" charset="0"/>
              <a:buNone/>
            </a:pPr>
            <a:r>
              <a:rPr lang="ja-JP" altLang="en-US" sz="2000" dirty="0" smtClean="0"/>
              <a:t>　従前より、消防用ホースは消防設備士により、各部分への放水が有効に行えるよう、当然に措置されていたもの。</a:t>
            </a:r>
            <a:endParaRPr lang="en-US" altLang="ja-JP" sz="2000" dirty="0" smtClean="0"/>
          </a:p>
          <a:p>
            <a:pPr marL="0" indent="0" eaLnBrk="1" hangingPunct="1">
              <a:buFont typeface="Arial" charset="0"/>
              <a:buNone/>
            </a:pPr>
            <a:r>
              <a:rPr lang="ja-JP" altLang="en-US" sz="2000" dirty="0" smtClean="0"/>
              <a:t>　</a:t>
            </a:r>
            <a:r>
              <a:rPr lang="ja-JP" altLang="en-US" sz="2000" u="sng" dirty="0" smtClean="0"/>
              <a:t>今回の規定は、形式的にそのことを明文化したものであり、従前の通りの考え方で設置等をすることを想定している。</a:t>
            </a:r>
          </a:p>
        </p:txBody>
      </p:sp>
      <p:sp>
        <p:nvSpPr>
          <p:cNvPr id="6" name="角丸四角形 5"/>
          <p:cNvSpPr/>
          <p:nvPr/>
        </p:nvSpPr>
        <p:spPr>
          <a:xfrm>
            <a:off x="200025" y="1268413"/>
            <a:ext cx="9432925" cy="2449512"/>
          </a:xfrm>
          <a:prstGeom prst="roundRect">
            <a:avLst>
              <a:gd name="adj" fmla="val 6249"/>
            </a:avLst>
          </a:prstGeom>
          <a:noFill/>
          <a:ln>
            <a:solidFill>
              <a:schemeClr val="accent1">
                <a:lumMod val="75000"/>
              </a:schemeClr>
            </a:solidFill>
          </a:ln>
        </p:spPr>
        <p:style>
          <a:lnRef idx="2">
            <a:schemeClr val="accent4"/>
          </a:lnRef>
          <a:fillRef idx="1">
            <a:schemeClr val="lt1"/>
          </a:fillRef>
          <a:effectRef idx="0">
            <a:schemeClr val="accent4"/>
          </a:effectRef>
          <a:fontRef idx="minor">
            <a:schemeClr val="dk1"/>
          </a:fontRef>
        </p:style>
        <p:txBody>
          <a:bodyPr anchor="ctr"/>
          <a:lstStyle/>
          <a:p>
            <a:pPr algn="ctr" fontAlgn="auto">
              <a:spcBef>
                <a:spcPts val="0"/>
              </a:spcBef>
              <a:spcAft>
                <a:spcPts val="0"/>
              </a:spcAft>
              <a:defRPr/>
            </a:pPr>
            <a:endParaRPr lang="ja-JP" altLang="en-US">
              <a:solidFill>
                <a:srgbClr val="000000"/>
              </a:solidFill>
            </a:endParaRPr>
          </a:p>
        </p:txBody>
      </p:sp>
      <p:sp>
        <p:nvSpPr>
          <p:cNvPr id="7" name="角丸四角形 6"/>
          <p:cNvSpPr/>
          <p:nvPr/>
        </p:nvSpPr>
        <p:spPr>
          <a:xfrm>
            <a:off x="198438" y="4005944"/>
            <a:ext cx="9432925" cy="2086882"/>
          </a:xfrm>
          <a:prstGeom prst="roundRect">
            <a:avLst>
              <a:gd name="adj" fmla="val 6249"/>
            </a:avLst>
          </a:prstGeom>
          <a:noFill/>
          <a:ln>
            <a:solidFill>
              <a:schemeClr val="accent1">
                <a:lumMod val="75000"/>
              </a:schemeClr>
            </a:solidFill>
          </a:ln>
        </p:spPr>
        <p:style>
          <a:lnRef idx="2">
            <a:schemeClr val="accent4"/>
          </a:lnRef>
          <a:fillRef idx="1">
            <a:schemeClr val="lt1"/>
          </a:fillRef>
          <a:effectRef idx="0">
            <a:schemeClr val="accent4"/>
          </a:effectRef>
          <a:fontRef idx="minor">
            <a:schemeClr val="dk1"/>
          </a:fontRef>
        </p:style>
        <p:txBody>
          <a:bodyPr anchor="ctr"/>
          <a:lstStyle/>
          <a:p>
            <a:pPr algn="ctr" fontAlgn="auto">
              <a:spcBef>
                <a:spcPts val="0"/>
              </a:spcBef>
              <a:spcAft>
                <a:spcPts val="0"/>
              </a:spcAft>
              <a:defRPr/>
            </a:pPr>
            <a:endParaRPr lang="ja-JP" altLang="en-US">
              <a:solidFill>
                <a:srgbClr val="000000"/>
              </a:solidFill>
            </a:endParaRPr>
          </a:p>
        </p:txBody>
      </p:sp>
      <p:sp>
        <p:nvSpPr>
          <p:cNvPr id="8" name="タイトル 1"/>
          <p:cNvSpPr txBox="1">
            <a:spLocks/>
          </p:cNvSpPr>
          <p:nvPr/>
        </p:nvSpPr>
        <p:spPr>
          <a:xfrm>
            <a:off x="495300" y="188913"/>
            <a:ext cx="8915400" cy="609600"/>
          </a:xfrm>
          <a:prstGeom prst="rect">
            <a:avLst/>
          </a:prstGeom>
          <a:solidFill>
            <a:schemeClr val="accent5">
              <a:lumMod val="20000"/>
              <a:lumOff val="80000"/>
            </a:schemeClr>
          </a:solidFill>
          <a:ln>
            <a:solidFill>
              <a:schemeClr val="accent5">
                <a:lumMod val="20000"/>
                <a:lumOff val="80000"/>
              </a:schemeClr>
            </a:solidFill>
          </a:ln>
        </p:spPr>
        <p:style>
          <a:lnRef idx="1">
            <a:schemeClr val="accent1"/>
          </a:lnRef>
          <a:fillRef idx="2">
            <a:schemeClr val="accent1"/>
          </a:fillRef>
          <a:effectRef idx="1">
            <a:schemeClr val="accent1"/>
          </a:effectRef>
          <a:fontRef idx="minor">
            <a:schemeClr val="dk1"/>
          </a:fontRef>
        </p:style>
        <p:txBody>
          <a:bodyPr>
            <a:norm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ja-JP" altLang="en-US" sz="3200" dirty="0"/>
              <a:t>消防用ホース等の長さに関する規定の整備</a:t>
            </a:r>
          </a:p>
        </p:txBody>
      </p:sp>
    </p:spTree>
    <p:extLst>
      <p:ext uri="{BB962C8B-B14F-4D97-AF65-F5344CB8AC3E}">
        <p14:creationId xmlns:p14="http://schemas.microsoft.com/office/powerpoint/2010/main" val="6045244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8" name="正方形/長方形 20"/>
          <p:cNvSpPr>
            <a:spLocks noChangeArrowheads="1"/>
          </p:cNvSpPr>
          <p:nvPr/>
        </p:nvSpPr>
        <p:spPr bwMode="auto">
          <a:xfrm>
            <a:off x="117475" y="938213"/>
            <a:ext cx="3743325" cy="179387"/>
          </a:xfrm>
          <a:prstGeom prst="rect">
            <a:avLst/>
          </a:prstGeom>
          <a:solidFill>
            <a:schemeClr val="bg1"/>
          </a:solidFill>
          <a:ln w="9525" algn="ctr">
            <a:solidFill>
              <a:schemeClr val="tx1"/>
            </a:solidFill>
            <a:miter lim="800000"/>
            <a:headEnd/>
            <a:tailEnd/>
          </a:ln>
        </p:spPr>
        <p:txBody>
          <a:bodyPr anchor="ctr"/>
          <a:lstStyle/>
          <a:p>
            <a:pPr algn="ctr"/>
            <a:r>
              <a:rPr lang="ja-JP" altLang="en-US" sz="1200">
                <a:solidFill>
                  <a:srgbClr val="000000"/>
                </a:solidFill>
                <a:latin typeface="Calibri" pitchFamily="34" charset="0"/>
              </a:rPr>
              <a:t>老人デイサービスセンター</a:t>
            </a:r>
          </a:p>
        </p:txBody>
      </p:sp>
      <p:sp>
        <p:nvSpPr>
          <p:cNvPr id="62469" name="正方形/長方形 20"/>
          <p:cNvSpPr>
            <a:spLocks noChangeArrowheads="1"/>
          </p:cNvSpPr>
          <p:nvPr/>
        </p:nvSpPr>
        <p:spPr bwMode="auto">
          <a:xfrm>
            <a:off x="117475" y="1169988"/>
            <a:ext cx="3743325" cy="179387"/>
          </a:xfrm>
          <a:prstGeom prst="rect">
            <a:avLst/>
          </a:prstGeom>
          <a:solidFill>
            <a:schemeClr val="bg1"/>
          </a:solidFill>
          <a:ln w="9525" algn="ctr">
            <a:solidFill>
              <a:schemeClr val="tx1"/>
            </a:solidFill>
            <a:miter lim="800000"/>
            <a:headEnd/>
            <a:tailEnd/>
          </a:ln>
        </p:spPr>
        <p:txBody>
          <a:bodyPr anchor="ctr"/>
          <a:lstStyle/>
          <a:p>
            <a:pPr algn="ctr"/>
            <a:r>
              <a:rPr lang="ja-JP" altLang="en-US" sz="1200">
                <a:solidFill>
                  <a:srgbClr val="000000"/>
                </a:solidFill>
                <a:latin typeface="Calibri" pitchFamily="34" charset="0"/>
              </a:rPr>
              <a:t>軽費老人ホーム</a:t>
            </a:r>
          </a:p>
        </p:txBody>
      </p:sp>
      <p:sp>
        <p:nvSpPr>
          <p:cNvPr id="62470" name="正方形/長方形 20"/>
          <p:cNvSpPr>
            <a:spLocks noChangeArrowheads="1"/>
          </p:cNvSpPr>
          <p:nvPr/>
        </p:nvSpPr>
        <p:spPr bwMode="auto">
          <a:xfrm>
            <a:off x="117475" y="1400175"/>
            <a:ext cx="3743325" cy="179388"/>
          </a:xfrm>
          <a:prstGeom prst="rect">
            <a:avLst/>
          </a:prstGeom>
          <a:solidFill>
            <a:schemeClr val="bg1"/>
          </a:solidFill>
          <a:ln w="9525" algn="ctr">
            <a:solidFill>
              <a:schemeClr val="tx1"/>
            </a:solidFill>
            <a:miter lim="800000"/>
            <a:headEnd/>
            <a:tailEnd/>
          </a:ln>
        </p:spPr>
        <p:txBody>
          <a:bodyPr anchor="ctr"/>
          <a:lstStyle/>
          <a:p>
            <a:pPr algn="ctr"/>
            <a:r>
              <a:rPr lang="ja-JP" altLang="en-US" sz="1200">
                <a:solidFill>
                  <a:srgbClr val="000000"/>
                </a:solidFill>
                <a:latin typeface="Calibri" pitchFamily="34" charset="0"/>
              </a:rPr>
              <a:t>老人福祉センター・老人介護支援センター</a:t>
            </a:r>
          </a:p>
        </p:txBody>
      </p:sp>
      <p:sp>
        <p:nvSpPr>
          <p:cNvPr id="62471" name="正方形/長方形 20"/>
          <p:cNvSpPr>
            <a:spLocks noChangeArrowheads="1"/>
          </p:cNvSpPr>
          <p:nvPr/>
        </p:nvSpPr>
        <p:spPr bwMode="auto">
          <a:xfrm>
            <a:off x="117475" y="1633538"/>
            <a:ext cx="3743325" cy="179387"/>
          </a:xfrm>
          <a:prstGeom prst="rect">
            <a:avLst/>
          </a:prstGeom>
          <a:solidFill>
            <a:schemeClr val="bg1"/>
          </a:solidFill>
          <a:ln w="9525" algn="ctr">
            <a:solidFill>
              <a:schemeClr val="tx1"/>
            </a:solidFill>
            <a:miter lim="800000"/>
            <a:headEnd/>
            <a:tailEnd/>
          </a:ln>
        </p:spPr>
        <p:txBody>
          <a:bodyPr anchor="ctr"/>
          <a:lstStyle/>
          <a:p>
            <a:pPr algn="ctr"/>
            <a:r>
              <a:rPr lang="ja-JP" altLang="en-US" sz="1200">
                <a:solidFill>
                  <a:srgbClr val="000000"/>
                </a:solidFill>
                <a:latin typeface="Calibri" pitchFamily="34" charset="0"/>
              </a:rPr>
              <a:t>有料老人ホーム　</a:t>
            </a:r>
            <a:r>
              <a:rPr lang="en-US" altLang="ja-JP" sz="1200">
                <a:solidFill>
                  <a:srgbClr val="000000"/>
                </a:solidFill>
                <a:latin typeface="Calibri" pitchFamily="34" charset="0"/>
              </a:rPr>
              <a:t>※</a:t>
            </a:r>
            <a:r>
              <a:rPr lang="ja-JP" altLang="en-US" sz="1200">
                <a:solidFill>
                  <a:srgbClr val="000000"/>
                </a:solidFill>
                <a:latin typeface="Calibri" pitchFamily="34" charset="0"/>
              </a:rPr>
              <a:t>１</a:t>
            </a:r>
          </a:p>
        </p:txBody>
      </p:sp>
      <p:sp>
        <p:nvSpPr>
          <p:cNvPr id="62472" name="正方形/長方形 20"/>
          <p:cNvSpPr>
            <a:spLocks noChangeArrowheads="1"/>
          </p:cNvSpPr>
          <p:nvPr/>
        </p:nvSpPr>
        <p:spPr bwMode="auto">
          <a:xfrm>
            <a:off x="5002213" y="938213"/>
            <a:ext cx="3744912" cy="179387"/>
          </a:xfrm>
          <a:prstGeom prst="rect">
            <a:avLst/>
          </a:prstGeom>
          <a:solidFill>
            <a:schemeClr val="bg1"/>
          </a:solidFill>
          <a:ln w="9525" algn="ctr">
            <a:solidFill>
              <a:schemeClr val="tx1"/>
            </a:solidFill>
            <a:miter lim="800000"/>
            <a:headEnd/>
            <a:tailEnd/>
          </a:ln>
        </p:spPr>
        <p:txBody>
          <a:bodyPr anchor="ctr"/>
          <a:lstStyle/>
          <a:p>
            <a:pPr algn="ctr"/>
            <a:r>
              <a:rPr lang="ja-JP" altLang="en-US" sz="1200">
                <a:solidFill>
                  <a:srgbClr val="000000"/>
                </a:solidFill>
                <a:latin typeface="Calibri" pitchFamily="34" charset="0"/>
              </a:rPr>
              <a:t>老人デイサービスセンター</a:t>
            </a:r>
          </a:p>
        </p:txBody>
      </p:sp>
      <p:sp>
        <p:nvSpPr>
          <p:cNvPr id="62473" name="正方形/長方形 20"/>
          <p:cNvSpPr>
            <a:spLocks noChangeArrowheads="1"/>
          </p:cNvSpPr>
          <p:nvPr/>
        </p:nvSpPr>
        <p:spPr bwMode="auto">
          <a:xfrm>
            <a:off x="5002213" y="1169988"/>
            <a:ext cx="3744912" cy="179387"/>
          </a:xfrm>
          <a:prstGeom prst="rect">
            <a:avLst/>
          </a:prstGeom>
          <a:solidFill>
            <a:schemeClr val="bg1"/>
          </a:solidFill>
          <a:ln w="9525" algn="ctr">
            <a:solidFill>
              <a:schemeClr val="tx1"/>
            </a:solidFill>
            <a:miter lim="800000"/>
            <a:headEnd/>
            <a:tailEnd/>
          </a:ln>
        </p:spPr>
        <p:txBody>
          <a:bodyPr anchor="ctr"/>
          <a:lstStyle/>
          <a:p>
            <a:pPr algn="ctr"/>
            <a:r>
              <a:rPr lang="ja-JP" altLang="en-US" sz="1200">
                <a:solidFill>
                  <a:srgbClr val="000000"/>
                </a:solidFill>
                <a:latin typeface="Calibri" pitchFamily="34" charset="0"/>
              </a:rPr>
              <a:t>軽費老人ホーム</a:t>
            </a:r>
            <a:r>
              <a:rPr lang="ja-JP" altLang="en-US" sz="1400">
                <a:solidFill>
                  <a:srgbClr val="FF0000"/>
                </a:solidFill>
                <a:latin typeface="Calibri" pitchFamily="34" charset="0"/>
              </a:rPr>
              <a:t>　</a:t>
            </a:r>
            <a:r>
              <a:rPr lang="en-US" altLang="ja-JP" sz="1400" b="1">
                <a:solidFill>
                  <a:srgbClr val="FF0000"/>
                </a:solidFill>
                <a:latin typeface="Calibri" pitchFamily="34" charset="0"/>
              </a:rPr>
              <a:t>※</a:t>
            </a:r>
            <a:r>
              <a:rPr lang="ja-JP" altLang="en-US" sz="1400" b="1">
                <a:solidFill>
                  <a:srgbClr val="FF0000"/>
                </a:solidFill>
                <a:latin typeface="Calibri" pitchFamily="34" charset="0"/>
              </a:rPr>
              <a:t>３</a:t>
            </a:r>
          </a:p>
        </p:txBody>
      </p:sp>
      <p:sp>
        <p:nvSpPr>
          <p:cNvPr id="62474" name="正方形/長方形 20"/>
          <p:cNvSpPr>
            <a:spLocks noChangeArrowheads="1"/>
          </p:cNvSpPr>
          <p:nvPr/>
        </p:nvSpPr>
        <p:spPr bwMode="auto">
          <a:xfrm>
            <a:off x="5002213" y="1400175"/>
            <a:ext cx="3744912" cy="179388"/>
          </a:xfrm>
          <a:prstGeom prst="rect">
            <a:avLst/>
          </a:prstGeom>
          <a:solidFill>
            <a:schemeClr val="bg1"/>
          </a:solidFill>
          <a:ln w="9525" algn="ctr">
            <a:solidFill>
              <a:schemeClr val="tx1"/>
            </a:solidFill>
            <a:miter lim="800000"/>
            <a:headEnd/>
            <a:tailEnd/>
          </a:ln>
        </p:spPr>
        <p:txBody>
          <a:bodyPr anchor="ctr"/>
          <a:lstStyle/>
          <a:p>
            <a:pPr algn="ctr"/>
            <a:r>
              <a:rPr lang="ja-JP" altLang="en-US" sz="1200">
                <a:solidFill>
                  <a:srgbClr val="000000"/>
                </a:solidFill>
                <a:latin typeface="Calibri" pitchFamily="34" charset="0"/>
              </a:rPr>
              <a:t>老人福祉センター・老人介護支援センター</a:t>
            </a:r>
          </a:p>
        </p:txBody>
      </p:sp>
      <p:sp>
        <p:nvSpPr>
          <p:cNvPr id="62475" name="正方形/長方形 20"/>
          <p:cNvSpPr>
            <a:spLocks noChangeArrowheads="1"/>
          </p:cNvSpPr>
          <p:nvPr/>
        </p:nvSpPr>
        <p:spPr bwMode="auto">
          <a:xfrm>
            <a:off x="5002213" y="1633538"/>
            <a:ext cx="3744912" cy="179387"/>
          </a:xfrm>
          <a:prstGeom prst="rect">
            <a:avLst/>
          </a:prstGeom>
          <a:solidFill>
            <a:schemeClr val="bg1"/>
          </a:solidFill>
          <a:ln w="9525" algn="ctr">
            <a:solidFill>
              <a:schemeClr val="tx1"/>
            </a:solidFill>
            <a:miter lim="800000"/>
            <a:headEnd/>
            <a:tailEnd/>
          </a:ln>
        </p:spPr>
        <p:txBody>
          <a:bodyPr anchor="ctr"/>
          <a:lstStyle/>
          <a:p>
            <a:pPr algn="ctr"/>
            <a:r>
              <a:rPr lang="ja-JP" altLang="en-US" sz="1200">
                <a:solidFill>
                  <a:srgbClr val="000000"/>
                </a:solidFill>
                <a:latin typeface="Calibri" pitchFamily="34" charset="0"/>
              </a:rPr>
              <a:t>有料老人ホーム　</a:t>
            </a:r>
            <a:r>
              <a:rPr lang="en-US" altLang="ja-JP" sz="1200">
                <a:solidFill>
                  <a:srgbClr val="000000"/>
                </a:solidFill>
                <a:latin typeface="Calibri" pitchFamily="34" charset="0"/>
              </a:rPr>
              <a:t>※</a:t>
            </a:r>
            <a:r>
              <a:rPr lang="ja-JP" altLang="en-US" sz="1200">
                <a:solidFill>
                  <a:srgbClr val="000000"/>
                </a:solidFill>
                <a:latin typeface="Calibri" pitchFamily="34" charset="0"/>
              </a:rPr>
              <a:t>３</a:t>
            </a:r>
          </a:p>
        </p:txBody>
      </p:sp>
      <p:sp>
        <p:nvSpPr>
          <p:cNvPr id="62476" name="正方形/長方形 20"/>
          <p:cNvSpPr>
            <a:spLocks noChangeArrowheads="1"/>
          </p:cNvSpPr>
          <p:nvPr/>
        </p:nvSpPr>
        <p:spPr bwMode="auto">
          <a:xfrm>
            <a:off x="5002213" y="1858963"/>
            <a:ext cx="3744912" cy="179387"/>
          </a:xfrm>
          <a:prstGeom prst="rect">
            <a:avLst/>
          </a:prstGeom>
          <a:solidFill>
            <a:schemeClr val="bg1"/>
          </a:solidFill>
          <a:ln w="9525" algn="ctr">
            <a:solidFill>
              <a:schemeClr val="tx1"/>
            </a:solidFill>
            <a:miter lim="800000"/>
            <a:headEnd/>
            <a:tailEnd/>
          </a:ln>
        </p:spPr>
        <p:txBody>
          <a:bodyPr anchor="ctr"/>
          <a:lstStyle/>
          <a:p>
            <a:pPr algn="ctr"/>
            <a:r>
              <a:rPr lang="ja-JP" altLang="en-US" sz="1200">
                <a:solidFill>
                  <a:srgbClr val="000000"/>
                </a:solidFill>
                <a:latin typeface="Calibri" pitchFamily="34" charset="0"/>
              </a:rPr>
              <a:t>老人デイサービス事業</a:t>
            </a:r>
          </a:p>
        </p:txBody>
      </p:sp>
      <p:sp>
        <p:nvSpPr>
          <p:cNvPr id="62477" name="正方形/長方形 20"/>
          <p:cNvSpPr>
            <a:spLocks noChangeArrowheads="1"/>
          </p:cNvSpPr>
          <p:nvPr/>
        </p:nvSpPr>
        <p:spPr bwMode="auto">
          <a:xfrm>
            <a:off x="5002213" y="2089150"/>
            <a:ext cx="3744912" cy="179388"/>
          </a:xfrm>
          <a:prstGeom prst="rect">
            <a:avLst/>
          </a:prstGeom>
          <a:solidFill>
            <a:schemeClr val="bg1"/>
          </a:solidFill>
          <a:ln w="9525" algn="ctr">
            <a:solidFill>
              <a:schemeClr val="tx1"/>
            </a:solidFill>
            <a:miter lim="800000"/>
            <a:headEnd/>
            <a:tailEnd/>
          </a:ln>
        </p:spPr>
        <p:txBody>
          <a:bodyPr anchor="ctr"/>
          <a:lstStyle/>
          <a:p>
            <a:pPr algn="ctr"/>
            <a:r>
              <a:rPr lang="ja-JP" altLang="en-US" sz="1200">
                <a:solidFill>
                  <a:srgbClr val="000000"/>
                </a:solidFill>
                <a:latin typeface="Calibri" pitchFamily="34" charset="0"/>
              </a:rPr>
              <a:t>小規模多機能型居宅介護事業</a:t>
            </a:r>
            <a:r>
              <a:rPr lang="ja-JP" altLang="en-US" sz="1400">
                <a:solidFill>
                  <a:srgbClr val="FF0000"/>
                </a:solidFill>
                <a:latin typeface="Calibri" pitchFamily="34" charset="0"/>
              </a:rPr>
              <a:t>　</a:t>
            </a:r>
            <a:r>
              <a:rPr lang="en-US" altLang="ja-JP" sz="1400" b="1">
                <a:solidFill>
                  <a:srgbClr val="FF0000"/>
                </a:solidFill>
                <a:latin typeface="Calibri" pitchFamily="34" charset="0"/>
              </a:rPr>
              <a:t>※</a:t>
            </a:r>
            <a:r>
              <a:rPr lang="ja-JP" altLang="en-US" sz="1400" b="1">
                <a:solidFill>
                  <a:srgbClr val="FF0000"/>
                </a:solidFill>
                <a:latin typeface="Calibri" pitchFamily="34" charset="0"/>
              </a:rPr>
              <a:t>３</a:t>
            </a:r>
          </a:p>
        </p:txBody>
      </p:sp>
      <p:sp>
        <p:nvSpPr>
          <p:cNvPr id="96269" name="正方形/長方形 20"/>
          <p:cNvSpPr>
            <a:spLocks noChangeArrowheads="1"/>
          </p:cNvSpPr>
          <p:nvPr/>
        </p:nvSpPr>
        <p:spPr bwMode="auto">
          <a:xfrm>
            <a:off x="5002213" y="2320925"/>
            <a:ext cx="3744912" cy="179388"/>
          </a:xfrm>
          <a:prstGeom prst="rect">
            <a:avLst/>
          </a:prstGeom>
          <a:solidFill>
            <a:srgbClr val="FF0000"/>
          </a:solidFill>
          <a:ln w="9525" algn="ctr">
            <a:solidFill>
              <a:schemeClr val="tx1"/>
            </a:solidFill>
            <a:miter lim="800000"/>
            <a:headEnd/>
            <a:tailEnd/>
          </a:ln>
        </p:spPr>
        <p:txBody>
          <a:bodyPr anchor="ctr"/>
          <a:lstStyle/>
          <a:p>
            <a:pPr algn="ctr"/>
            <a:r>
              <a:rPr lang="ja-JP" altLang="en-US" sz="1400">
                <a:solidFill>
                  <a:srgbClr val="FFFF00"/>
                </a:solidFill>
                <a:latin typeface="Calibri" pitchFamily="34" charset="0"/>
              </a:rPr>
              <a:t>その他これらに類するもの（→総務省令）</a:t>
            </a:r>
          </a:p>
        </p:txBody>
      </p:sp>
      <p:sp>
        <p:nvSpPr>
          <p:cNvPr id="96270" name="正方形/長方形 20"/>
          <p:cNvSpPr>
            <a:spLocks noChangeArrowheads="1"/>
          </p:cNvSpPr>
          <p:nvPr/>
        </p:nvSpPr>
        <p:spPr bwMode="auto">
          <a:xfrm>
            <a:off x="5002213" y="3255963"/>
            <a:ext cx="3744912" cy="179387"/>
          </a:xfrm>
          <a:prstGeom prst="rect">
            <a:avLst/>
          </a:prstGeom>
          <a:solidFill>
            <a:srgbClr val="FF0000"/>
          </a:solidFill>
          <a:ln w="9525" algn="ctr">
            <a:solidFill>
              <a:schemeClr val="tx1"/>
            </a:solidFill>
            <a:miter lim="800000"/>
            <a:headEnd/>
            <a:tailEnd/>
          </a:ln>
        </p:spPr>
        <p:txBody>
          <a:bodyPr anchor="ctr"/>
          <a:lstStyle/>
          <a:p>
            <a:pPr algn="ctr"/>
            <a:r>
              <a:rPr lang="ja-JP" altLang="en-US" sz="1400">
                <a:solidFill>
                  <a:srgbClr val="FFFF00"/>
                </a:solidFill>
                <a:latin typeface="Calibri" pitchFamily="34" charset="0"/>
              </a:rPr>
              <a:t>一時預かり事業を行う事業</a:t>
            </a:r>
          </a:p>
        </p:txBody>
      </p:sp>
      <p:sp>
        <p:nvSpPr>
          <p:cNvPr id="96271" name="正方形/長方形 20"/>
          <p:cNvSpPr>
            <a:spLocks noChangeArrowheads="1"/>
          </p:cNvSpPr>
          <p:nvPr/>
        </p:nvSpPr>
        <p:spPr bwMode="auto">
          <a:xfrm>
            <a:off x="5002213" y="3500438"/>
            <a:ext cx="3744912" cy="179387"/>
          </a:xfrm>
          <a:prstGeom prst="rect">
            <a:avLst/>
          </a:prstGeom>
          <a:solidFill>
            <a:srgbClr val="FF0000"/>
          </a:solidFill>
          <a:ln w="9525" algn="ctr">
            <a:solidFill>
              <a:schemeClr val="tx1"/>
            </a:solidFill>
            <a:miter lim="800000"/>
            <a:headEnd/>
            <a:tailEnd/>
          </a:ln>
        </p:spPr>
        <p:txBody>
          <a:bodyPr anchor="ctr"/>
          <a:lstStyle/>
          <a:p>
            <a:pPr algn="ctr"/>
            <a:r>
              <a:rPr lang="ja-JP" altLang="en-US" sz="1400">
                <a:solidFill>
                  <a:srgbClr val="FFFF00"/>
                </a:solidFill>
                <a:latin typeface="Calibri" pitchFamily="34" charset="0"/>
              </a:rPr>
              <a:t>家庭的保育事業を行う施設</a:t>
            </a:r>
          </a:p>
        </p:txBody>
      </p:sp>
      <p:sp>
        <p:nvSpPr>
          <p:cNvPr id="62481" name="正方形/長方形 20"/>
          <p:cNvSpPr>
            <a:spLocks noChangeArrowheads="1"/>
          </p:cNvSpPr>
          <p:nvPr/>
        </p:nvSpPr>
        <p:spPr bwMode="auto">
          <a:xfrm>
            <a:off x="5002213" y="3963988"/>
            <a:ext cx="3744912" cy="179387"/>
          </a:xfrm>
          <a:prstGeom prst="rect">
            <a:avLst/>
          </a:prstGeom>
          <a:solidFill>
            <a:schemeClr val="bg1"/>
          </a:solidFill>
          <a:ln w="9525" algn="ctr">
            <a:solidFill>
              <a:schemeClr val="tx1"/>
            </a:solidFill>
            <a:miter lim="800000"/>
            <a:headEnd/>
            <a:tailEnd/>
          </a:ln>
        </p:spPr>
        <p:txBody>
          <a:bodyPr anchor="ctr"/>
          <a:lstStyle/>
          <a:p>
            <a:pPr algn="ctr"/>
            <a:r>
              <a:rPr lang="ja-JP" altLang="en-US" sz="1200">
                <a:solidFill>
                  <a:srgbClr val="000000"/>
                </a:solidFill>
                <a:latin typeface="Calibri" pitchFamily="34" charset="0"/>
              </a:rPr>
              <a:t>児童発達支援センター・情緒障害児短期治療施設</a:t>
            </a:r>
          </a:p>
        </p:txBody>
      </p:sp>
      <p:sp>
        <p:nvSpPr>
          <p:cNvPr id="62482" name="AutoShape 29"/>
          <p:cNvSpPr>
            <a:spLocks/>
          </p:cNvSpPr>
          <p:nvPr/>
        </p:nvSpPr>
        <p:spPr bwMode="auto">
          <a:xfrm>
            <a:off x="3938588" y="866775"/>
            <a:ext cx="79375" cy="1193800"/>
          </a:xfrm>
          <a:prstGeom prst="rightBrace">
            <a:avLst>
              <a:gd name="adj1" fmla="val 135778"/>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cxnSp>
        <p:nvCxnSpPr>
          <p:cNvPr id="62483" name="AutoShape 30"/>
          <p:cNvCxnSpPr>
            <a:cxnSpLocks noChangeShapeType="1"/>
          </p:cNvCxnSpPr>
          <p:nvPr/>
        </p:nvCxnSpPr>
        <p:spPr bwMode="auto">
          <a:xfrm>
            <a:off x="4017963" y="1306513"/>
            <a:ext cx="855662"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484" name="AutoShape 31"/>
          <p:cNvSpPr>
            <a:spLocks/>
          </p:cNvSpPr>
          <p:nvPr/>
        </p:nvSpPr>
        <p:spPr bwMode="auto">
          <a:xfrm rot="10800000">
            <a:off x="4873625" y="866775"/>
            <a:ext cx="79375" cy="1193800"/>
          </a:xfrm>
          <a:prstGeom prst="rightBrace">
            <a:avLst>
              <a:gd name="adj1" fmla="val 135778"/>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cxnSp>
        <p:nvCxnSpPr>
          <p:cNvPr id="62485" name="AutoShape 41"/>
          <p:cNvCxnSpPr>
            <a:cxnSpLocks noChangeShapeType="1"/>
          </p:cNvCxnSpPr>
          <p:nvPr/>
        </p:nvCxnSpPr>
        <p:spPr bwMode="auto">
          <a:xfrm>
            <a:off x="3860800" y="4757738"/>
            <a:ext cx="1052512"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486" name="Text Box 42"/>
          <p:cNvSpPr txBox="1">
            <a:spLocks noChangeArrowheads="1"/>
          </p:cNvSpPr>
          <p:nvPr/>
        </p:nvSpPr>
        <p:spPr bwMode="auto">
          <a:xfrm>
            <a:off x="4018677" y="5529004"/>
            <a:ext cx="4519771"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en-US" altLang="ja-JP" sz="1200" dirty="0"/>
              <a:t>※</a:t>
            </a:r>
            <a:r>
              <a:rPr lang="ja-JP" altLang="en-US" sz="1200" dirty="0"/>
              <a:t>１　主として要介護状態にある者を入居させるものを除く。　</a:t>
            </a:r>
            <a:endParaRPr lang="en-US" altLang="ja-JP" sz="1200" dirty="0" smtClean="0"/>
          </a:p>
          <a:p>
            <a:pPr eaLnBrk="1" hangingPunct="1"/>
            <a:r>
              <a:rPr lang="en-US" altLang="ja-JP" sz="1200" dirty="0" smtClean="0"/>
              <a:t>※</a:t>
            </a:r>
            <a:r>
              <a:rPr lang="ja-JP" altLang="en-US" sz="1200" dirty="0"/>
              <a:t>２　主として障害の程度が重い者を入所させるものを除く。</a:t>
            </a:r>
          </a:p>
          <a:p>
            <a:pPr eaLnBrk="1" hangingPunct="1"/>
            <a:r>
              <a:rPr lang="en-US" altLang="ja-JP" sz="1200" b="1" dirty="0">
                <a:solidFill>
                  <a:srgbClr val="FF0000"/>
                </a:solidFill>
              </a:rPr>
              <a:t>※</a:t>
            </a:r>
            <a:r>
              <a:rPr lang="ja-JP" altLang="en-US" sz="1200" b="1" dirty="0">
                <a:solidFill>
                  <a:srgbClr val="FF0000"/>
                </a:solidFill>
              </a:rPr>
              <a:t>３　ロ（１）に掲げるものを除く。</a:t>
            </a:r>
            <a:r>
              <a:rPr lang="ja-JP" altLang="en-US" sz="1200" b="1" dirty="0"/>
              <a:t>　</a:t>
            </a:r>
            <a:r>
              <a:rPr lang="en-US" altLang="ja-JP" sz="1200" b="1" dirty="0" smtClean="0">
                <a:solidFill>
                  <a:srgbClr val="FF0000"/>
                </a:solidFill>
              </a:rPr>
              <a:t>※</a:t>
            </a:r>
            <a:r>
              <a:rPr lang="ja-JP" altLang="en-US" sz="1200" b="1" dirty="0">
                <a:solidFill>
                  <a:srgbClr val="FF0000"/>
                </a:solidFill>
              </a:rPr>
              <a:t>４　ロ（５）に掲げるものを除く。</a:t>
            </a:r>
            <a:r>
              <a:rPr lang="ja-JP" altLang="en-US" sz="1200" dirty="0"/>
              <a:t>　</a:t>
            </a:r>
            <a:endParaRPr lang="en-US" altLang="ja-JP" sz="1200" dirty="0" smtClean="0"/>
          </a:p>
          <a:p>
            <a:pPr eaLnBrk="1" hangingPunct="1"/>
            <a:r>
              <a:rPr lang="en-US" altLang="ja-JP" sz="1200" dirty="0" smtClean="0"/>
              <a:t>※</a:t>
            </a:r>
            <a:r>
              <a:rPr lang="ja-JP" altLang="en-US" sz="1200" dirty="0"/>
              <a:t>５　短期入所等施設を除く。</a:t>
            </a:r>
          </a:p>
        </p:txBody>
      </p:sp>
      <p:sp>
        <p:nvSpPr>
          <p:cNvPr id="62487" name="Text Box 43"/>
          <p:cNvSpPr txBox="1">
            <a:spLocks noChangeArrowheads="1"/>
          </p:cNvSpPr>
          <p:nvPr/>
        </p:nvSpPr>
        <p:spPr bwMode="auto">
          <a:xfrm>
            <a:off x="1471613" y="534988"/>
            <a:ext cx="946150"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sz="1600" b="1"/>
              <a:t>現６項ハ</a:t>
            </a:r>
          </a:p>
        </p:txBody>
      </p:sp>
      <p:sp>
        <p:nvSpPr>
          <p:cNvPr id="62488" name="Text Box 44"/>
          <p:cNvSpPr txBox="1">
            <a:spLocks noChangeArrowheads="1"/>
          </p:cNvSpPr>
          <p:nvPr/>
        </p:nvSpPr>
        <p:spPr bwMode="auto">
          <a:xfrm>
            <a:off x="6278563" y="534988"/>
            <a:ext cx="1152525"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sz="1600" b="1"/>
              <a:t>改正６項ハ</a:t>
            </a:r>
          </a:p>
        </p:txBody>
      </p:sp>
      <p:sp>
        <p:nvSpPr>
          <p:cNvPr id="62489" name="正方形/長方形 20"/>
          <p:cNvSpPr>
            <a:spLocks noChangeArrowheads="1"/>
          </p:cNvSpPr>
          <p:nvPr/>
        </p:nvSpPr>
        <p:spPr bwMode="auto">
          <a:xfrm>
            <a:off x="5002213" y="2551113"/>
            <a:ext cx="3744912" cy="179387"/>
          </a:xfrm>
          <a:prstGeom prst="rect">
            <a:avLst/>
          </a:prstGeom>
          <a:solidFill>
            <a:schemeClr val="bg1"/>
          </a:solidFill>
          <a:ln w="9525" algn="ctr">
            <a:solidFill>
              <a:schemeClr val="tx1"/>
            </a:solidFill>
            <a:miter lim="800000"/>
            <a:headEnd/>
            <a:tailEnd/>
          </a:ln>
        </p:spPr>
        <p:txBody>
          <a:bodyPr anchor="ctr"/>
          <a:lstStyle/>
          <a:p>
            <a:pPr algn="ctr"/>
            <a:r>
              <a:rPr lang="ja-JP" altLang="en-US" sz="1200">
                <a:solidFill>
                  <a:srgbClr val="000000"/>
                </a:solidFill>
                <a:latin typeface="Calibri" pitchFamily="34" charset="0"/>
              </a:rPr>
              <a:t>更生施設</a:t>
            </a:r>
          </a:p>
        </p:txBody>
      </p:sp>
      <p:sp>
        <p:nvSpPr>
          <p:cNvPr id="62490" name="正方形/長方形 20"/>
          <p:cNvSpPr>
            <a:spLocks noChangeArrowheads="1"/>
          </p:cNvSpPr>
          <p:nvPr/>
        </p:nvSpPr>
        <p:spPr bwMode="auto">
          <a:xfrm>
            <a:off x="5002213" y="2792413"/>
            <a:ext cx="3744912" cy="179387"/>
          </a:xfrm>
          <a:prstGeom prst="rect">
            <a:avLst/>
          </a:prstGeom>
          <a:solidFill>
            <a:schemeClr val="bg1"/>
          </a:solidFill>
          <a:ln w="9525" algn="ctr">
            <a:solidFill>
              <a:schemeClr val="tx1"/>
            </a:solidFill>
            <a:miter lim="800000"/>
            <a:headEnd/>
            <a:tailEnd/>
          </a:ln>
        </p:spPr>
        <p:txBody>
          <a:bodyPr anchor="ctr"/>
          <a:lstStyle/>
          <a:p>
            <a:pPr algn="ctr"/>
            <a:r>
              <a:rPr lang="ja-JP" altLang="en-US" sz="1200">
                <a:solidFill>
                  <a:srgbClr val="000000"/>
                </a:solidFill>
                <a:latin typeface="Calibri" pitchFamily="34" charset="0"/>
              </a:rPr>
              <a:t>助産施設・保育所・児童養護施設</a:t>
            </a:r>
          </a:p>
        </p:txBody>
      </p:sp>
      <p:sp>
        <p:nvSpPr>
          <p:cNvPr id="62491" name="正方形/長方形 20"/>
          <p:cNvSpPr>
            <a:spLocks noChangeArrowheads="1"/>
          </p:cNvSpPr>
          <p:nvPr/>
        </p:nvSpPr>
        <p:spPr bwMode="auto">
          <a:xfrm>
            <a:off x="5002213" y="3021013"/>
            <a:ext cx="3744912" cy="179387"/>
          </a:xfrm>
          <a:prstGeom prst="rect">
            <a:avLst/>
          </a:prstGeom>
          <a:solidFill>
            <a:schemeClr val="bg1"/>
          </a:solidFill>
          <a:ln w="9525" algn="ctr">
            <a:solidFill>
              <a:schemeClr val="tx1"/>
            </a:solidFill>
            <a:miter lim="800000"/>
            <a:headEnd/>
            <a:tailEnd/>
          </a:ln>
        </p:spPr>
        <p:txBody>
          <a:bodyPr anchor="ctr"/>
          <a:lstStyle/>
          <a:p>
            <a:pPr algn="ctr"/>
            <a:r>
              <a:rPr lang="ja-JP" altLang="en-US" sz="1200">
                <a:solidFill>
                  <a:srgbClr val="000000"/>
                </a:solidFill>
                <a:latin typeface="Calibri" pitchFamily="34" charset="0"/>
              </a:rPr>
              <a:t>児童自立支援施設・児童家庭支援センター</a:t>
            </a:r>
          </a:p>
        </p:txBody>
      </p:sp>
      <p:sp>
        <p:nvSpPr>
          <p:cNvPr id="96283" name="正方形/長方形 20"/>
          <p:cNvSpPr>
            <a:spLocks noChangeArrowheads="1"/>
          </p:cNvSpPr>
          <p:nvPr/>
        </p:nvSpPr>
        <p:spPr bwMode="auto">
          <a:xfrm>
            <a:off x="5002213" y="3732213"/>
            <a:ext cx="3744912" cy="179387"/>
          </a:xfrm>
          <a:prstGeom prst="rect">
            <a:avLst/>
          </a:prstGeom>
          <a:solidFill>
            <a:srgbClr val="FF0000"/>
          </a:solidFill>
          <a:ln w="9525" algn="ctr">
            <a:solidFill>
              <a:schemeClr val="tx1"/>
            </a:solidFill>
            <a:miter lim="800000"/>
            <a:headEnd/>
            <a:tailEnd/>
          </a:ln>
        </p:spPr>
        <p:txBody>
          <a:bodyPr anchor="ctr"/>
          <a:lstStyle/>
          <a:p>
            <a:pPr algn="ctr"/>
            <a:r>
              <a:rPr lang="ja-JP" altLang="en-US" sz="1400">
                <a:solidFill>
                  <a:srgbClr val="FFFF00"/>
                </a:solidFill>
                <a:latin typeface="Calibri" pitchFamily="34" charset="0"/>
              </a:rPr>
              <a:t>その他これらに類するもの（→総務省令）</a:t>
            </a:r>
          </a:p>
        </p:txBody>
      </p:sp>
      <p:sp>
        <p:nvSpPr>
          <p:cNvPr id="62493" name="正方形/長方形 20"/>
          <p:cNvSpPr>
            <a:spLocks noChangeArrowheads="1"/>
          </p:cNvSpPr>
          <p:nvPr/>
        </p:nvSpPr>
        <p:spPr bwMode="auto">
          <a:xfrm>
            <a:off x="5002213" y="4206875"/>
            <a:ext cx="3744912" cy="179388"/>
          </a:xfrm>
          <a:prstGeom prst="rect">
            <a:avLst/>
          </a:prstGeom>
          <a:solidFill>
            <a:schemeClr val="bg1"/>
          </a:solidFill>
          <a:ln w="9525" algn="ctr">
            <a:solidFill>
              <a:schemeClr val="tx1"/>
            </a:solidFill>
            <a:miter lim="800000"/>
            <a:headEnd/>
            <a:tailEnd/>
          </a:ln>
        </p:spPr>
        <p:txBody>
          <a:bodyPr anchor="ctr"/>
          <a:lstStyle/>
          <a:p>
            <a:pPr algn="ctr"/>
            <a:r>
              <a:rPr lang="ja-JP" altLang="en-US" sz="1200">
                <a:solidFill>
                  <a:srgbClr val="000000"/>
                </a:solidFill>
                <a:latin typeface="Calibri" pitchFamily="34" charset="0"/>
              </a:rPr>
              <a:t>児童発達支援・放課後等デイサービス</a:t>
            </a:r>
          </a:p>
        </p:txBody>
      </p:sp>
      <p:sp>
        <p:nvSpPr>
          <p:cNvPr id="62494" name="正方形/長方形 20"/>
          <p:cNvSpPr>
            <a:spLocks noChangeArrowheads="1"/>
          </p:cNvSpPr>
          <p:nvPr/>
        </p:nvSpPr>
        <p:spPr bwMode="auto">
          <a:xfrm>
            <a:off x="5002213" y="4422775"/>
            <a:ext cx="3744912" cy="179388"/>
          </a:xfrm>
          <a:prstGeom prst="rect">
            <a:avLst/>
          </a:prstGeom>
          <a:solidFill>
            <a:schemeClr val="bg1"/>
          </a:solidFill>
          <a:ln w="9525" algn="ctr">
            <a:solidFill>
              <a:schemeClr val="tx1"/>
            </a:solidFill>
            <a:miter lim="800000"/>
            <a:headEnd/>
            <a:tailEnd/>
          </a:ln>
        </p:spPr>
        <p:txBody>
          <a:bodyPr anchor="ctr"/>
          <a:lstStyle/>
          <a:p>
            <a:pPr algn="ctr"/>
            <a:r>
              <a:rPr lang="ja-JP" altLang="en-US" sz="1200">
                <a:solidFill>
                  <a:srgbClr val="000000"/>
                </a:solidFill>
                <a:latin typeface="Calibri" pitchFamily="34" charset="0"/>
              </a:rPr>
              <a:t>身体障害者福祉センター</a:t>
            </a:r>
          </a:p>
        </p:txBody>
      </p:sp>
      <p:sp>
        <p:nvSpPr>
          <p:cNvPr id="62495" name="正方形/長方形 20"/>
          <p:cNvSpPr>
            <a:spLocks noChangeArrowheads="1"/>
          </p:cNvSpPr>
          <p:nvPr/>
        </p:nvSpPr>
        <p:spPr bwMode="auto">
          <a:xfrm>
            <a:off x="117475" y="2551113"/>
            <a:ext cx="3743325" cy="179387"/>
          </a:xfrm>
          <a:prstGeom prst="rect">
            <a:avLst/>
          </a:prstGeom>
          <a:solidFill>
            <a:schemeClr val="bg1"/>
          </a:solidFill>
          <a:ln w="9525" algn="ctr">
            <a:solidFill>
              <a:schemeClr val="tx1"/>
            </a:solidFill>
            <a:miter lim="800000"/>
            <a:headEnd/>
            <a:tailEnd/>
          </a:ln>
        </p:spPr>
        <p:txBody>
          <a:bodyPr anchor="ctr"/>
          <a:lstStyle/>
          <a:p>
            <a:pPr algn="ctr"/>
            <a:r>
              <a:rPr lang="ja-JP" altLang="en-US" sz="1200">
                <a:solidFill>
                  <a:srgbClr val="000000"/>
                </a:solidFill>
                <a:latin typeface="Calibri" pitchFamily="34" charset="0"/>
              </a:rPr>
              <a:t>更生施設</a:t>
            </a:r>
          </a:p>
        </p:txBody>
      </p:sp>
      <p:sp>
        <p:nvSpPr>
          <p:cNvPr id="62496" name="正方形/長方形 20"/>
          <p:cNvSpPr>
            <a:spLocks noChangeArrowheads="1"/>
          </p:cNvSpPr>
          <p:nvPr/>
        </p:nvSpPr>
        <p:spPr bwMode="auto">
          <a:xfrm>
            <a:off x="117475" y="2792413"/>
            <a:ext cx="3743325" cy="179387"/>
          </a:xfrm>
          <a:prstGeom prst="rect">
            <a:avLst/>
          </a:prstGeom>
          <a:solidFill>
            <a:schemeClr val="bg1"/>
          </a:solidFill>
          <a:ln w="9525" algn="ctr">
            <a:solidFill>
              <a:schemeClr val="tx1"/>
            </a:solidFill>
            <a:miter lim="800000"/>
            <a:headEnd/>
            <a:tailEnd/>
          </a:ln>
        </p:spPr>
        <p:txBody>
          <a:bodyPr anchor="ctr"/>
          <a:lstStyle/>
          <a:p>
            <a:pPr algn="ctr"/>
            <a:r>
              <a:rPr lang="ja-JP" altLang="en-US" sz="1200">
                <a:solidFill>
                  <a:srgbClr val="000000"/>
                </a:solidFill>
                <a:latin typeface="Calibri" pitchFamily="34" charset="0"/>
              </a:rPr>
              <a:t>助産施設・保育所・児童養護施設</a:t>
            </a:r>
          </a:p>
        </p:txBody>
      </p:sp>
      <p:sp>
        <p:nvSpPr>
          <p:cNvPr id="62497" name="正方形/長方形 20"/>
          <p:cNvSpPr>
            <a:spLocks noChangeArrowheads="1"/>
          </p:cNvSpPr>
          <p:nvPr/>
        </p:nvSpPr>
        <p:spPr bwMode="auto">
          <a:xfrm>
            <a:off x="117475" y="3962400"/>
            <a:ext cx="3743325" cy="179388"/>
          </a:xfrm>
          <a:prstGeom prst="rect">
            <a:avLst/>
          </a:prstGeom>
          <a:solidFill>
            <a:schemeClr val="bg1"/>
          </a:solidFill>
          <a:ln w="9525" algn="ctr">
            <a:solidFill>
              <a:schemeClr val="tx1"/>
            </a:solidFill>
            <a:miter lim="800000"/>
            <a:headEnd/>
            <a:tailEnd/>
          </a:ln>
        </p:spPr>
        <p:txBody>
          <a:bodyPr anchor="ctr"/>
          <a:lstStyle/>
          <a:p>
            <a:pPr algn="ctr"/>
            <a:r>
              <a:rPr lang="ja-JP" altLang="en-US" sz="1200">
                <a:solidFill>
                  <a:srgbClr val="000000"/>
                </a:solidFill>
                <a:latin typeface="Calibri" pitchFamily="34" charset="0"/>
              </a:rPr>
              <a:t>児童自立支援施設・児童家庭支援センター</a:t>
            </a:r>
          </a:p>
        </p:txBody>
      </p:sp>
      <p:cxnSp>
        <p:nvCxnSpPr>
          <p:cNvPr id="62498" name="AutoShape 59"/>
          <p:cNvCxnSpPr>
            <a:cxnSpLocks noChangeShapeType="1"/>
          </p:cNvCxnSpPr>
          <p:nvPr/>
        </p:nvCxnSpPr>
        <p:spPr bwMode="auto">
          <a:xfrm>
            <a:off x="3860800" y="2641600"/>
            <a:ext cx="1141413"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499" name="AutoShape 62"/>
          <p:cNvCxnSpPr>
            <a:cxnSpLocks noChangeShapeType="1"/>
          </p:cNvCxnSpPr>
          <p:nvPr/>
        </p:nvCxnSpPr>
        <p:spPr bwMode="auto">
          <a:xfrm>
            <a:off x="3860800" y="3111500"/>
            <a:ext cx="1141413" cy="94297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500" name="正方形/長方形 20"/>
          <p:cNvSpPr>
            <a:spLocks noChangeArrowheads="1"/>
          </p:cNvSpPr>
          <p:nvPr/>
        </p:nvSpPr>
        <p:spPr bwMode="auto">
          <a:xfrm>
            <a:off x="117475" y="3021013"/>
            <a:ext cx="3743325" cy="179387"/>
          </a:xfrm>
          <a:prstGeom prst="rect">
            <a:avLst/>
          </a:prstGeom>
          <a:solidFill>
            <a:schemeClr val="bg1"/>
          </a:solidFill>
          <a:ln w="9525" algn="ctr">
            <a:solidFill>
              <a:schemeClr val="tx1"/>
            </a:solidFill>
            <a:miter lim="800000"/>
            <a:headEnd/>
            <a:tailEnd/>
          </a:ln>
        </p:spPr>
        <p:txBody>
          <a:bodyPr anchor="ctr"/>
          <a:lstStyle/>
          <a:p>
            <a:pPr algn="ctr"/>
            <a:r>
              <a:rPr lang="ja-JP" altLang="en-US" sz="1200">
                <a:solidFill>
                  <a:srgbClr val="000000"/>
                </a:solidFill>
                <a:latin typeface="Calibri" pitchFamily="34" charset="0"/>
              </a:rPr>
              <a:t>児童発達支援センター・情緒障害児短期治療施設</a:t>
            </a:r>
          </a:p>
        </p:txBody>
      </p:sp>
      <p:cxnSp>
        <p:nvCxnSpPr>
          <p:cNvPr id="62501" name="AutoShape 65"/>
          <p:cNvCxnSpPr>
            <a:cxnSpLocks noChangeShapeType="1"/>
          </p:cNvCxnSpPr>
          <p:nvPr/>
        </p:nvCxnSpPr>
        <p:spPr bwMode="auto">
          <a:xfrm>
            <a:off x="3860800" y="2882900"/>
            <a:ext cx="1141413"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502" name="AutoShape 66"/>
          <p:cNvCxnSpPr>
            <a:cxnSpLocks noChangeShapeType="1"/>
          </p:cNvCxnSpPr>
          <p:nvPr/>
        </p:nvCxnSpPr>
        <p:spPr bwMode="auto">
          <a:xfrm flipV="1">
            <a:off x="3860800" y="3111500"/>
            <a:ext cx="1141413" cy="941388"/>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503" name="正方形/長方形 20"/>
          <p:cNvSpPr>
            <a:spLocks noChangeArrowheads="1"/>
          </p:cNvSpPr>
          <p:nvPr/>
        </p:nvSpPr>
        <p:spPr bwMode="auto">
          <a:xfrm>
            <a:off x="117475" y="4422775"/>
            <a:ext cx="3743325" cy="179388"/>
          </a:xfrm>
          <a:prstGeom prst="rect">
            <a:avLst/>
          </a:prstGeom>
          <a:solidFill>
            <a:schemeClr val="bg1"/>
          </a:solidFill>
          <a:ln w="9525" algn="ctr">
            <a:solidFill>
              <a:schemeClr val="tx1"/>
            </a:solidFill>
            <a:miter lim="800000"/>
            <a:headEnd/>
            <a:tailEnd/>
          </a:ln>
        </p:spPr>
        <p:txBody>
          <a:bodyPr anchor="ctr"/>
          <a:lstStyle/>
          <a:p>
            <a:pPr algn="ctr"/>
            <a:r>
              <a:rPr lang="ja-JP" altLang="en-US" sz="1200">
                <a:solidFill>
                  <a:srgbClr val="000000"/>
                </a:solidFill>
                <a:latin typeface="Calibri" pitchFamily="34" charset="0"/>
              </a:rPr>
              <a:t>身体障害者福祉センター</a:t>
            </a:r>
          </a:p>
        </p:txBody>
      </p:sp>
      <p:sp>
        <p:nvSpPr>
          <p:cNvPr id="62504" name="正方形/長方形 20"/>
          <p:cNvSpPr>
            <a:spLocks noChangeArrowheads="1"/>
          </p:cNvSpPr>
          <p:nvPr/>
        </p:nvSpPr>
        <p:spPr bwMode="auto">
          <a:xfrm>
            <a:off x="117475" y="4681538"/>
            <a:ext cx="3743325" cy="179387"/>
          </a:xfrm>
          <a:prstGeom prst="rect">
            <a:avLst/>
          </a:prstGeom>
          <a:solidFill>
            <a:schemeClr val="bg1"/>
          </a:solidFill>
          <a:ln w="9525" algn="ctr">
            <a:solidFill>
              <a:schemeClr val="tx1"/>
            </a:solidFill>
            <a:miter lim="800000"/>
            <a:headEnd/>
            <a:tailEnd/>
          </a:ln>
        </p:spPr>
        <p:txBody>
          <a:bodyPr anchor="ctr"/>
          <a:lstStyle/>
          <a:p>
            <a:pPr algn="ctr"/>
            <a:r>
              <a:rPr lang="ja-JP" altLang="en-US" sz="1200">
                <a:solidFill>
                  <a:srgbClr val="000000"/>
                </a:solidFill>
                <a:latin typeface="Calibri" pitchFamily="34" charset="0"/>
              </a:rPr>
              <a:t>障害者支援施設　</a:t>
            </a:r>
            <a:r>
              <a:rPr lang="en-US" altLang="ja-JP" sz="1200">
                <a:solidFill>
                  <a:srgbClr val="000000"/>
                </a:solidFill>
                <a:latin typeface="Calibri" pitchFamily="34" charset="0"/>
              </a:rPr>
              <a:t>※</a:t>
            </a:r>
            <a:r>
              <a:rPr lang="ja-JP" altLang="en-US" sz="1200">
                <a:solidFill>
                  <a:srgbClr val="000000"/>
                </a:solidFill>
                <a:latin typeface="Calibri" pitchFamily="34" charset="0"/>
              </a:rPr>
              <a:t>２</a:t>
            </a:r>
          </a:p>
        </p:txBody>
      </p:sp>
      <p:sp>
        <p:nvSpPr>
          <p:cNvPr id="62505" name="正方形/長方形 20"/>
          <p:cNvSpPr>
            <a:spLocks noChangeArrowheads="1"/>
          </p:cNvSpPr>
          <p:nvPr/>
        </p:nvSpPr>
        <p:spPr bwMode="auto">
          <a:xfrm>
            <a:off x="117475" y="4941888"/>
            <a:ext cx="3743325" cy="179387"/>
          </a:xfrm>
          <a:prstGeom prst="rect">
            <a:avLst/>
          </a:prstGeom>
          <a:solidFill>
            <a:schemeClr val="bg1"/>
          </a:solidFill>
          <a:ln w="9525" algn="ctr">
            <a:solidFill>
              <a:schemeClr val="tx1"/>
            </a:solidFill>
            <a:miter lim="800000"/>
            <a:headEnd/>
            <a:tailEnd/>
          </a:ln>
        </p:spPr>
        <p:txBody>
          <a:bodyPr anchor="ctr"/>
          <a:lstStyle/>
          <a:p>
            <a:pPr algn="ctr"/>
            <a:r>
              <a:rPr lang="ja-JP" altLang="en-US" sz="1200">
                <a:solidFill>
                  <a:srgbClr val="000000"/>
                </a:solidFill>
                <a:latin typeface="Calibri" pitchFamily="34" charset="0"/>
              </a:rPr>
              <a:t>地域活動支援センター・福祉ホーム</a:t>
            </a:r>
          </a:p>
        </p:txBody>
      </p:sp>
      <p:sp>
        <p:nvSpPr>
          <p:cNvPr id="62506" name="正方形/長方形 20"/>
          <p:cNvSpPr>
            <a:spLocks noChangeArrowheads="1"/>
          </p:cNvSpPr>
          <p:nvPr/>
        </p:nvSpPr>
        <p:spPr bwMode="auto">
          <a:xfrm>
            <a:off x="117475" y="5172075"/>
            <a:ext cx="3743325" cy="179388"/>
          </a:xfrm>
          <a:prstGeom prst="rect">
            <a:avLst/>
          </a:prstGeom>
          <a:solidFill>
            <a:schemeClr val="bg1"/>
          </a:solidFill>
          <a:ln w="9525" algn="ctr">
            <a:solidFill>
              <a:schemeClr val="tx1"/>
            </a:solidFill>
            <a:miter lim="800000"/>
            <a:headEnd/>
            <a:tailEnd/>
          </a:ln>
        </p:spPr>
        <p:txBody>
          <a:bodyPr anchor="ctr"/>
          <a:lstStyle/>
          <a:p>
            <a:pPr algn="ctr"/>
            <a:r>
              <a:rPr lang="ja-JP" altLang="en-US" sz="1200">
                <a:solidFill>
                  <a:srgbClr val="000000"/>
                </a:solidFill>
                <a:latin typeface="Calibri" pitchFamily="34" charset="0"/>
              </a:rPr>
              <a:t>老人デイサービス事業</a:t>
            </a:r>
          </a:p>
        </p:txBody>
      </p:sp>
      <p:sp>
        <p:nvSpPr>
          <p:cNvPr id="62507" name="正方形/長方形 20"/>
          <p:cNvSpPr>
            <a:spLocks noChangeArrowheads="1"/>
          </p:cNvSpPr>
          <p:nvPr/>
        </p:nvSpPr>
        <p:spPr bwMode="auto">
          <a:xfrm>
            <a:off x="117475" y="5402263"/>
            <a:ext cx="3743325" cy="179387"/>
          </a:xfrm>
          <a:prstGeom prst="rect">
            <a:avLst/>
          </a:prstGeom>
          <a:solidFill>
            <a:schemeClr val="bg1"/>
          </a:solidFill>
          <a:ln w="9525" algn="ctr">
            <a:solidFill>
              <a:schemeClr val="tx1"/>
            </a:solidFill>
            <a:miter lim="800000"/>
            <a:headEnd/>
            <a:tailEnd/>
          </a:ln>
        </p:spPr>
        <p:txBody>
          <a:bodyPr anchor="ctr"/>
          <a:lstStyle/>
          <a:p>
            <a:pPr algn="ctr"/>
            <a:r>
              <a:rPr lang="ja-JP" altLang="en-US" sz="1200">
                <a:solidFill>
                  <a:srgbClr val="000000"/>
                </a:solidFill>
                <a:latin typeface="Calibri" pitchFamily="34" charset="0"/>
              </a:rPr>
              <a:t>小規模多機能型居宅介護事業</a:t>
            </a:r>
          </a:p>
        </p:txBody>
      </p:sp>
      <p:sp>
        <p:nvSpPr>
          <p:cNvPr id="62508" name="正方形/長方形 20"/>
          <p:cNvSpPr>
            <a:spLocks noChangeArrowheads="1"/>
          </p:cNvSpPr>
          <p:nvPr/>
        </p:nvSpPr>
        <p:spPr bwMode="auto">
          <a:xfrm>
            <a:off x="117475" y="5632450"/>
            <a:ext cx="3743325" cy="179388"/>
          </a:xfrm>
          <a:prstGeom prst="rect">
            <a:avLst/>
          </a:prstGeom>
          <a:solidFill>
            <a:schemeClr val="bg1"/>
          </a:solidFill>
          <a:ln w="9525" algn="ctr">
            <a:solidFill>
              <a:schemeClr val="tx1"/>
            </a:solidFill>
            <a:miter lim="800000"/>
            <a:headEnd/>
            <a:tailEnd/>
          </a:ln>
        </p:spPr>
        <p:txBody>
          <a:bodyPr anchor="ctr"/>
          <a:lstStyle/>
          <a:p>
            <a:pPr algn="ctr"/>
            <a:r>
              <a:rPr lang="ja-JP" altLang="en-US" sz="1200">
                <a:solidFill>
                  <a:srgbClr val="000000"/>
                </a:solidFill>
                <a:latin typeface="Calibri" pitchFamily="34" charset="0"/>
              </a:rPr>
              <a:t>児童発達支援・放課後等デイサービス</a:t>
            </a:r>
          </a:p>
        </p:txBody>
      </p:sp>
      <p:sp>
        <p:nvSpPr>
          <p:cNvPr id="62509" name="正方形/長方形 20"/>
          <p:cNvSpPr>
            <a:spLocks noChangeArrowheads="1"/>
          </p:cNvSpPr>
          <p:nvPr/>
        </p:nvSpPr>
        <p:spPr bwMode="auto">
          <a:xfrm>
            <a:off x="117475" y="5878513"/>
            <a:ext cx="3743325" cy="430212"/>
          </a:xfrm>
          <a:prstGeom prst="rect">
            <a:avLst/>
          </a:prstGeom>
          <a:solidFill>
            <a:schemeClr val="bg1"/>
          </a:solidFill>
          <a:ln w="9525" algn="ctr">
            <a:solidFill>
              <a:schemeClr val="tx1"/>
            </a:solidFill>
            <a:miter lim="800000"/>
            <a:headEnd/>
            <a:tailEnd/>
          </a:ln>
        </p:spPr>
        <p:txBody>
          <a:bodyPr anchor="ctr"/>
          <a:lstStyle/>
          <a:p>
            <a:r>
              <a:rPr lang="ja-JP" altLang="en-US" sz="1200">
                <a:solidFill>
                  <a:srgbClr val="000000"/>
                </a:solidFill>
                <a:latin typeface="Calibri" pitchFamily="34" charset="0"/>
              </a:rPr>
              <a:t>生活介護、短期入所、共同生活介護、自立訓練、就労移行支援、就労継続支援、共同生活援助 </a:t>
            </a:r>
            <a:r>
              <a:rPr lang="en-US" altLang="ja-JP" sz="1200">
                <a:solidFill>
                  <a:srgbClr val="000000"/>
                </a:solidFill>
                <a:latin typeface="Calibri" pitchFamily="34" charset="0"/>
              </a:rPr>
              <a:t>※</a:t>
            </a:r>
            <a:r>
              <a:rPr lang="ja-JP" altLang="en-US" sz="1200">
                <a:solidFill>
                  <a:srgbClr val="000000"/>
                </a:solidFill>
                <a:latin typeface="Calibri" pitchFamily="34" charset="0"/>
              </a:rPr>
              <a:t>２</a:t>
            </a:r>
          </a:p>
        </p:txBody>
      </p:sp>
      <p:sp>
        <p:nvSpPr>
          <p:cNvPr id="62510" name="正方形/長方形 20"/>
          <p:cNvSpPr>
            <a:spLocks noChangeArrowheads="1"/>
          </p:cNvSpPr>
          <p:nvPr/>
        </p:nvSpPr>
        <p:spPr bwMode="auto">
          <a:xfrm>
            <a:off x="5002213" y="4956969"/>
            <a:ext cx="3743325" cy="430212"/>
          </a:xfrm>
          <a:prstGeom prst="rect">
            <a:avLst/>
          </a:prstGeom>
          <a:solidFill>
            <a:schemeClr val="bg1"/>
          </a:solidFill>
          <a:ln w="9525" algn="ctr">
            <a:solidFill>
              <a:schemeClr val="tx1"/>
            </a:solidFill>
            <a:miter lim="800000"/>
            <a:headEnd/>
            <a:tailEnd/>
          </a:ln>
        </p:spPr>
        <p:txBody>
          <a:bodyPr anchor="ctr"/>
          <a:lstStyle/>
          <a:p>
            <a:pPr algn="ctr"/>
            <a:r>
              <a:rPr lang="ja-JP" altLang="en-US" sz="1200">
                <a:solidFill>
                  <a:srgbClr val="000000"/>
                </a:solidFill>
                <a:latin typeface="Calibri" pitchFamily="34" charset="0"/>
              </a:rPr>
              <a:t>生活介護、短期入所、自立訓練、就労移行支援、就労継続支援、共同生活援助　</a:t>
            </a:r>
            <a:r>
              <a:rPr lang="en-US" altLang="ja-JP" sz="1200">
                <a:solidFill>
                  <a:srgbClr val="000000"/>
                </a:solidFill>
                <a:latin typeface="Calibri" pitchFamily="34" charset="0"/>
              </a:rPr>
              <a:t>※</a:t>
            </a:r>
            <a:r>
              <a:rPr lang="ja-JP" altLang="en-US" sz="1200">
                <a:solidFill>
                  <a:srgbClr val="000000"/>
                </a:solidFill>
                <a:latin typeface="Calibri" pitchFamily="34" charset="0"/>
              </a:rPr>
              <a:t>５</a:t>
            </a:r>
          </a:p>
        </p:txBody>
      </p:sp>
      <p:sp>
        <p:nvSpPr>
          <p:cNvPr id="62511" name="正方形/長方形 20"/>
          <p:cNvSpPr>
            <a:spLocks noChangeArrowheads="1"/>
          </p:cNvSpPr>
          <p:nvPr/>
        </p:nvSpPr>
        <p:spPr bwMode="auto">
          <a:xfrm>
            <a:off x="4983162" y="4681538"/>
            <a:ext cx="3743325" cy="179387"/>
          </a:xfrm>
          <a:prstGeom prst="rect">
            <a:avLst/>
          </a:prstGeom>
          <a:solidFill>
            <a:schemeClr val="bg1"/>
          </a:solidFill>
          <a:ln w="9525" algn="ctr">
            <a:solidFill>
              <a:schemeClr val="tx1"/>
            </a:solidFill>
            <a:miter lim="800000"/>
            <a:headEnd/>
            <a:tailEnd/>
          </a:ln>
        </p:spPr>
        <p:txBody>
          <a:bodyPr anchor="ctr"/>
          <a:lstStyle/>
          <a:p>
            <a:pPr algn="ctr"/>
            <a:r>
              <a:rPr lang="ja-JP" altLang="en-US" sz="1200">
                <a:solidFill>
                  <a:srgbClr val="000000"/>
                </a:solidFill>
                <a:latin typeface="Calibri" pitchFamily="34" charset="0"/>
              </a:rPr>
              <a:t>障害者支援施設　</a:t>
            </a:r>
            <a:r>
              <a:rPr lang="en-US" altLang="ja-JP" sz="1200">
                <a:solidFill>
                  <a:srgbClr val="000000"/>
                </a:solidFill>
                <a:latin typeface="Calibri" pitchFamily="34" charset="0"/>
              </a:rPr>
              <a:t>※</a:t>
            </a:r>
            <a:r>
              <a:rPr lang="ja-JP" altLang="en-US" sz="1200">
                <a:solidFill>
                  <a:srgbClr val="000000"/>
                </a:solidFill>
                <a:latin typeface="Calibri" pitchFamily="34" charset="0"/>
              </a:rPr>
              <a:t>４</a:t>
            </a:r>
          </a:p>
        </p:txBody>
      </p:sp>
      <p:sp>
        <p:nvSpPr>
          <p:cNvPr id="62512" name="AutoShape 78"/>
          <p:cNvSpPr>
            <a:spLocks noChangeArrowheads="1"/>
          </p:cNvSpPr>
          <p:nvPr/>
        </p:nvSpPr>
        <p:spPr bwMode="auto">
          <a:xfrm>
            <a:off x="8789988" y="922338"/>
            <a:ext cx="1085850" cy="1570037"/>
          </a:xfrm>
          <a:prstGeom prst="roundRect">
            <a:avLst>
              <a:gd name="adj" fmla="val 16667"/>
            </a:avLst>
          </a:prstGeom>
          <a:ln>
            <a:headEnd/>
            <a:tailEnd/>
          </a:ln>
          <a:extLst/>
        </p:spPr>
        <p:style>
          <a:lnRef idx="1">
            <a:schemeClr val="accent2"/>
          </a:lnRef>
          <a:fillRef idx="2">
            <a:schemeClr val="accent2"/>
          </a:fillRef>
          <a:effectRef idx="1">
            <a:schemeClr val="accent2"/>
          </a:effectRef>
          <a:fontRef idx="minor">
            <a:schemeClr val="dk1"/>
          </a:fontRef>
        </p:style>
        <p:txBody>
          <a:bodyPr wrap="none" anchor="ctr"/>
          <a:lstStyle/>
          <a:p>
            <a:pPr algn="ctr"/>
            <a:r>
              <a:rPr lang="ja-JP" altLang="en-US" sz="1400"/>
              <a:t>（１）高齢者</a:t>
            </a:r>
          </a:p>
        </p:txBody>
      </p:sp>
      <p:sp>
        <p:nvSpPr>
          <p:cNvPr id="62513" name="AutoShape 79"/>
          <p:cNvSpPr>
            <a:spLocks noChangeArrowheads="1"/>
          </p:cNvSpPr>
          <p:nvPr/>
        </p:nvSpPr>
        <p:spPr bwMode="auto">
          <a:xfrm>
            <a:off x="8789988" y="2522538"/>
            <a:ext cx="1085850" cy="252412"/>
          </a:xfrm>
          <a:prstGeom prst="roundRect">
            <a:avLst>
              <a:gd name="adj" fmla="val 16667"/>
            </a:avLst>
          </a:prstGeom>
          <a:ln>
            <a:headEnd/>
            <a:tailEnd/>
          </a:ln>
          <a:extLst/>
        </p:spPr>
        <p:style>
          <a:lnRef idx="1">
            <a:schemeClr val="accent3"/>
          </a:lnRef>
          <a:fillRef idx="2">
            <a:schemeClr val="accent3"/>
          </a:fillRef>
          <a:effectRef idx="1">
            <a:schemeClr val="accent3"/>
          </a:effectRef>
          <a:fontRef idx="minor">
            <a:schemeClr val="dk1"/>
          </a:fontRef>
        </p:style>
        <p:txBody>
          <a:bodyPr wrap="none" anchor="ctr"/>
          <a:lstStyle/>
          <a:p>
            <a:pPr algn="ctr"/>
            <a:r>
              <a:rPr lang="ja-JP" altLang="en-US" sz="1200" dirty="0"/>
              <a:t>（２）生活保護者</a:t>
            </a:r>
          </a:p>
        </p:txBody>
      </p:sp>
      <p:sp>
        <p:nvSpPr>
          <p:cNvPr id="62514" name="AutoShape 80"/>
          <p:cNvSpPr>
            <a:spLocks noChangeArrowheads="1"/>
          </p:cNvSpPr>
          <p:nvPr/>
        </p:nvSpPr>
        <p:spPr bwMode="auto">
          <a:xfrm>
            <a:off x="8789988" y="2809875"/>
            <a:ext cx="1085850" cy="1123950"/>
          </a:xfrm>
          <a:prstGeom prst="roundRect">
            <a:avLst>
              <a:gd name="adj" fmla="val 16667"/>
            </a:avLst>
          </a:prstGeom>
          <a:ln>
            <a:headEnd/>
            <a:tailEnd/>
          </a:ln>
          <a:extLst/>
        </p:spPr>
        <p:style>
          <a:lnRef idx="1">
            <a:schemeClr val="accent6"/>
          </a:lnRef>
          <a:fillRef idx="2">
            <a:schemeClr val="accent6"/>
          </a:fillRef>
          <a:effectRef idx="1">
            <a:schemeClr val="accent6"/>
          </a:effectRef>
          <a:fontRef idx="minor">
            <a:schemeClr val="dk1"/>
          </a:fontRef>
        </p:style>
        <p:txBody>
          <a:bodyPr wrap="none" anchor="ctr"/>
          <a:lstStyle/>
          <a:p>
            <a:pPr algn="ctr"/>
            <a:r>
              <a:rPr lang="ja-JP" altLang="en-US" sz="1400"/>
              <a:t>（３）児童</a:t>
            </a:r>
          </a:p>
        </p:txBody>
      </p:sp>
      <p:sp>
        <p:nvSpPr>
          <p:cNvPr id="62515" name="AutoShape 81"/>
          <p:cNvSpPr>
            <a:spLocks noChangeArrowheads="1"/>
          </p:cNvSpPr>
          <p:nvPr/>
        </p:nvSpPr>
        <p:spPr bwMode="auto">
          <a:xfrm>
            <a:off x="8789988" y="3976688"/>
            <a:ext cx="1085850" cy="388937"/>
          </a:xfrm>
          <a:prstGeom prst="roundRect">
            <a:avLst>
              <a:gd name="adj" fmla="val 16667"/>
            </a:avLst>
          </a:prstGeom>
          <a:ln>
            <a:headEnd/>
            <a:tailEnd/>
          </a:ln>
          <a:extLst/>
        </p:spPr>
        <p:style>
          <a:lnRef idx="1">
            <a:schemeClr val="accent1"/>
          </a:lnRef>
          <a:fillRef idx="2">
            <a:schemeClr val="accent1"/>
          </a:fillRef>
          <a:effectRef idx="1">
            <a:schemeClr val="accent1"/>
          </a:effectRef>
          <a:fontRef idx="minor">
            <a:schemeClr val="dk1"/>
          </a:fontRef>
        </p:style>
        <p:txBody>
          <a:bodyPr wrap="none" anchor="ctr"/>
          <a:lstStyle/>
          <a:p>
            <a:pPr algn="ctr"/>
            <a:r>
              <a:rPr lang="ja-JP" altLang="en-US" sz="1400" dirty="0"/>
              <a:t>（４）障害児</a:t>
            </a:r>
          </a:p>
        </p:txBody>
      </p:sp>
      <p:sp>
        <p:nvSpPr>
          <p:cNvPr id="62516" name="AutoShape 82"/>
          <p:cNvSpPr>
            <a:spLocks noChangeArrowheads="1"/>
          </p:cNvSpPr>
          <p:nvPr/>
        </p:nvSpPr>
        <p:spPr bwMode="auto">
          <a:xfrm>
            <a:off x="8789988" y="4422775"/>
            <a:ext cx="1085850" cy="1885950"/>
          </a:xfrm>
          <a:prstGeom prst="roundRect">
            <a:avLst>
              <a:gd name="adj" fmla="val 16667"/>
            </a:avLst>
          </a:prstGeom>
          <a:ln>
            <a:headEnd/>
            <a:tailEnd/>
          </a:ln>
          <a:extLst/>
        </p:spPr>
        <p:style>
          <a:lnRef idx="1">
            <a:schemeClr val="accent5"/>
          </a:lnRef>
          <a:fillRef idx="2">
            <a:schemeClr val="accent5"/>
          </a:fillRef>
          <a:effectRef idx="1">
            <a:schemeClr val="accent5"/>
          </a:effectRef>
          <a:fontRef idx="minor">
            <a:schemeClr val="dk1"/>
          </a:fontRef>
        </p:style>
        <p:txBody>
          <a:bodyPr wrap="none" anchor="ctr"/>
          <a:lstStyle/>
          <a:p>
            <a:pPr algn="ctr"/>
            <a:r>
              <a:rPr lang="ja-JP" altLang="en-US" sz="1400"/>
              <a:t>（５）障害者</a:t>
            </a:r>
          </a:p>
        </p:txBody>
      </p:sp>
      <p:sp>
        <p:nvSpPr>
          <p:cNvPr id="96308" name="Rectangle 18"/>
          <p:cNvSpPr>
            <a:spLocks noChangeArrowheads="1"/>
          </p:cNvSpPr>
          <p:nvPr/>
        </p:nvSpPr>
        <p:spPr bwMode="auto">
          <a:xfrm>
            <a:off x="0" y="0"/>
            <a:ext cx="9906000" cy="549275"/>
          </a:xfrm>
          <a:prstGeom prst="rect">
            <a:avLst/>
          </a:prstGeom>
          <a:solidFill>
            <a:schemeClr val="accent5">
              <a:lumMod val="20000"/>
              <a:lumOff val="80000"/>
              <a:alpha val="70195"/>
            </a:schemeClr>
          </a:solidFill>
          <a:ln>
            <a:noFill/>
          </a:ln>
        </p:spPr>
        <p:txBody>
          <a:bodyPr anchor="ctr"/>
          <a:lstStyle/>
          <a:p>
            <a:pPr algn="ctr">
              <a:defRPr/>
            </a:pPr>
            <a:r>
              <a:rPr lang="ja-JP" altLang="en-US" sz="2800" dirty="0">
                <a:ea typeface="HGP創英角ｺﾞｼｯｸUB" pitchFamily="50" charset="-128"/>
              </a:rPr>
              <a:t>消防施行令等の一部改正の</a:t>
            </a:r>
            <a:r>
              <a:rPr lang="ja-JP" altLang="en-US" sz="2800" dirty="0" smtClean="0">
                <a:ea typeface="HGP創英角ｺﾞｼｯｸUB" pitchFamily="50" charset="-128"/>
              </a:rPr>
              <a:t>概要（６項ハ）</a:t>
            </a:r>
            <a:endParaRPr lang="ja-JP" altLang="en-US" sz="2800" dirty="0">
              <a:ea typeface="HGP創英角ｺﾞｼｯｸUB" pitchFamily="50" charset="-128"/>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0" y="2146618"/>
            <a:ext cx="9906000" cy="1133612"/>
          </a:xfrm>
          <a:prstGeom prst="rect">
            <a:avLst/>
          </a:prstGeom>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13500000" scaled="0"/>
            <a:tileRect/>
          </a:gradFill>
        </p:spPr>
        <p:txBody>
          <a:bodyPr anchor="ctr" anchorCtr="0"/>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eaLnBrk="1" hangingPunct="1">
              <a:defRPr/>
            </a:pPr>
            <a:r>
              <a:rPr lang="ja-JP" altLang="en-US" dirty="0" smtClean="0">
                <a:solidFill>
                  <a:schemeClr val="bg1"/>
                </a:solidFill>
                <a:effectLst>
                  <a:outerShdw blurRad="38100" dist="38100" dir="2700000" algn="tl">
                    <a:srgbClr val="000000">
                      <a:alpha val="43137"/>
                    </a:srgbClr>
                  </a:outerShdw>
                </a:effectLst>
                <a:latin typeface="AR Pゴシック体S" pitchFamily="50" charset="-128"/>
                <a:ea typeface="AR Pゴシック体S" pitchFamily="50" charset="-128"/>
              </a:rPr>
              <a:t>７</a:t>
            </a:r>
            <a:r>
              <a:rPr lang="ja-JP" altLang="en-US" dirty="0">
                <a:solidFill>
                  <a:schemeClr val="bg1"/>
                </a:solidFill>
                <a:effectLst>
                  <a:outerShdw blurRad="38100" dist="38100" dir="2700000" algn="tl">
                    <a:srgbClr val="000000">
                      <a:alpha val="43137"/>
                    </a:srgbClr>
                  </a:outerShdw>
                </a:effectLst>
                <a:latin typeface="AR Pゴシック体S" pitchFamily="50" charset="-128"/>
                <a:ea typeface="AR Pゴシック体S" pitchFamily="50" charset="-128"/>
              </a:rPr>
              <a:t>　</a:t>
            </a:r>
            <a:r>
              <a:rPr lang="ja-JP" altLang="en-US" sz="4000" dirty="0" smtClean="0">
                <a:solidFill>
                  <a:schemeClr val="bg1"/>
                </a:solidFill>
                <a:effectLst>
                  <a:outerShdw blurRad="38100" dist="38100" dir="2700000" algn="tl">
                    <a:srgbClr val="000000">
                      <a:alpha val="43137"/>
                    </a:srgbClr>
                  </a:outerShdw>
                </a:effectLst>
                <a:latin typeface="AR Pゴシック体S" pitchFamily="50" charset="-128"/>
                <a:ea typeface="AR Pゴシック体S" pitchFamily="50" charset="-128"/>
              </a:rPr>
              <a:t>スプリンクラー設備の設置基準の見直し</a:t>
            </a:r>
            <a:endParaRPr lang="ja-JP" altLang="en-US" sz="4000" dirty="0" smtClean="0">
              <a:solidFill>
                <a:schemeClr val="bg1"/>
              </a:solidFill>
              <a:effectLst>
                <a:outerShdw blurRad="38100" dist="38100" dir="2700000" algn="tl">
                  <a:srgbClr val="000000">
                    <a:alpha val="43137"/>
                  </a:srgbClr>
                </a:outerShdw>
              </a:effectLst>
              <a:latin typeface="AR Pゴシック体S" pitchFamily="50" charset="-128"/>
              <a:ea typeface="AR Pゴシック体S" pitchFamily="50" charset="-128"/>
            </a:endParaRPr>
          </a:p>
        </p:txBody>
      </p:sp>
    </p:spTree>
    <p:extLst>
      <p:ext uri="{BB962C8B-B14F-4D97-AF65-F5344CB8AC3E}">
        <p14:creationId xmlns:p14="http://schemas.microsoft.com/office/powerpoint/2010/main" val="23651615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タイトル 1"/>
          <p:cNvSpPr txBox="1">
            <a:spLocks/>
          </p:cNvSpPr>
          <p:nvPr/>
        </p:nvSpPr>
        <p:spPr bwMode="auto">
          <a:xfrm>
            <a:off x="215208" y="563560"/>
            <a:ext cx="2322249" cy="372303"/>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wrap="square" lIns="94380" tIns="47191" rIns="94380" bIns="47191" anchor="ctr">
            <a:spAutoFit/>
          </a:bodyPr>
          <a:lstStyle>
            <a:defPPr>
              <a:defRPr lang="ja-JP"/>
            </a:defPPr>
            <a:lvl1pPr algn="ctr">
              <a:defRPr>
                <a:solidFill>
                  <a:prstClr val="white"/>
                </a:solidFill>
                <a:latin typeface="+mn-lt"/>
                <a:ea typeface="+mn-ea"/>
              </a:defRPr>
            </a:lvl1pPr>
            <a:lvl2pPr>
              <a:defRPr>
                <a:solidFill>
                  <a:schemeClr val="lt1"/>
                </a:solidFill>
                <a:latin typeface="+mn-lt"/>
                <a:ea typeface="+mn-ea"/>
              </a:defRPr>
            </a:lvl2pPr>
            <a:lvl3pPr>
              <a:defRPr>
                <a:solidFill>
                  <a:schemeClr val="lt1"/>
                </a:solidFill>
                <a:latin typeface="+mn-lt"/>
                <a:ea typeface="+mn-ea"/>
              </a:defRPr>
            </a:lvl3pPr>
            <a:lvl4pPr>
              <a:defRPr>
                <a:solidFill>
                  <a:schemeClr val="lt1"/>
                </a:solidFill>
                <a:latin typeface="+mn-lt"/>
                <a:ea typeface="+mn-ea"/>
              </a:defRPr>
            </a:lvl4pPr>
            <a:lvl5pPr>
              <a:defRPr>
                <a:solidFill>
                  <a:schemeClr val="lt1"/>
                </a:solidFill>
                <a:latin typeface="+mn-lt"/>
                <a:ea typeface="+mn-ea"/>
              </a:defRPr>
            </a:lvl5pPr>
            <a:lvl6pPr>
              <a:defRPr>
                <a:solidFill>
                  <a:schemeClr val="lt1"/>
                </a:solidFill>
                <a:latin typeface="+mn-lt"/>
                <a:ea typeface="+mn-ea"/>
              </a:defRPr>
            </a:lvl6pPr>
            <a:lvl7pPr>
              <a:defRPr>
                <a:solidFill>
                  <a:schemeClr val="lt1"/>
                </a:solidFill>
                <a:latin typeface="+mn-lt"/>
                <a:ea typeface="+mn-ea"/>
              </a:defRPr>
            </a:lvl7pPr>
            <a:lvl8pPr>
              <a:defRPr>
                <a:solidFill>
                  <a:schemeClr val="lt1"/>
                </a:solidFill>
                <a:latin typeface="+mn-lt"/>
                <a:ea typeface="+mn-ea"/>
              </a:defRPr>
            </a:lvl8pPr>
            <a:lvl9pPr>
              <a:defRPr>
                <a:solidFill>
                  <a:schemeClr val="lt1"/>
                </a:solidFill>
                <a:latin typeface="+mn-lt"/>
                <a:ea typeface="+mn-ea"/>
              </a:defRPr>
            </a:lvl9pPr>
          </a:lstStyle>
          <a:p>
            <a:pPr algn="l">
              <a:defRPr/>
            </a:pPr>
            <a:r>
              <a:rPr lang="ja-JP" altLang="en-US" dirty="0" smtClean="0">
                <a:solidFill>
                  <a:schemeClr val="tx1"/>
                </a:solidFill>
              </a:rPr>
              <a:t>有床診療所について</a:t>
            </a:r>
            <a:endParaRPr lang="ja-JP" altLang="en-US" dirty="0">
              <a:solidFill>
                <a:schemeClr val="tx1"/>
              </a:solidFill>
            </a:endParaRPr>
          </a:p>
        </p:txBody>
      </p:sp>
      <p:sp>
        <p:nvSpPr>
          <p:cNvPr id="4" name="テキスト ボックス 2"/>
          <p:cNvSpPr txBox="1">
            <a:spLocks noChangeArrowheads="1"/>
          </p:cNvSpPr>
          <p:nvPr/>
        </p:nvSpPr>
        <p:spPr bwMode="auto">
          <a:xfrm>
            <a:off x="215208" y="935863"/>
            <a:ext cx="4448232" cy="710058"/>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indent="177800" algn="just">
              <a:spcAft>
                <a:spcPts val="0"/>
              </a:spcAft>
            </a:pPr>
            <a:r>
              <a:rPr lang="ja-JP" altLang="ja-JP" sz="1400" dirty="0"/>
              <a:t>施設基準として夜勤の配置が義務付けられておらず、夜間火災が発生した際に、適切に初動対応を行うことが困難と</a:t>
            </a:r>
            <a:r>
              <a:rPr lang="ja-JP" altLang="ja-JP" sz="1400" dirty="0" smtClean="0"/>
              <a:t>考えられる</a:t>
            </a:r>
            <a:r>
              <a:rPr lang="ja-JP" altLang="en-US" sz="1400" dirty="0" smtClean="0"/>
              <a:t>。</a:t>
            </a:r>
            <a:endParaRPr lang="ja-JP" sz="1400" kern="100" dirty="0">
              <a:effectLst/>
              <a:latin typeface="ＭＳ ゴシック"/>
              <a:ea typeface="ＭＳ ゴシック"/>
              <a:cs typeface="Times New Roman"/>
            </a:endParaRPr>
          </a:p>
        </p:txBody>
      </p:sp>
      <p:sp>
        <p:nvSpPr>
          <p:cNvPr id="6" name="タイトル 1"/>
          <p:cNvSpPr txBox="1">
            <a:spLocks/>
          </p:cNvSpPr>
          <p:nvPr/>
        </p:nvSpPr>
        <p:spPr bwMode="auto">
          <a:xfrm>
            <a:off x="246615" y="1847864"/>
            <a:ext cx="2680390" cy="372303"/>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wrap="square" lIns="94380" tIns="47191" rIns="94380" bIns="47191" anchor="ctr">
            <a:spAutoFit/>
          </a:bodyPr>
          <a:lstStyle>
            <a:defPPr>
              <a:defRPr lang="ja-JP"/>
            </a:defPPr>
            <a:lvl1pPr algn="ctr">
              <a:defRPr>
                <a:solidFill>
                  <a:prstClr val="white"/>
                </a:solidFill>
                <a:latin typeface="+mn-lt"/>
                <a:ea typeface="+mn-ea"/>
              </a:defRPr>
            </a:lvl1pPr>
            <a:lvl2pPr>
              <a:defRPr>
                <a:solidFill>
                  <a:schemeClr val="lt1"/>
                </a:solidFill>
                <a:latin typeface="+mn-lt"/>
                <a:ea typeface="+mn-ea"/>
              </a:defRPr>
            </a:lvl2pPr>
            <a:lvl3pPr>
              <a:defRPr>
                <a:solidFill>
                  <a:schemeClr val="lt1"/>
                </a:solidFill>
                <a:latin typeface="+mn-lt"/>
                <a:ea typeface="+mn-ea"/>
              </a:defRPr>
            </a:lvl3pPr>
            <a:lvl4pPr>
              <a:defRPr>
                <a:solidFill>
                  <a:schemeClr val="lt1"/>
                </a:solidFill>
                <a:latin typeface="+mn-lt"/>
                <a:ea typeface="+mn-ea"/>
              </a:defRPr>
            </a:lvl4pPr>
            <a:lvl5pPr>
              <a:defRPr>
                <a:solidFill>
                  <a:schemeClr val="lt1"/>
                </a:solidFill>
                <a:latin typeface="+mn-lt"/>
                <a:ea typeface="+mn-ea"/>
              </a:defRPr>
            </a:lvl5pPr>
            <a:lvl6pPr>
              <a:defRPr>
                <a:solidFill>
                  <a:schemeClr val="lt1"/>
                </a:solidFill>
                <a:latin typeface="+mn-lt"/>
                <a:ea typeface="+mn-ea"/>
              </a:defRPr>
            </a:lvl6pPr>
            <a:lvl7pPr>
              <a:defRPr>
                <a:solidFill>
                  <a:schemeClr val="lt1"/>
                </a:solidFill>
                <a:latin typeface="+mn-lt"/>
                <a:ea typeface="+mn-ea"/>
              </a:defRPr>
            </a:lvl7pPr>
            <a:lvl8pPr>
              <a:defRPr>
                <a:solidFill>
                  <a:schemeClr val="lt1"/>
                </a:solidFill>
                <a:latin typeface="+mn-lt"/>
                <a:ea typeface="+mn-ea"/>
              </a:defRPr>
            </a:lvl8pPr>
            <a:lvl9pPr>
              <a:defRPr>
                <a:solidFill>
                  <a:schemeClr val="lt1"/>
                </a:solidFill>
                <a:latin typeface="+mn-lt"/>
                <a:ea typeface="+mn-ea"/>
              </a:defRPr>
            </a:lvl9pPr>
          </a:lstStyle>
          <a:p>
            <a:pPr algn="l"/>
            <a:r>
              <a:rPr lang="ja-JP" altLang="en-US" dirty="0" smtClean="0">
                <a:solidFill>
                  <a:schemeClr val="tx1"/>
                </a:solidFill>
              </a:rPr>
              <a:t>病院（療養病床）について</a:t>
            </a:r>
            <a:endParaRPr lang="ja-JP" altLang="ja-JP" dirty="0">
              <a:solidFill>
                <a:schemeClr val="tx1"/>
              </a:solidFill>
            </a:endParaRPr>
          </a:p>
        </p:txBody>
      </p:sp>
      <p:sp>
        <p:nvSpPr>
          <p:cNvPr id="10" name="テキスト ボックス 9"/>
          <p:cNvSpPr txBox="1"/>
          <p:nvPr/>
        </p:nvSpPr>
        <p:spPr>
          <a:xfrm>
            <a:off x="0" y="0"/>
            <a:ext cx="9906000" cy="400110"/>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kumimoji="1" lang="ja-JP" altLang="en-US" sz="2000" b="1" dirty="0" smtClean="0">
                <a:effectLst>
                  <a:outerShdw blurRad="38100" dist="38100" dir="2700000" algn="tl">
                    <a:srgbClr val="000000">
                      <a:alpha val="43137"/>
                    </a:srgbClr>
                  </a:outerShdw>
                </a:effectLst>
              </a:rPr>
              <a:t>　</a:t>
            </a:r>
            <a:r>
              <a:rPr kumimoji="1" lang="en-US" altLang="ja-JP" sz="2000" b="1" dirty="0" smtClean="0">
                <a:effectLst>
                  <a:outerShdw blurRad="38100" dist="38100" dir="2700000" algn="tl">
                    <a:srgbClr val="000000">
                      <a:alpha val="43137"/>
                    </a:srgbClr>
                  </a:outerShdw>
                </a:effectLst>
              </a:rPr>
              <a:t>SP</a:t>
            </a:r>
            <a:r>
              <a:rPr kumimoji="1" lang="ja-JP" altLang="en-US" sz="2000" b="1" dirty="0" smtClean="0">
                <a:effectLst>
                  <a:outerShdw blurRad="38100" dist="38100" dir="2700000" algn="tl">
                    <a:srgbClr val="000000">
                      <a:alpha val="43137"/>
                    </a:srgbClr>
                  </a:outerShdw>
                </a:effectLst>
              </a:rPr>
              <a:t>設置対象の考え方　</a:t>
            </a:r>
            <a:endParaRPr kumimoji="1" lang="ja-JP" altLang="en-US" sz="2000" b="1" dirty="0">
              <a:effectLst>
                <a:outerShdw blurRad="38100" dist="38100" dir="2700000" algn="tl">
                  <a:srgbClr val="000000">
                    <a:alpha val="43137"/>
                  </a:srgbClr>
                </a:outerShdw>
              </a:effectLst>
            </a:endParaRPr>
          </a:p>
        </p:txBody>
      </p:sp>
      <p:sp>
        <p:nvSpPr>
          <p:cNvPr id="12" name="テキスト ボックス 2"/>
          <p:cNvSpPr txBox="1">
            <a:spLocks noChangeArrowheads="1"/>
          </p:cNvSpPr>
          <p:nvPr/>
        </p:nvSpPr>
        <p:spPr bwMode="auto">
          <a:xfrm>
            <a:off x="5532120" y="1063889"/>
            <a:ext cx="4221480" cy="48157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indent="177800" algn="just">
              <a:spcAft>
                <a:spcPts val="0"/>
              </a:spcAft>
            </a:pPr>
            <a:r>
              <a:rPr lang="ja-JP" altLang="en-US" sz="1400" kern="100" dirty="0" smtClean="0">
                <a:effectLst/>
                <a:latin typeface="ＭＳ ゴシック"/>
                <a:ea typeface="ＭＳ ゴシック"/>
                <a:cs typeface="Times New Roman"/>
              </a:rPr>
              <a:t>原則</a:t>
            </a:r>
            <a:r>
              <a:rPr lang="ja-JP" altLang="en-US" sz="1400" kern="100" dirty="0" smtClean="0">
                <a:solidFill>
                  <a:srgbClr val="0070C0"/>
                </a:solidFill>
                <a:effectLst/>
                <a:latin typeface="ＭＳ ゴシック"/>
                <a:ea typeface="ＭＳ ゴシック"/>
                <a:cs typeface="Times New Roman"/>
              </a:rPr>
              <a:t>設置義務の対象</a:t>
            </a:r>
            <a:r>
              <a:rPr lang="ja-JP" altLang="en-US" sz="1400" kern="100" dirty="0" smtClean="0">
                <a:effectLst/>
                <a:latin typeface="ＭＳ ゴシック"/>
                <a:ea typeface="ＭＳ ゴシック"/>
                <a:cs typeface="Times New Roman"/>
              </a:rPr>
              <a:t>。ただし、</a:t>
            </a:r>
            <a:r>
              <a:rPr lang="ja-JP" altLang="en-US" sz="1400" kern="100" dirty="0" smtClean="0">
                <a:solidFill>
                  <a:srgbClr val="FF0000"/>
                </a:solidFill>
                <a:effectLst/>
                <a:latin typeface="ＭＳ ゴシック"/>
                <a:ea typeface="ＭＳ ゴシック"/>
                <a:cs typeface="Times New Roman"/>
              </a:rPr>
              <a:t>許可病床が３以下について</a:t>
            </a:r>
            <a:r>
              <a:rPr lang="ja-JP" altLang="en-US" sz="1400" dirty="0" smtClean="0">
                <a:solidFill>
                  <a:srgbClr val="FF0000"/>
                </a:solidFill>
              </a:rPr>
              <a:t>対象外</a:t>
            </a:r>
            <a:endParaRPr lang="ja-JP" sz="1400" kern="100" dirty="0">
              <a:solidFill>
                <a:srgbClr val="FF0000"/>
              </a:solidFill>
              <a:effectLst/>
              <a:latin typeface="ＭＳ ゴシック"/>
              <a:ea typeface="ＭＳ ゴシック"/>
              <a:cs typeface="Times New Roman"/>
            </a:endParaRPr>
          </a:p>
        </p:txBody>
      </p:sp>
      <p:sp>
        <p:nvSpPr>
          <p:cNvPr id="13" name="テキスト ボックス 12"/>
          <p:cNvSpPr txBox="1"/>
          <p:nvPr/>
        </p:nvSpPr>
        <p:spPr>
          <a:xfrm>
            <a:off x="215208" y="2222638"/>
            <a:ext cx="6139872" cy="954107"/>
          </a:xfrm>
          <a:prstGeom prst="rect">
            <a:avLst/>
          </a:prstGeom>
          <a:noFill/>
          <a:ln>
            <a:solidFill>
              <a:schemeClr val="tx1"/>
            </a:solidFill>
          </a:ln>
        </p:spPr>
        <p:txBody>
          <a:bodyPr wrap="square" rtlCol="0">
            <a:spAutoFit/>
          </a:bodyPr>
          <a:lstStyle/>
          <a:p>
            <a:r>
              <a:rPr lang="ja-JP" altLang="ja-JP" sz="1400" dirty="0"/>
              <a:t>療養病床に係る病院は、症状が重い患者や日常生活に支障がある患者が入院</a:t>
            </a:r>
            <a:r>
              <a:rPr lang="ja-JP" altLang="ja-JP" sz="1400" dirty="0" smtClean="0"/>
              <a:t>する可能性</a:t>
            </a:r>
            <a:r>
              <a:rPr lang="ja-JP" altLang="ja-JP" sz="1400" dirty="0"/>
              <a:t>が高いものである。</a:t>
            </a:r>
          </a:p>
          <a:p>
            <a:r>
              <a:rPr lang="ja-JP" altLang="ja-JP" sz="1400" dirty="0"/>
              <a:t>これらの患者は避難時に職員による一定の介助が必要となるが、夜間火災が発生した際に、限られた職員で対応することは困難と</a:t>
            </a:r>
            <a:r>
              <a:rPr lang="ja-JP" altLang="ja-JP" sz="1400" dirty="0" smtClean="0"/>
              <a:t>考えられる</a:t>
            </a:r>
            <a:r>
              <a:rPr lang="ja-JP" altLang="en-US" sz="1400" dirty="0" smtClean="0"/>
              <a:t>。</a:t>
            </a:r>
            <a:endParaRPr lang="ja-JP" altLang="en-US" sz="1400" dirty="0"/>
          </a:p>
        </p:txBody>
      </p:sp>
      <p:sp>
        <p:nvSpPr>
          <p:cNvPr id="15" name="タイトル 1"/>
          <p:cNvSpPr txBox="1">
            <a:spLocks/>
          </p:cNvSpPr>
          <p:nvPr/>
        </p:nvSpPr>
        <p:spPr bwMode="auto">
          <a:xfrm>
            <a:off x="245688" y="3171439"/>
            <a:ext cx="2680390" cy="372303"/>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wrap="square" lIns="94380" tIns="47191" rIns="94380" bIns="47191" anchor="ctr">
            <a:spAutoFit/>
          </a:bodyPr>
          <a:lstStyle>
            <a:defPPr>
              <a:defRPr lang="ja-JP"/>
            </a:defPPr>
            <a:lvl1pPr algn="ctr">
              <a:defRPr>
                <a:solidFill>
                  <a:prstClr val="white"/>
                </a:solidFill>
                <a:latin typeface="+mn-lt"/>
                <a:ea typeface="+mn-ea"/>
              </a:defRPr>
            </a:lvl1pPr>
            <a:lvl2pPr>
              <a:defRPr>
                <a:solidFill>
                  <a:schemeClr val="lt1"/>
                </a:solidFill>
                <a:latin typeface="+mn-lt"/>
                <a:ea typeface="+mn-ea"/>
              </a:defRPr>
            </a:lvl2pPr>
            <a:lvl3pPr>
              <a:defRPr>
                <a:solidFill>
                  <a:schemeClr val="lt1"/>
                </a:solidFill>
                <a:latin typeface="+mn-lt"/>
                <a:ea typeface="+mn-ea"/>
              </a:defRPr>
            </a:lvl3pPr>
            <a:lvl4pPr>
              <a:defRPr>
                <a:solidFill>
                  <a:schemeClr val="lt1"/>
                </a:solidFill>
                <a:latin typeface="+mn-lt"/>
                <a:ea typeface="+mn-ea"/>
              </a:defRPr>
            </a:lvl4pPr>
            <a:lvl5pPr>
              <a:defRPr>
                <a:solidFill>
                  <a:schemeClr val="lt1"/>
                </a:solidFill>
                <a:latin typeface="+mn-lt"/>
                <a:ea typeface="+mn-ea"/>
              </a:defRPr>
            </a:lvl5pPr>
            <a:lvl6pPr>
              <a:defRPr>
                <a:solidFill>
                  <a:schemeClr val="lt1"/>
                </a:solidFill>
                <a:latin typeface="+mn-lt"/>
                <a:ea typeface="+mn-ea"/>
              </a:defRPr>
            </a:lvl6pPr>
            <a:lvl7pPr>
              <a:defRPr>
                <a:solidFill>
                  <a:schemeClr val="lt1"/>
                </a:solidFill>
                <a:latin typeface="+mn-lt"/>
                <a:ea typeface="+mn-ea"/>
              </a:defRPr>
            </a:lvl7pPr>
            <a:lvl8pPr>
              <a:defRPr>
                <a:solidFill>
                  <a:schemeClr val="lt1"/>
                </a:solidFill>
                <a:latin typeface="+mn-lt"/>
                <a:ea typeface="+mn-ea"/>
              </a:defRPr>
            </a:lvl8pPr>
            <a:lvl9pPr>
              <a:defRPr>
                <a:solidFill>
                  <a:schemeClr val="lt1"/>
                </a:solidFill>
                <a:latin typeface="+mn-lt"/>
                <a:ea typeface="+mn-ea"/>
              </a:defRPr>
            </a:lvl9pPr>
          </a:lstStyle>
          <a:p>
            <a:pPr algn="l"/>
            <a:r>
              <a:rPr lang="ja-JP" altLang="en-US" dirty="0" smtClean="0">
                <a:solidFill>
                  <a:schemeClr val="tx1"/>
                </a:solidFill>
              </a:rPr>
              <a:t>病院（一般病床）について</a:t>
            </a:r>
            <a:endParaRPr lang="ja-JP" altLang="ja-JP" dirty="0">
              <a:solidFill>
                <a:schemeClr val="tx1"/>
              </a:solidFill>
            </a:endParaRPr>
          </a:p>
        </p:txBody>
      </p:sp>
      <p:sp>
        <p:nvSpPr>
          <p:cNvPr id="16" name="テキスト ボックス 2"/>
          <p:cNvSpPr txBox="1">
            <a:spLocks noChangeArrowheads="1"/>
          </p:cNvSpPr>
          <p:nvPr/>
        </p:nvSpPr>
        <p:spPr bwMode="auto">
          <a:xfrm>
            <a:off x="7284720" y="2527625"/>
            <a:ext cx="2087880" cy="148049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indent="177800" algn="just">
              <a:spcAft>
                <a:spcPts val="0"/>
              </a:spcAft>
            </a:pPr>
            <a:r>
              <a:rPr lang="ja-JP" altLang="en-US" sz="1400" kern="100" dirty="0" smtClean="0">
                <a:effectLst/>
                <a:latin typeface="ＭＳ ゴシック"/>
                <a:ea typeface="ＭＳ ゴシック"/>
                <a:cs typeface="Times New Roman"/>
              </a:rPr>
              <a:t>原則設置義務の</a:t>
            </a:r>
            <a:r>
              <a:rPr lang="ja-JP" altLang="en-US" sz="1400" kern="100" dirty="0">
                <a:latin typeface="ＭＳ ゴシック"/>
                <a:ea typeface="ＭＳ ゴシック"/>
                <a:cs typeface="Times New Roman"/>
              </a:rPr>
              <a:t>対象原則設置義務の対象。ただし、</a:t>
            </a:r>
            <a:r>
              <a:rPr lang="ja-JP" altLang="ja-JP" sz="1400" dirty="0"/>
              <a:t>夜勤の看護職員が配置される等、夜間においても態勢が確保されているもの</a:t>
            </a:r>
            <a:r>
              <a:rPr lang="ja-JP" altLang="en-US" sz="1400" dirty="0"/>
              <a:t>は対象外。</a:t>
            </a:r>
            <a:endParaRPr lang="ja-JP" altLang="ja-JP" sz="1400" kern="100" dirty="0">
              <a:latin typeface="ＭＳ ゴシック"/>
              <a:ea typeface="ＭＳ ゴシック"/>
              <a:cs typeface="Times New Roman"/>
            </a:endParaRPr>
          </a:p>
          <a:p>
            <a:pPr indent="177800" algn="just">
              <a:spcAft>
                <a:spcPts val="0"/>
              </a:spcAft>
            </a:pPr>
            <a:endParaRPr lang="ja-JP" sz="1400" kern="100" dirty="0">
              <a:effectLst/>
              <a:latin typeface="ＭＳ ゴシック"/>
              <a:ea typeface="ＭＳ ゴシック"/>
              <a:cs typeface="Times New Roman"/>
            </a:endParaRPr>
          </a:p>
        </p:txBody>
      </p:sp>
      <p:sp>
        <p:nvSpPr>
          <p:cNvPr id="14" name="正方形/長方形 13"/>
          <p:cNvSpPr/>
          <p:nvPr/>
        </p:nvSpPr>
        <p:spPr>
          <a:xfrm>
            <a:off x="215208" y="3543742"/>
            <a:ext cx="6139872" cy="523220"/>
          </a:xfrm>
          <a:prstGeom prst="rect">
            <a:avLst/>
          </a:prstGeom>
          <a:ln>
            <a:solidFill>
              <a:schemeClr val="tx1"/>
            </a:solidFill>
          </a:ln>
        </p:spPr>
        <p:txBody>
          <a:bodyPr wrap="square">
            <a:spAutoFit/>
          </a:bodyPr>
          <a:lstStyle/>
          <a:p>
            <a:r>
              <a:rPr lang="ja-JP" altLang="ja-JP" sz="1400" dirty="0" smtClean="0"/>
              <a:t>慢性期</a:t>
            </a:r>
            <a:r>
              <a:rPr lang="ja-JP" altLang="ja-JP" sz="1400" dirty="0"/>
              <a:t>医療を担う</a:t>
            </a:r>
            <a:r>
              <a:rPr lang="ja-JP" altLang="ja-JP" sz="1400" dirty="0" smtClean="0"/>
              <a:t>病院や高齢者</a:t>
            </a:r>
            <a:r>
              <a:rPr lang="ja-JP" altLang="ja-JP" sz="1400" dirty="0"/>
              <a:t>の療養が想定</a:t>
            </a:r>
            <a:r>
              <a:rPr lang="ja-JP" altLang="ja-JP" sz="1400" dirty="0" smtClean="0"/>
              <a:t>され</a:t>
            </a:r>
            <a:r>
              <a:rPr lang="ja-JP" altLang="en-US" sz="1400" dirty="0" smtClean="0"/>
              <a:t>る</a:t>
            </a:r>
            <a:r>
              <a:rPr lang="ja-JP" altLang="ja-JP" sz="1400" dirty="0" smtClean="0"/>
              <a:t>夜間</a:t>
            </a:r>
            <a:r>
              <a:rPr lang="ja-JP" altLang="ja-JP" sz="1400" dirty="0"/>
              <a:t>の勤務者が少ない</a:t>
            </a:r>
            <a:r>
              <a:rPr lang="ja-JP" altLang="ja-JP" sz="1400" dirty="0" smtClean="0"/>
              <a:t>病院</a:t>
            </a:r>
            <a:r>
              <a:rPr lang="ja-JP" altLang="en-US" sz="1400" dirty="0" smtClean="0"/>
              <a:t>は</a:t>
            </a:r>
            <a:r>
              <a:rPr lang="en-US" altLang="ja-JP" sz="1400" dirty="0" smtClean="0"/>
              <a:t>,</a:t>
            </a:r>
            <a:r>
              <a:rPr lang="ja-JP" altLang="en-US" sz="1400" dirty="0" smtClean="0"/>
              <a:t>限られた職員で対応することは困難と考えられる。</a:t>
            </a:r>
            <a:endParaRPr lang="ja-JP" altLang="en-US" sz="1400" dirty="0"/>
          </a:p>
        </p:txBody>
      </p:sp>
      <p:sp>
        <p:nvSpPr>
          <p:cNvPr id="17" name="正方形/長方形 16"/>
          <p:cNvSpPr/>
          <p:nvPr/>
        </p:nvSpPr>
        <p:spPr>
          <a:xfrm>
            <a:off x="215208" y="4224282"/>
            <a:ext cx="6139872" cy="738664"/>
          </a:xfrm>
          <a:prstGeom prst="rect">
            <a:avLst/>
          </a:prstGeom>
          <a:ln>
            <a:solidFill>
              <a:schemeClr val="tx1"/>
            </a:solidFill>
          </a:ln>
        </p:spPr>
        <p:txBody>
          <a:bodyPr wrap="square">
            <a:spAutoFit/>
          </a:bodyPr>
          <a:lstStyle/>
          <a:p>
            <a:r>
              <a:rPr lang="ja-JP" altLang="ja-JP" sz="1400" dirty="0"/>
              <a:t>急性期医療を担う病院である特定機能病院や、夜間における救急患者の受入れを行っている病院</a:t>
            </a:r>
            <a:r>
              <a:rPr lang="ja-JP" altLang="ja-JP" sz="1400" dirty="0" smtClean="0"/>
              <a:t>は</a:t>
            </a:r>
            <a:r>
              <a:rPr lang="ja-JP" altLang="en-US" sz="1400" dirty="0" smtClean="0"/>
              <a:t>、</a:t>
            </a:r>
            <a:r>
              <a:rPr lang="ja-JP" altLang="ja-JP" sz="1400" dirty="0" smtClean="0"/>
              <a:t>夜間</a:t>
            </a:r>
            <a:r>
              <a:rPr lang="ja-JP" altLang="ja-JP" sz="1400" dirty="0"/>
              <a:t>でも多くの職員が配置されており、火災時にも適切に対応できるのではないか。</a:t>
            </a:r>
            <a:endParaRPr lang="ja-JP" altLang="en-US" sz="1400" dirty="0"/>
          </a:p>
        </p:txBody>
      </p:sp>
      <p:sp>
        <p:nvSpPr>
          <p:cNvPr id="20" name="テキスト ボックス 2"/>
          <p:cNvSpPr txBox="1">
            <a:spLocks noChangeArrowheads="1"/>
          </p:cNvSpPr>
          <p:nvPr/>
        </p:nvSpPr>
        <p:spPr bwMode="auto">
          <a:xfrm>
            <a:off x="7284720" y="4419806"/>
            <a:ext cx="2087880" cy="342033"/>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indent="177800" algn="just">
              <a:spcAft>
                <a:spcPts val="0"/>
              </a:spcAft>
            </a:pPr>
            <a:r>
              <a:rPr lang="ja-JP" altLang="en-US" sz="1400" kern="100" dirty="0" smtClean="0">
                <a:effectLst/>
                <a:latin typeface="ＭＳ ゴシック"/>
                <a:ea typeface="ＭＳ ゴシック"/>
                <a:cs typeface="Times New Roman"/>
              </a:rPr>
              <a:t>設置義務対象外</a:t>
            </a:r>
            <a:endParaRPr lang="ja-JP" sz="1400" kern="100" dirty="0">
              <a:effectLst/>
              <a:latin typeface="ＭＳ ゴシック"/>
              <a:ea typeface="ＭＳ ゴシック"/>
              <a:cs typeface="Times New Roman"/>
            </a:endParaRPr>
          </a:p>
        </p:txBody>
      </p:sp>
      <p:sp>
        <p:nvSpPr>
          <p:cNvPr id="21" name="右矢印 20"/>
          <p:cNvSpPr/>
          <p:nvPr/>
        </p:nvSpPr>
        <p:spPr>
          <a:xfrm>
            <a:off x="4786747" y="1196468"/>
            <a:ext cx="609600" cy="242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右矢印 22"/>
          <p:cNvSpPr/>
          <p:nvPr/>
        </p:nvSpPr>
        <p:spPr>
          <a:xfrm>
            <a:off x="6493627" y="2589634"/>
            <a:ext cx="609600" cy="242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右矢印 23"/>
          <p:cNvSpPr/>
          <p:nvPr/>
        </p:nvSpPr>
        <p:spPr>
          <a:xfrm>
            <a:off x="6479774" y="3659938"/>
            <a:ext cx="609600" cy="242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右矢印 24"/>
          <p:cNvSpPr/>
          <p:nvPr/>
        </p:nvSpPr>
        <p:spPr>
          <a:xfrm>
            <a:off x="6479774" y="4519523"/>
            <a:ext cx="609600" cy="242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52688698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0"/>
            <a:ext cx="9906000" cy="400110"/>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kumimoji="1" lang="ja-JP" altLang="en-US" sz="2000" b="1" dirty="0" smtClean="0">
                <a:effectLst>
                  <a:outerShdw blurRad="38100" dist="38100" dir="2700000" algn="tl">
                    <a:srgbClr val="000000">
                      <a:alpha val="43137"/>
                    </a:srgbClr>
                  </a:outerShdw>
                </a:effectLst>
              </a:rPr>
              <a:t>　水道連結型スプリンクラー設備の適用範囲の考え方　</a:t>
            </a:r>
            <a:endParaRPr kumimoji="1" lang="ja-JP" altLang="en-US" sz="2000" b="1" dirty="0">
              <a:effectLst>
                <a:outerShdw blurRad="38100" dist="38100" dir="2700000" algn="tl">
                  <a:srgbClr val="000000">
                    <a:alpha val="43137"/>
                  </a:srgbClr>
                </a:outerShdw>
              </a:effectLst>
            </a:endParaRPr>
          </a:p>
        </p:txBody>
      </p:sp>
      <p:sp>
        <p:nvSpPr>
          <p:cNvPr id="28" name="角丸四角形 27"/>
          <p:cNvSpPr/>
          <p:nvPr/>
        </p:nvSpPr>
        <p:spPr>
          <a:xfrm>
            <a:off x="137160" y="634029"/>
            <a:ext cx="6370320" cy="333778"/>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187688" tIns="25939" rIns="187688" bIns="25939" numCol="1" spcCol="1270" anchor="ctr" anchorCtr="0">
            <a:spAutoFit/>
          </a:bodyPr>
          <a:lstStyle/>
          <a:p>
            <a:pPr lvl="0" algn="ctr" defTabSz="800100">
              <a:lnSpc>
                <a:spcPct val="90000"/>
              </a:lnSpc>
              <a:spcBef>
                <a:spcPct val="0"/>
              </a:spcBef>
              <a:spcAft>
                <a:spcPct val="35000"/>
              </a:spcAft>
            </a:pPr>
            <a:r>
              <a:rPr lang="ja-JP" altLang="en-US" b="1" dirty="0" smtClean="0"/>
              <a:t>現行で</a:t>
            </a:r>
            <a:r>
              <a:rPr kumimoji="1" lang="ja-JP" altLang="en-US" b="1" kern="1200" dirty="0" smtClean="0"/>
              <a:t>水道連結型スプリンクラー設備が認められている範囲</a:t>
            </a:r>
            <a:endParaRPr kumimoji="1" lang="ja-JP" altLang="en-US" b="1" kern="1200" dirty="0"/>
          </a:p>
        </p:txBody>
      </p:sp>
      <p:sp>
        <p:nvSpPr>
          <p:cNvPr id="29" name="角丸四角形 28"/>
          <p:cNvSpPr/>
          <p:nvPr/>
        </p:nvSpPr>
        <p:spPr>
          <a:xfrm>
            <a:off x="137160" y="1875433"/>
            <a:ext cx="3020873" cy="333778"/>
          </a:xfrm>
          <a:prstGeom prst="roundRect">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none" lIns="187688" tIns="25939" rIns="187688" bIns="25939" numCol="1" spcCol="1270" anchor="ctr" anchorCtr="0">
            <a:spAutoFit/>
          </a:bodyPr>
          <a:lstStyle/>
          <a:p>
            <a:pPr lvl="0" algn="ctr" defTabSz="800100">
              <a:lnSpc>
                <a:spcPct val="90000"/>
              </a:lnSpc>
              <a:spcBef>
                <a:spcPct val="0"/>
              </a:spcBef>
              <a:spcAft>
                <a:spcPct val="35000"/>
              </a:spcAft>
            </a:pPr>
            <a:r>
              <a:rPr kumimoji="1" lang="ja-JP" altLang="en-US" b="1" kern="1200" dirty="0" smtClean="0"/>
              <a:t>有床診療所・病院について</a:t>
            </a:r>
            <a:endParaRPr kumimoji="1" lang="ja-JP" altLang="en-US" b="1" kern="1200" dirty="0"/>
          </a:p>
        </p:txBody>
      </p:sp>
      <p:sp>
        <p:nvSpPr>
          <p:cNvPr id="2" name="正方形/長方形 1"/>
          <p:cNvSpPr/>
          <p:nvPr/>
        </p:nvSpPr>
        <p:spPr>
          <a:xfrm>
            <a:off x="137160" y="978434"/>
            <a:ext cx="9631680" cy="646331"/>
          </a:xfrm>
          <a:prstGeom prst="rect">
            <a:avLst/>
          </a:prstGeom>
        </p:spPr>
        <p:txBody>
          <a:bodyPr wrap="square">
            <a:spAutoFit/>
          </a:bodyPr>
          <a:lstStyle/>
          <a:p>
            <a:pPr marL="0" lvl="1"/>
            <a:r>
              <a:rPr lang="en-US" altLang="ja-JP" dirty="0"/>
              <a:t>1,000</a:t>
            </a:r>
            <a:r>
              <a:rPr lang="ja-JP" altLang="en-US" dirty="0"/>
              <a:t>㎡未満の福祉施設（令別表（６）項ロ）は、おおよその間取りが予測でき、一定規模の室を想定できることや、可燃物量などを考慮して、水道連結型スプリンクラー設備の設置が認められている。</a:t>
            </a:r>
          </a:p>
        </p:txBody>
      </p:sp>
      <p:sp>
        <p:nvSpPr>
          <p:cNvPr id="30" name="テキスト ボックス 29"/>
          <p:cNvSpPr txBox="1"/>
          <p:nvPr/>
        </p:nvSpPr>
        <p:spPr>
          <a:xfrm>
            <a:off x="348343" y="2272329"/>
            <a:ext cx="9085944" cy="3185487"/>
          </a:xfrm>
          <a:prstGeom prst="rect">
            <a:avLst/>
          </a:prstGeom>
          <a:noFill/>
        </p:spPr>
        <p:txBody>
          <a:bodyPr wrap="square" rtlCol="0">
            <a:spAutoFit/>
          </a:bodyPr>
          <a:lstStyle/>
          <a:p>
            <a:pPr marL="180000" lvl="1" indent="-180000"/>
            <a:r>
              <a:rPr lang="ja-JP" altLang="en-US" sz="1400" dirty="0"/>
              <a:t>○　有床診療所・</a:t>
            </a:r>
            <a:r>
              <a:rPr lang="ja-JP" altLang="en-US" sz="1400" dirty="0" smtClean="0"/>
              <a:t>病院の</a:t>
            </a:r>
            <a:r>
              <a:rPr lang="ja-JP" altLang="en-US" sz="1400" dirty="0"/>
              <a:t>可燃物の状況</a:t>
            </a:r>
            <a:r>
              <a:rPr lang="ja-JP" altLang="en-US" sz="1400" dirty="0" smtClean="0"/>
              <a:t>等</a:t>
            </a:r>
            <a:r>
              <a:rPr lang="ja-JP" altLang="en-US" sz="1400" dirty="0"/>
              <a:t>は福祉施設と同等であると</a:t>
            </a:r>
            <a:r>
              <a:rPr lang="ja-JP" altLang="en-US" sz="1400" dirty="0" smtClean="0"/>
              <a:t>考えられることから、延べ面積</a:t>
            </a:r>
            <a:r>
              <a:rPr lang="ja-JP" altLang="en-US" sz="1400" dirty="0"/>
              <a:t>が</a:t>
            </a:r>
            <a:r>
              <a:rPr lang="en-US" altLang="ja-JP" sz="1400" dirty="0"/>
              <a:t>1,000</a:t>
            </a:r>
            <a:r>
              <a:rPr lang="ja-JP" altLang="en-US" sz="1400" dirty="0"/>
              <a:t>㎡</a:t>
            </a:r>
            <a:r>
              <a:rPr lang="ja-JP" altLang="en-US" sz="1400" dirty="0" smtClean="0"/>
              <a:t>未満の施設に対して水道連結型</a:t>
            </a:r>
            <a:r>
              <a:rPr lang="ja-JP" altLang="en-US" sz="1400" dirty="0"/>
              <a:t>スプリンクラー設備</a:t>
            </a:r>
            <a:r>
              <a:rPr lang="ja-JP" altLang="en-US" sz="1400" dirty="0" smtClean="0"/>
              <a:t>の設置をすることは認められる。</a:t>
            </a:r>
            <a:endParaRPr lang="en-US" altLang="ja-JP" sz="1400" dirty="0" smtClean="0"/>
          </a:p>
          <a:p>
            <a:pPr marL="180000" lvl="1" indent="-180000"/>
            <a:endParaRPr lang="en-US" altLang="ja-JP" sz="1400" dirty="0" smtClean="0"/>
          </a:p>
          <a:p>
            <a:pPr marL="180000" lvl="1" indent="-180000"/>
            <a:r>
              <a:rPr lang="ja-JP" altLang="en-US" sz="1400" dirty="0" smtClean="0"/>
              <a:t>○　</a:t>
            </a:r>
            <a:r>
              <a:rPr lang="ja-JP" altLang="en-US" sz="1400" dirty="0"/>
              <a:t>また</a:t>
            </a:r>
            <a:r>
              <a:rPr lang="ja-JP" altLang="en-US" sz="1400" dirty="0" smtClean="0"/>
              <a:t>、</a:t>
            </a:r>
            <a:r>
              <a:rPr lang="ja-JP" altLang="en-US" sz="1400" dirty="0"/>
              <a:t>有床診療所・</a:t>
            </a:r>
            <a:r>
              <a:rPr lang="ja-JP" altLang="en-US" sz="1400" dirty="0" smtClean="0"/>
              <a:t>病院は、福祉施設とは異なり、</a:t>
            </a:r>
            <a:r>
              <a:rPr lang="ja-JP" altLang="en-US" sz="1400" dirty="0"/>
              <a:t>手術室</a:t>
            </a:r>
            <a:r>
              <a:rPr lang="ja-JP" altLang="en-US" sz="1400" dirty="0" smtClean="0"/>
              <a:t>・人工血液透析室・レントゲン室など、放水により人命に危険を及ぼす等のおそれがあるとしてスプリンクラーヘッドが免除されている部分が一定面積を占めている。</a:t>
            </a:r>
            <a:r>
              <a:rPr lang="en-US" altLang="ja-JP" sz="1400" dirty="0" smtClean="0"/>
              <a:t/>
            </a:r>
            <a:br>
              <a:rPr lang="en-US" altLang="ja-JP" sz="1400" dirty="0" smtClean="0"/>
            </a:br>
            <a:r>
              <a:rPr lang="ja-JP" altLang="en-US" sz="1400" dirty="0" smtClean="0"/>
              <a:t>　こうした</a:t>
            </a:r>
            <a:r>
              <a:rPr lang="ja-JP" altLang="en-US" sz="1400" dirty="0"/>
              <a:t>部分</a:t>
            </a:r>
            <a:r>
              <a:rPr lang="ja-JP" altLang="en-US" sz="1400" dirty="0" smtClean="0"/>
              <a:t>は、スプリンクラーでの消火を求めないこととなるため、水道連結型スプリンクラー設備の設置を認める施設の規模を考える際に、除外しても差し支えないものと考えられるのではないか。</a:t>
            </a:r>
            <a:endParaRPr lang="en-US" altLang="ja-JP" sz="1400" dirty="0" smtClean="0"/>
          </a:p>
          <a:p>
            <a:pPr marL="180000" lvl="1" indent="-180000"/>
            <a:endParaRPr lang="en-US" altLang="ja-JP" sz="1400" dirty="0" smtClean="0"/>
          </a:p>
          <a:p>
            <a:pPr marL="180000" lvl="1" indent="-180000"/>
            <a:r>
              <a:rPr lang="ja-JP" altLang="en-US" sz="1400" dirty="0"/>
              <a:t>○　</a:t>
            </a:r>
            <a:r>
              <a:rPr lang="ja-JP" altLang="en-US" sz="1400" dirty="0" smtClean="0"/>
              <a:t>なお、その場合に、今回</a:t>
            </a:r>
            <a:r>
              <a:rPr lang="ja-JP" altLang="en-US" sz="1400" dirty="0"/>
              <a:t>の</a:t>
            </a:r>
            <a:r>
              <a:rPr lang="ja-JP" altLang="en-US" sz="1400" dirty="0" smtClean="0"/>
              <a:t>福岡に</a:t>
            </a:r>
            <a:r>
              <a:rPr lang="ja-JP" altLang="en-US" sz="1400" dirty="0"/>
              <a:t>おける</a:t>
            </a:r>
            <a:r>
              <a:rPr lang="ja-JP" altLang="en-US" sz="1400" dirty="0" smtClean="0"/>
              <a:t>火災で夜間人がいない部分から出火したことを踏まえると、除外する部分は、防火区画等の延焼防止措置が適切になされているものとするべき。</a:t>
            </a:r>
            <a:endParaRPr lang="en-US" altLang="ja-JP" sz="1400" dirty="0"/>
          </a:p>
          <a:p>
            <a:pPr marL="180000" lvl="1" indent="-180000"/>
            <a:endParaRPr lang="en-US" altLang="ja-JP" sz="1400" dirty="0" smtClean="0"/>
          </a:p>
          <a:p>
            <a:pPr marL="180000" lvl="1" indent="-180000"/>
            <a:r>
              <a:rPr lang="ja-JP" altLang="en-US" sz="1400" dirty="0" smtClean="0"/>
              <a:t>○　具体的には、以下の要件を満たす有床診療所・病院については、水道連結型スプリンクラー設備の設置を認める施設の面積算定の際に、手術室等のスプリンクラーヘッドの免除部分を除外することができるのではないか。</a:t>
            </a:r>
            <a:endParaRPr lang="en-US" altLang="ja-JP" sz="1400" dirty="0" smtClean="0"/>
          </a:p>
          <a:p>
            <a:pPr marL="180000" lvl="1" indent="-180000" defTabSz="800100">
              <a:spcBef>
                <a:spcPts val="600"/>
              </a:spcBef>
            </a:pPr>
            <a:r>
              <a:rPr lang="ja-JP" altLang="en-US" sz="1400" dirty="0" smtClean="0"/>
              <a:t>　</a:t>
            </a:r>
            <a:endParaRPr lang="en-US" altLang="ja-JP" sz="1400" dirty="0"/>
          </a:p>
        </p:txBody>
      </p:sp>
    </p:spTree>
    <p:extLst>
      <p:ext uri="{BB962C8B-B14F-4D97-AF65-F5344CB8AC3E}">
        <p14:creationId xmlns:p14="http://schemas.microsoft.com/office/powerpoint/2010/main" val="213620772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0"/>
            <a:ext cx="9906000" cy="400110"/>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kumimoji="1" lang="ja-JP" altLang="en-US" sz="2000" b="1" dirty="0" smtClean="0">
                <a:effectLst>
                  <a:outerShdw blurRad="38100" dist="38100" dir="2700000" algn="tl">
                    <a:srgbClr val="000000">
                      <a:alpha val="43137"/>
                    </a:srgbClr>
                  </a:outerShdw>
                </a:effectLst>
              </a:rPr>
              <a:t>　水道連結型スプリンクラー設備の適用範囲の考え方　</a:t>
            </a:r>
            <a:endParaRPr kumimoji="1" lang="ja-JP" altLang="en-US" sz="2000" b="1" dirty="0">
              <a:effectLst>
                <a:outerShdw blurRad="38100" dist="38100" dir="2700000" algn="tl">
                  <a:srgbClr val="000000">
                    <a:alpha val="43137"/>
                  </a:srgbClr>
                </a:outerShdw>
              </a:effectLst>
            </a:endParaRPr>
          </a:p>
        </p:txBody>
      </p:sp>
      <p:sp>
        <p:nvSpPr>
          <p:cNvPr id="3" name="正方形/長方形 2"/>
          <p:cNvSpPr/>
          <p:nvPr/>
        </p:nvSpPr>
        <p:spPr>
          <a:xfrm>
            <a:off x="243840" y="1059121"/>
            <a:ext cx="9479280" cy="4416594"/>
          </a:xfrm>
          <a:prstGeom prst="rect">
            <a:avLst/>
          </a:prstGeom>
        </p:spPr>
        <p:txBody>
          <a:bodyPr wrap="square">
            <a:spAutoFit/>
          </a:bodyPr>
          <a:lstStyle/>
          <a:p>
            <a:pPr marL="180000" lvl="1" indent="-180000" defTabSz="800100">
              <a:spcBef>
                <a:spcPts val="600"/>
              </a:spcBef>
            </a:pPr>
            <a:r>
              <a:rPr lang="ja-JP" altLang="en-US" sz="1400" dirty="0"/>
              <a:t>　</a:t>
            </a:r>
            <a:r>
              <a:rPr lang="en-US" altLang="ja-JP" dirty="0"/>
              <a:t>【</a:t>
            </a:r>
            <a:r>
              <a:rPr lang="ja-JP" altLang="en-US" dirty="0"/>
              <a:t>要件</a:t>
            </a:r>
            <a:r>
              <a:rPr lang="en-US" altLang="ja-JP" dirty="0"/>
              <a:t>】</a:t>
            </a:r>
          </a:p>
          <a:p>
            <a:pPr marL="522900" lvl="1" indent="-342900" defTabSz="800100">
              <a:spcBef>
                <a:spcPts val="600"/>
              </a:spcBef>
              <a:buAutoNum type="arabicDbPlain"/>
            </a:pPr>
            <a:r>
              <a:rPr lang="ja-JP" altLang="en-US" dirty="0"/>
              <a:t>除外された部分と、それ以外の部分が次のア又はイを満たす</a:t>
            </a:r>
            <a:r>
              <a:rPr lang="ja-JP" altLang="en-US" dirty="0" smtClean="0"/>
              <a:t>もの</a:t>
            </a:r>
            <a:endParaRPr lang="en-US" altLang="ja-JP" dirty="0" smtClean="0"/>
          </a:p>
          <a:p>
            <a:pPr marL="180000" lvl="1" defTabSz="800100">
              <a:spcBef>
                <a:spcPts val="600"/>
              </a:spcBef>
            </a:pPr>
            <a:endParaRPr lang="en-US" altLang="ja-JP" dirty="0"/>
          </a:p>
          <a:p>
            <a:pPr marL="180000" lvl="1" defTabSz="800100">
              <a:spcBef>
                <a:spcPts val="600"/>
              </a:spcBef>
            </a:pPr>
            <a:r>
              <a:rPr lang="ja-JP" altLang="en-US" dirty="0"/>
              <a:t>　  ア　下記により防火区画されているもの　</a:t>
            </a:r>
            <a:endParaRPr lang="en-US" altLang="ja-JP" dirty="0"/>
          </a:p>
          <a:p>
            <a:pPr marL="180000" lvl="1" indent="-180000" defTabSz="800100"/>
            <a:r>
              <a:rPr lang="ja-JP" altLang="en-US" dirty="0"/>
              <a:t>　　　　　・　準耐火構造の壁及び床で区画すること</a:t>
            </a:r>
            <a:endParaRPr lang="en-US" altLang="ja-JP" dirty="0"/>
          </a:p>
          <a:p>
            <a:pPr marL="180000" lvl="1" indent="-180000" defTabSz="800100"/>
            <a:r>
              <a:rPr lang="ja-JP" altLang="en-US" dirty="0"/>
              <a:t>　　　　　・　開口部には常時閉鎖式又は自動閉鎖式の防火戸を設ける</a:t>
            </a:r>
            <a:r>
              <a:rPr lang="ja-JP" altLang="en-US" dirty="0" smtClean="0"/>
              <a:t>こと</a:t>
            </a:r>
            <a:endParaRPr lang="en-US" altLang="ja-JP" dirty="0" smtClean="0"/>
          </a:p>
          <a:p>
            <a:pPr marL="180000" lvl="1" indent="-180000" defTabSz="800100"/>
            <a:endParaRPr lang="en-US" altLang="ja-JP" dirty="0"/>
          </a:p>
          <a:p>
            <a:pPr marL="180000" lvl="1" indent="-180000" defTabSz="800100"/>
            <a:r>
              <a:rPr lang="ja-JP" altLang="en-US" dirty="0"/>
              <a:t>　　　イ　下記により延焼防止措置が講じられているもの</a:t>
            </a:r>
            <a:endParaRPr lang="en-US" altLang="ja-JP" dirty="0"/>
          </a:p>
          <a:p>
            <a:pPr marL="180000" lvl="1" indent="-180000" defTabSz="800100"/>
            <a:r>
              <a:rPr lang="ja-JP" altLang="en-US" dirty="0"/>
              <a:t>　　　　　・　不燃材料で造られた壁及び床で区画すること</a:t>
            </a:r>
            <a:endParaRPr lang="en-US" altLang="ja-JP" dirty="0"/>
          </a:p>
          <a:p>
            <a:pPr marL="180000" lvl="1" indent="-180000" defTabSz="800100"/>
            <a:r>
              <a:rPr lang="ja-JP" altLang="en-US" dirty="0"/>
              <a:t>　　　　　・　開口部には常時閉鎖式又は自動閉鎖式の不燃材料で造られた戸を設けること</a:t>
            </a:r>
            <a:endParaRPr lang="en-US" altLang="ja-JP" strike="sngStrike" dirty="0"/>
          </a:p>
          <a:p>
            <a:pPr marL="180000" lvl="1" indent="-180000" defTabSz="800100"/>
            <a:r>
              <a:rPr lang="ja-JP" altLang="en-US" dirty="0"/>
              <a:t>　　　　　・　不燃材料で造られた壁の外側部分にスプリンクラーヘッドが設置されているもの</a:t>
            </a:r>
            <a:endParaRPr lang="en-US" altLang="ja-JP" dirty="0"/>
          </a:p>
          <a:p>
            <a:pPr marL="360000" lvl="1" indent="-180000" defTabSz="800100"/>
            <a:endParaRPr lang="en-US" altLang="ja-JP" dirty="0"/>
          </a:p>
          <a:p>
            <a:pPr marL="360000" lvl="1" indent="-180000" defTabSz="800100"/>
            <a:r>
              <a:rPr lang="ja-JP" altLang="en-US" dirty="0"/>
              <a:t>○　除外した部分以外の床面積（以下「基準面積」という。）が１０００㎡未満のものは、水道連結型スプリンクラーの設置を認めてはどうか。</a:t>
            </a:r>
            <a:endParaRPr lang="en-US" altLang="ja-JP" dirty="0"/>
          </a:p>
          <a:p>
            <a:pPr marL="360000" lvl="1" indent="-180000" defTabSz="800100"/>
            <a:endParaRPr lang="en-US" altLang="ja-JP" sz="1400" dirty="0"/>
          </a:p>
        </p:txBody>
      </p:sp>
    </p:spTree>
    <p:extLst>
      <p:ext uri="{BB962C8B-B14F-4D97-AF65-F5344CB8AC3E}">
        <p14:creationId xmlns:p14="http://schemas.microsoft.com/office/powerpoint/2010/main" val="384915172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正方形/長方形 121"/>
          <p:cNvSpPr/>
          <p:nvPr/>
        </p:nvSpPr>
        <p:spPr>
          <a:xfrm>
            <a:off x="2111810" y="2515027"/>
            <a:ext cx="973200" cy="2850248"/>
          </a:xfrm>
          <a:prstGeom prst="rect">
            <a:avLst/>
          </a:prstGeom>
          <a:pattFill prst="dkUpDiag">
            <a:fgClr>
              <a:srgbClr val="FF000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0" y="0"/>
            <a:ext cx="9906000" cy="400110"/>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kumimoji="1" lang="ja-JP" altLang="en-US" sz="2000" b="1" dirty="0" smtClean="0">
                <a:effectLst>
                  <a:outerShdw blurRad="38100" dist="38100" dir="2700000" algn="tl">
                    <a:srgbClr val="000000">
                      <a:alpha val="43137"/>
                    </a:srgbClr>
                  </a:outerShdw>
                </a:effectLst>
              </a:rPr>
              <a:t>　水道連結型スプリンクラー設備の適用範囲の考え方　</a:t>
            </a:r>
            <a:endParaRPr kumimoji="1" lang="ja-JP" altLang="en-US" sz="2000" b="1" dirty="0">
              <a:effectLst>
                <a:outerShdw blurRad="38100" dist="38100" dir="2700000" algn="tl">
                  <a:srgbClr val="000000">
                    <a:alpha val="43137"/>
                  </a:srgbClr>
                </a:outerShdw>
              </a:effectLst>
            </a:endParaRPr>
          </a:p>
        </p:txBody>
      </p:sp>
      <p:sp>
        <p:nvSpPr>
          <p:cNvPr id="21" name="テキスト ボックス 20"/>
          <p:cNvSpPr txBox="1"/>
          <p:nvPr/>
        </p:nvSpPr>
        <p:spPr>
          <a:xfrm>
            <a:off x="158290" y="705470"/>
            <a:ext cx="9620000" cy="923330"/>
          </a:xfrm>
          <a:prstGeom prst="rect">
            <a:avLst/>
          </a:prstGeom>
          <a:noFill/>
          <a:ln>
            <a:noFill/>
          </a:ln>
        </p:spPr>
        <p:txBody>
          <a:bodyPr wrap="square" rtlCol="0">
            <a:spAutoFit/>
          </a:bodyPr>
          <a:lstStyle/>
          <a:p>
            <a:pPr marL="182563" indent="-182563"/>
            <a:r>
              <a:rPr lang="ja-JP" altLang="en-US" dirty="0" smtClean="0"/>
              <a:t>●見直し点１</a:t>
            </a:r>
            <a:endParaRPr lang="en-US" altLang="ja-JP" dirty="0" smtClean="0"/>
          </a:p>
          <a:p>
            <a:r>
              <a:rPr lang="ja-JP" altLang="en-US" dirty="0" smtClean="0"/>
              <a:t>　病院・有床診療所のうち小規模なもの（</a:t>
            </a:r>
            <a:r>
              <a:rPr lang="ja-JP" altLang="en-US" dirty="0" smtClean="0">
                <a:solidFill>
                  <a:schemeClr val="accent6">
                    <a:lumMod val="75000"/>
                  </a:schemeClr>
                </a:solidFill>
              </a:rPr>
              <a:t>基準面積１０００㎡未満</a:t>
            </a:r>
            <a:r>
              <a:rPr lang="ja-JP" altLang="en-US" dirty="0" smtClean="0"/>
              <a:t>）に水道連結型スプリンクラーを設置できるよう見直し</a:t>
            </a:r>
            <a:endParaRPr lang="en-US" altLang="ja-JP" sz="1400" dirty="0" smtClean="0"/>
          </a:p>
        </p:txBody>
      </p:sp>
      <p:cxnSp>
        <p:nvCxnSpPr>
          <p:cNvPr id="109" name="直線コネクタ 108"/>
          <p:cNvCxnSpPr/>
          <p:nvPr/>
        </p:nvCxnSpPr>
        <p:spPr>
          <a:xfrm>
            <a:off x="2111810" y="2579463"/>
            <a:ext cx="0" cy="278828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直線コネクタ 109"/>
          <p:cNvCxnSpPr/>
          <p:nvPr/>
        </p:nvCxnSpPr>
        <p:spPr>
          <a:xfrm>
            <a:off x="2111810" y="5350168"/>
            <a:ext cx="6225566" cy="4697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直線コネクタ 110"/>
          <p:cNvCxnSpPr/>
          <p:nvPr/>
        </p:nvCxnSpPr>
        <p:spPr>
          <a:xfrm>
            <a:off x="5750346" y="4189193"/>
            <a:ext cx="1" cy="1183146"/>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12" name="テキスト ボックス 111"/>
          <p:cNvSpPr txBox="1"/>
          <p:nvPr/>
        </p:nvSpPr>
        <p:spPr>
          <a:xfrm>
            <a:off x="3933794" y="5320139"/>
            <a:ext cx="1034496" cy="369332"/>
          </a:xfrm>
          <a:prstGeom prst="rect">
            <a:avLst/>
          </a:prstGeom>
          <a:noFill/>
        </p:spPr>
        <p:txBody>
          <a:bodyPr wrap="square" rtlCol="0">
            <a:spAutoFit/>
          </a:bodyPr>
          <a:lstStyle/>
          <a:p>
            <a:r>
              <a:rPr lang="en-US" altLang="ja-JP" dirty="0"/>
              <a:t>30</a:t>
            </a:r>
            <a:r>
              <a:rPr kumimoji="1" lang="en-US" altLang="ja-JP" dirty="0" smtClean="0"/>
              <a:t>00</a:t>
            </a:r>
            <a:r>
              <a:rPr kumimoji="1" lang="ja-JP" altLang="en-US" dirty="0" smtClean="0"/>
              <a:t>㎡</a:t>
            </a:r>
            <a:endParaRPr kumimoji="1" lang="ja-JP" altLang="en-US" dirty="0"/>
          </a:p>
        </p:txBody>
      </p:sp>
      <p:sp>
        <p:nvSpPr>
          <p:cNvPr id="113" name="テキスト ボックス 112"/>
          <p:cNvSpPr txBox="1"/>
          <p:nvPr/>
        </p:nvSpPr>
        <p:spPr>
          <a:xfrm>
            <a:off x="1862729" y="5315767"/>
            <a:ext cx="679341" cy="369332"/>
          </a:xfrm>
          <a:prstGeom prst="rect">
            <a:avLst/>
          </a:prstGeom>
          <a:noFill/>
        </p:spPr>
        <p:txBody>
          <a:bodyPr wrap="square" rtlCol="0">
            <a:spAutoFit/>
          </a:bodyPr>
          <a:lstStyle/>
          <a:p>
            <a:r>
              <a:rPr kumimoji="1" lang="en-US" altLang="ja-JP" dirty="0" smtClean="0"/>
              <a:t>0</a:t>
            </a:r>
            <a:r>
              <a:rPr kumimoji="1" lang="ja-JP" altLang="en-US" dirty="0" smtClean="0"/>
              <a:t>㎡</a:t>
            </a:r>
            <a:endParaRPr kumimoji="1" lang="ja-JP" altLang="en-US" dirty="0"/>
          </a:p>
        </p:txBody>
      </p:sp>
      <p:cxnSp>
        <p:nvCxnSpPr>
          <p:cNvPr id="114" name="直線コネクタ 113"/>
          <p:cNvCxnSpPr/>
          <p:nvPr/>
        </p:nvCxnSpPr>
        <p:spPr>
          <a:xfrm>
            <a:off x="2792760" y="2550064"/>
            <a:ext cx="0" cy="2847077"/>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15" name="テキスト ボックス 114"/>
          <p:cNvSpPr txBox="1"/>
          <p:nvPr/>
        </p:nvSpPr>
        <p:spPr>
          <a:xfrm>
            <a:off x="5490149" y="5295735"/>
            <a:ext cx="1047027" cy="369332"/>
          </a:xfrm>
          <a:prstGeom prst="rect">
            <a:avLst/>
          </a:prstGeom>
          <a:noFill/>
        </p:spPr>
        <p:txBody>
          <a:bodyPr wrap="square" rtlCol="0">
            <a:spAutoFit/>
          </a:bodyPr>
          <a:lstStyle/>
          <a:p>
            <a:r>
              <a:rPr lang="en-US" altLang="ja-JP" dirty="0" smtClean="0"/>
              <a:t>60</a:t>
            </a:r>
            <a:r>
              <a:rPr kumimoji="1" lang="en-US" altLang="ja-JP" dirty="0" smtClean="0"/>
              <a:t>00</a:t>
            </a:r>
            <a:r>
              <a:rPr kumimoji="1" lang="ja-JP" altLang="en-US" dirty="0" smtClean="0"/>
              <a:t>㎡</a:t>
            </a:r>
            <a:endParaRPr kumimoji="1" lang="ja-JP" altLang="en-US" dirty="0"/>
          </a:p>
        </p:txBody>
      </p:sp>
      <p:sp>
        <p:nvSpPr>
          <p:cNvPr id="118" name="右矢印 117"/>
          <p:cNvSpPr/>
          <p:nvPr/>
        </p:nvSpPr>
        <p:spPr>
          <a:xfrm>
            <a:off x="4124459" y="3062443"/>
            <a:ext cx="4315776" cy="510573"/>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smtClean="0">
                <a:solidFill>
                  <a:schemeClr val="bg1"/>
                </a:solidFill>
              </a:rPr>
              <a:t>病院（上記以外）</a:t>
            </a:r>
            <a:endParaRPr lang="ja-JP" altLang="en-US" dirty="0">
              <a:solidFill>
                <a:schemeClr val="bg1"/>
              </a:solidFill>
            </a:endParaRPr>
          </a:p>
        </p:txBody>
      </p:sp>
      <p:sp>
        <p:nvSpPr>
          <p:cNvPr id="120" name="右矢印 119"/>
          <p:cNvSpPr/>
          <p:nvPr/>
        </p:nvSpPr>
        <p:spPr>
          <a:xfrm>
            <a:off x="4124459" y="4297159"/>
            <a:ext cx="4315776" cy="483607"/>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smtClean="0">
                <a:solidFill>
                  <a:schemeClr val="bg1"/>
                </a:solidFill>
              </a:rPr>
              <a:t>診療所・助産所（有床・上記以外）</a:t>
            </a:r>
            <a:endParaRPr lang="ja-JP" altLang="en-US" dirty="0">
              <a:solidFill>
                <a:schemeClr val="bg1"/>
              </a:solidFill>
            </a:endParaRPr>
          </a:p>
        </p:txBody>
      </p:sp>
      <p:sp>
        <p:nvSpPr>
          <p:cNvPr id="121" name="右矢印 120"/>
          <p:cNvSpPr/>
          <p:nvPr/>
        </p:nvSpPr>
        <p:spPr>
          <a:xfrm>
            <a:off x="5750347" y="4780766"/>
            <a:ext cx="2689888" cy="535001"/>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bg1"/>
                </a:solidFill>
              </a:rPr>
              <a:t>診療所・助産所（無床）</a:t>
            </a:r>
          </a:p>
        </p:txBody>
      </p:sp>
      <p:cxnSp>
        <p:nvCxnSpPr>
          <p:cNvPr id="123" name="直線コネクタ 122"/>
          <p:cNvCxnSpPr/>
          <p:nvPr/>
        </p:nvCxnSpPr>
        <p:spPr>
          <a:xfrm>
            <a:off x="4117241" y="2550064"/>
            <a:ext cx="0" cy="2847077"/>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4" name="テキスト ボックス 123"/>
          <p:cNvSpPr txBox="1"/>
          <p:nvPr/>
        </p:nvSpPr>
        <p:spPr>
          <a:xfrm>
            <a:off x="2335352" y="5373216"/>
            <a:ext cx="1177488" cy="338554"/>
          </a:xfrm>
          <a:prstGeom prst="rect">
            <a:avLst/>
          </a:prstGeom>
          <a:noFill/>
        </p:spPr>
        <p:txBody>
          <a:bodyPr wrap="square" rtlCol="0">
            <a:spAutoFit/>
          </a:bodyPr>
          <a:lstStyle/>
          <a:p>
            <a:r>
              <a:rPr lang="en-US" altLang="ja-JP" sz="1600" dirty="0" smtClean="0">
                <a:solidFill>
                  <a:srgbClr val="0070C0"/>
                </a:solidFill>
              </a:rPr>
              <a:t>10</a:t>
            </a:r>
            <a:r>
              <a:rPr kumimoji="1" lang="en-US" altLang="ja-JP" sz="1600" dirty="0" smtClean="0">
                <a:solidFill>
                  <a:srgbClr val="0070C0"/>
                </a:solidFill>
              </a:rPr>
              <a:t>00</a:t>
            </a:r>
            <a:r>
              <a:rPr kumimoji="1" lang="ja-JP" altLang="en-US" sz="1600" dirty="0" smtClean="0">
                <a:solidFill>
                  <a:srgbClr val="0070C0"/>
                </a:solidFill>
              </a:rPr>
              <a:t>㎡</a:t>
            </a:r>
            <a:endParaRPr kumimoji="1" lang="ja-JP" altLang="en-US" sz="1600" dirty="0">
              <a:solidFill>
                <a:srgbClr val="0070C0"/>
              </a:solidFill>
            </a:endParaRPr>
          </a:p>
        </p:txBody>
      </p:sp>
      <p:sp>
        <p:nvSpPr>
          <p:cNvPr id="117" name="右矢印 116"/>
          <p:cNvSpPr/>
          <p:nvPr/>
        </p:nvSpPr>
        <p:spPr>
          <a:xfrm>
            <a:off x="2111811" y="2208429"/>
            <a:ext cx="6328424" cy="1042136"/>
          </a:xfrm>
          <a:prstGeom prst="rightArrow">
            <a:avLst>
              <a:gd name="adj1" fmla="val 50000"/>
              <a:gd name="adj2" fmla="val 52287"/>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ja-JP" altLang="en-US" sz="1600" dirty="0" smtClean="0">
                <a:solidFill>
                  <a:schemeClr val="bg1"/>
                </a:solidFill>
              </a:rPr>
              <a:t>病院（「</a:t>
            </a:r>
            <a:r>
              <a:rPr lang="ja-JP" altLang="en-US" sz="1600" dirty="0" smtClean="0"/>
              <a:t>火災時に避難</a:t>
            </a:r>
            <a:r>
              <a:rPr lang="ja-JP" altLang="en-US" sz="1600" dirty="0"/>
              <a:t>が困難な者が入院</a:t>
            </a:r>
            <a:r>
              <a:rPr lang="ja-JP" altLang="en-US" sz="1600" dirty="0" smtClean="0"/>
              <a:t>する施設」のうち</a:t>
            </a:r>
            <a:endParaRPr lang="en-US" altLang="ja-JP" sz="1600" dirty="0" smtClean="0"/>
          </a:p>
          <a:p>
            <a:pPr algn="ctr"/>
            <a:r>
              <a:rPr lang="ja-JP" altLang="en-US" sz="1600" dirty="0" smtClean="0"/>
              <a:t>「特に必要性の高い類型の施設」</a:t>
            </a:r>
            <a:r>
              <a:rPr lang="ja-JP" altLang="en-US" sz="1600" dirty="0" smtClean="0">
                <a:solidFill>
                  <a:schemeClr val="bg1"/>
                </a:solidFill>
              </a:rPr>
              <a:t>）</a:t>
            </a:r>
            <a:endParaRPr lang="ja-JP" altLang="en-US" sz="1600" dirty="0">
              <a:solidFill>
                <a:schemeClr val="bg1"/>
              </a:solidFill>
            </a:endParaRPr>
          </a:p>
        </p:txBody>
      </p:sp>
      <p:sp>
        <p:nvSpPr>
          <p:cNvPr id="125" name="左中かっこ 124"/>
          <p:cNvSpPr/>
          <p:nvPr/>
        </p:nvSpPr>
        <p:spPr>
          <a:xfrm rot="5400000">
            <a:off x="2441483" y="1788461"/>
            <a:ext cx="339669" cy="947382"/>
          </a:xfrm>
          <a:prstGeom prst="leftBrace">
            <a:avLst>
              <a:gd name="adj1" fmla="val 22434"/>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7" name="角丸四角形 126"/>
          <p:cNvSpPr/>
          <p:nvPr/>
        </p:nvSpPr>
        <p:spPr>
          <a:xfrm>
            <a:off x="1913208" y="1762390"/>
            <a:ext cx="1467853" cy="29737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水道連結型</a:t>
            </a:r>
            <a:endParaRPr kumimoji="1" lang="ja-JP" altLang="en-US" dirty="0"/>
          </a:p>
        </p:txBody>
      </p:sp>
      <p:sp>
        <p:nvSpPr>
          <p:cNvPr id="22" name="テキスト ボックス 21"/>
          <p:cNvSpPr txBox="1"/>
          <p:nvPr/>
        </p:nvSpPr>
        <p:spPr>
          <a:xfrm>
            <a:off x="704528" y="5304114"/>
            <a:ext cx="1080120" cy="369332"/>
          </a:xfrm>
          <a:prstGeom prst="rect">
            <a:avLst/>
          </a:prstGeom>
          <a:noFill/>
        </p:spPr>
        <p:txBody>
          <a:bodyPr wrap="square" rtlCol="0">
            <a:spAutoFit/>
          </a:bodyPr>
          <a:lstStyle/>
          <a:p>
            <a:r>
              <a:rPr kumimoji="1" lang="ja-JP" altLang="en-US" dirty="0" smtClean="0"/>
              <a:t>延面積</a:t>
            </a:r>
            <a:endParaRPr kumimoji="1" lang="ja-JP" altLang="en-US" dirty="0"/>
          </a:p>
        </p:txBody>
      </p:sp>
      <p:sp>
        <p:nvSpPr>
          <p:cNvPr id="23" name="テキスト ボックス 22"/>
          <p:cNvSpPr txBox="1"/>
          <p:nvPr/>
        </p:nvSpPr>
        <p:spPr>
          <a:xfrm>
            <a:off x="488504" y="5951398"/>
            <a:ext cx="1296144" cy="369332"/>
          </a:xfrm>
          <a:prstGeom prst="rect">
            <a:avLst/>
          </a:prstGeom>
          <a:noFill/>
        </p:spPr>
        <p:txBody>
          <a:bodyPr wrap="square" rtlCol="0">
            <a:spAutoFit/>
          </a:bodyPr>
          <a:lstStyle/>
          <a:p>
            <a:r>
              <a:rPr kumimoji="1" lang="ja-JP" altLang="en-US" dirty="0" smtClean="0">
                <a:solidFill>
                  <a:schemeClr val="accent6">
                    <a:lumMod val="75000"/>
                  </a:schemeClr>
                </a:solidFill>
              </a:rPr>
              <a:t>基準面積</a:t>
            </a:r>
            <a:endParaRPr kumimoji="1" lang="ja-JP" altLang="en-US" dirty="0">
              <a:solidFill>
                <a:schemeClr val="accent6">
                  <a:lumMod val="75000"/>
                </a:schemeClr>
              </a:solidFill>
            </a:endParaRPr>
          </a:p>
        </p:txBody>
      </p:sp>
      <p:cxnSp>
        <p:nvCxnSpPr>
          <p:cNvPr id="24" name="直線コネクタ 23"/>
          <p:cNvCxnSpPr/>
          <p:nvPr/>
        </p:nvCxnSpPr>
        <p:spPr>
          <a:xfrm>
            <a:off x="3085010" y="2597705"/>
            <a:ext cx="1" cy="3471224"/>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19" name="右矢印 118"/>
          <p:cNvSpPr/>
          <p:nvPr/>
        </p:nvSpPr>
        <p:spPr>
          <a:xfrm>
            <a:off x="2111810" y="3501008"/>
            <a:ext cx="6328425" cy="936104"/>
          </a:xfrm>
          <a:prstGeom prst="rightArrow">
            <a:avLst>
              <a:gd name="adj1" fmla="val 50000"/>
              <a:gd name="adj2" fmla="val 52287"/>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ja-JP" altLang="en-US" sz="1600" dirty="0" smtClean="0">
                <a:solidFill>
                  <a:schemeClr val="bg1"/>
                </a:solidFill>
              </a:rPr>
              <a:t>診療所（有床</a:t>
            </a:r>
            <a:r>
              <a:rPr lang="ja-JP" altLang="en-US" sz="1600" dirty="0">
                <a:solidFill>
                  <a:schemeClr val="bg1"/>
                </a:solidFill>
              </a:rPr>
              <a:t>・ 「</a:t>
            </a:r>
            <a:r>
              <a:rPr lang="ja-JP" altLang="en-US" sz="1600" dirty="0"/>
              <a:t>火災時に避難が困難な者が入院する施設」のうち</a:t>
            </a:r>
            <a:endParaRPr lang="en-US" altLang="ja-JP" sz="1600" dirty="0"/>
          </a:p>
          <a:p>
            <a:pPr algn="ctr"/>
            <a:r>
              <a:rPr lang="ja-JP" altLang="en-US" sz="1600" dirty="0"/>
              <a:t>「特に必要性の高い類型の施設」 </a:t>
            </a:r>
            <a:r>
              <a:rPr lang="ja-JP" altLang="en-US" sz="1600" dirty="0" smtClean="0">
                <a:solidFill>
                  <a:schemeClr val="bg1"/>
                </a:solidFill>
              </a:rPr>
              <a:t>）</a:t>
            </a:r>
            <a:endParaRPr lang="ja-JP" altLang="en-US" sz="1600" dirty="0">
              <a:solidFill>
                <a:schemeClr val="bg1"/>
              </a:solidFill>
            </a:endParaRPr>
          </a:p>
        </p:txBody>
      </p:sp>
      <p:sp>
        <p:nvSpPr>
          <p:cNvPr id="25" name="テキスト ボックス 24"/>
          <p:cNvSpPr txBox="1"/>
          <p:nvPr/>
        </p:nvSpPr>
        <p:spPr>
          <a:xfrm>
            <a:off x="2647134" y="5980836"/>
            <a:ext cx="1177488" cy="369332"/>
          </a:xfrm>
          <a:prstGeom prst="rect">
            <a:avLst/>
          </a:prstGeom>
          <a:noFill/>
        </p:spPr>
        <p:txBody>
          <a:bodyPr wrap="square" rtlCol="0">
            <a:spAutoFit/>
          </a:bodyPr>
          <a:lstStyle/>
          <a:p>
            <a:r>
              <a:rPr lang="en-US" altLang="ja-JP" dirty="0">
                <a:solidFill>
                  <a:schemeClr val="accent6">
                    <a:lumMod val="75000"/>
                  </a:schemeClr>
                </a:solidFill>
              </a:rPr>
              <a:t>1</a:t>
            </a:r>
            <a:r>
              <a:rPr lang="en-US" altLang="ja-JP" dirty="0" smtClean="0">
                <a:solidFill>
                  <a:schemeClr val="accent6">
                    <a:lumMod val="75000"/>
                  </a:schemeClr>
                </a:solidFill>
              </a:rPr>
              <a:t>0</a:t>
            </a:r>
            <a:r>
              <a:rPr kumimoji="1" lang="en-US" altLang="ja-JP" dirty="0" smtClean="0">
                <a:solidFill>
                  <a:schemeClr val="accent6">
                    <a:lumMod val="75000"/>
                  </a:schemeClr>
                </a:solidFill>
              </a:rPr>
              <a:t>00</a:t>
            </a:r>
            <a:r>
              <a:rPr kumimoji="1" lang="ja-JP" altLang="en-US" dirty="0" smtClean="0">
                <a:solidFill>
                  <a:schemeClr val="accent6">
                    <a:lumMod val="75000"/>
                  </a:schemeClr>
                </a:solidFill>
              </a:rPr>
              <a:t>㎡</a:t>
            </a:r>
            <a:endParaRPr kumimoji="1" lang="ja-JP" altLang="en-US" dirty="0">
              <a:solidFill>
                <a:schemeClr val="accent6">
                  <a:lumMod val="75000"/>
                </a:schemeClr>
              </a:solidFill>
            </a:endParaRPr>
          </a:p>
        </p:txBody>
      </p:sp>
    </p:spTree>
    <p:extLst>
      <p:ext uri="{BB962C8B-B14F-4D97-AF65-F5344CB8AC3E}">
        <p14:creationId xmlns:p14="http://schemas.microsoft.com/office/powerpoint/2010/main" val="349246610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0"/>
            <a:ext cx="9906000" cy="400110"/>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kumimoji="1" lang="ja-JP" altLang="en-US" sz="2000" b="1" dirty="0" smtClean="0">
                <a:effectLst>
                  <a:outerShdw blurRad="38100" dist="38100" dir="2700000" algn="tl">
                    <a:srgbClr val="000000">
                      <a:alpha val="43137"/>
                    </a:srgbClr>
                  </a:outerShdw>
                </a:effectLst>
              </a:rPr>
              <a:t>　水道連結型スプリンクラー設備の適用範囲の考え方　</a:t>
            </a:r>
            <a:endParaRPr kumimoji="1" lang="ja-JP" altLang="en-US" sz="2000" b="1" dirty="0">
              <a:effectLst>
                <a:outerShdw blurRad="38100" dist="38100" dir="2700000" algn="tl">
                  <a:srgbClr val="000000">
                    <a:alpha val="43137"/>
                  </a:srgbClr>
                </a:outerShdw>
              </a:effectLst>
            </a:endParaRPr>
          </a:p>
        </p:txBody>
      </p:sp>
      <p:sp>
        <p:nvSpPr>
          <p:cNvPr id="21" name="テキスト ボックス 20"/>
          <p:cNvSpPr txBox="1"/>
          <p:nvPr/>
        </p:nvSpPr>
        <p:spPr>
          <a:xfrm>
            <a:off x="102779" y="692696"/>
            <a:ext cx="9620000" cy="923330"/>
          </a:xfrm>
          <a:prstGeom prst="rect">
            <a:avLst/>
          </a:prstGeom>
          <a:noFill/>
          <a:ln>
            <a:noFill/>
          </a:ln>
        </p:spPr>
        <p:txBody>
          <a:bodyPr wrap="square" rtlCol="0">
            <a:spAutoFit/>
          </a:bodyPr>
          <a:lstStyle/>
          <a:p>
            <a:r>
              <a:rPr kumimoji="1" lang="ja-JP" altLang="en-US" dirty="0" smtClean="0"/>
              <a:t>●見直し点２</a:t>
            </a:r>
            <a:endParaRPr kumimoji="1" lang="en-US" altLang="ja-JP" dirty="0" smtClean="0"/>
          </a:p>
          <a:p>
            <a:r>
              <a:rPr kumimoji="1" lang="ja-JP" altLang="en-US" dirty="0" smtClean="0"/>
              <a:t>　水道連結型スプリンクラーの設置可否の基準面積は医療機関の特性を考慮し、下記に適合する部分を面積から除外する。</a:t>
            </a:r>
            <a:r>
              <a:rPr kumimoji="1" lang="en-US" altLang="ja-JP" sz="1200" dirty="0" smtClean="0"/>
              <a:t>※</a:t>
            </a:r>
            <a:r>
              <a:rPr kumimoji="1" lang="ja-JP" altLang="en-US" sz="1200" dirty="0" smtClean="0"/>
              <a:t>除外可能な部分は全体面積の５０％を上限とする</a:t>
            </a:r>
            <a:endParaRPr lang="ja-JP" altLang="en-US" sz="1200" dirty="0"/>
          </a:p>
        </p:txBody>
      </p:sp>
      <p:grpSp>
        <p:nvGrpSpPr>
          <p:cNvPr id="7" name="グループ化 6"/>
          <p:cNvGrpSpPr>
            <a:grpSpLocks noChangeAspect="1"/>
          </p:cNvGrpSpPr>
          <p:nvPr/>
        </p:nvGrpSpPr>
        <p:grpSpPr>
          <a:xfrm>
            <a:off x="8010059" y="1788789"/>
            <a:ext cx="156963" cy="103072"/>
            <a:chOff x="9842378" y="2924944"/>
            <a:chExt cx="754837" cy="543830"/>
          </a:xfrm>
        </p:grpSpPr>
        <p:sp>
          <p:nvSpPr>
            <p:cNvPr id="8" name="正方形/長方形 7"/>
            <p:cNvSpPr/>
            <p:nvPr/>
          </p:nvSpPr>
          <p:spPr>
            <a:xfrm>
              <a:off x="10023658" y="2924944"/>
              <a:ext cx="362555" cy="18127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台形 8"/>
            <p:cNvSpPr/>
            <p:nvPr/>
          </p:nvSpPr>
          <p:spPr>
            <a:xfrm rot="10800000">
              <a:off x="9842378" y="3106219"/>
              <a:ext cx="725110" cy="362555"/>
            </a:xfrm>
            <a:prstGeom prst="trapezoid">
              <a:avLst>
                <a:gd name="adj" fmla="val 63801"/>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10" name="直線コネクタ 9"/>
            <p:cNvCxnSpPr/>
            <p:nvPr/>
          </p:nvCxnSpPr>
          <p:spPr>
            <a:xfrm>
              <a:off x="9842378" y="3468774"/>
              <a:ext cx="75483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1" name="テキスト ボックス 10"/>
          <p:cNvSpPr txBox="1"/>
          <p:nvPr/>
        </p:nvSpPr>
        <p:spPr>
          <a:xfrm>
            <a:off x="8116216" y="1700808"/>
            <a:ext cx="1591998" cy="461665"/>
          </a:xfrm>
          <a:prstGeom prst="rect">
            <a:avLst/>
          </a:prstGeom>
          <a:noFill/>
        </p:spPr>
        <p:txBody>
          <a:bodyPr wrap="square" rtlCol="0">
            <a:spAutoFit/>
          </a:bodyPr>
          <a:lstStyle/>
          <a:p>
            <a:r>
              <a:rPr kumimoji="1" lang="ja-JP" altLang="en-US" sz="1200" dirty="0" smtClean="0"/>
              <a:t>：水道連結型</a:t>
            </a:r>
            <a:endParaRPr kumimoji="1" lang="en-US" altLang="ja-JP" sz="1200" dirty="0" smtClean="0"/>
          </a:p>
          <a:p>
            <a:r>
              <a:rPr kumimoji="1" lang="ja-JP" altLang="en-US" sz="1200" dirty="0" smtClean="0"/>
              <a:t>スプリンクラーヘッド</a:t>
            </a:r>
            <a:endParaRPr kumimoji="1" lang="ja-JP" altLang="en-US" sz="1200" dirty="0"/>
          </a:p>
        </p:txBody>
      </p:sp>
      <p:grpSp>
        <p:nvGrpSpPr>
          <p:cNvPr id="12" name="グループ化 11"/>
          <p:cNvGrpSpPr/>
          <p:nvPr/>
        </p:nvGrpSpPr>
        <p:grpSpPr>
          <a:xfrm>
            <a:off x="6626610" y="2121377"/>
            <a:ext cx="3122426" cy="1720520"/>
            <a:chOff x="899592" y="836712"/>
            <a:chExt cx="3528392" cy="1944216"/>
          </a:xfrm>
        </p:grpSpPr>
        <p:sp>
          <p:nvSpPr>
            <p:cNvPr id="13" name="正方形/長方形 12"/>
            <p:cNvSpPr/>
            <p:nvPr/>
          </p:nvSpPr>
          <p:spPr>
            <a:xfrm>
              <a:off x="899592" y="836712"/>
              <a:ext cx="1410027" cy="792088"/>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smtClean="0"/>
                <a:t>診察</a:t>
              </a:r>
              <a:endParaRPr kumimoji="1" lang="ja-JP" altLang="en-US" dirty="0"/>
            </a:p>
          </p:txBody>
        </p:sp>
        <p:sp>
          <p:nvSpPr>
            <p:cNvPr id="14" name="正方形/長方形 13"/>
            <p:cNvSpPr/>
            <p:nvPr/>
          </p:nvSpPr>
          <p:spPr>
            <a:xfrm>
              <a:off x="2339752" y="836712"/>
              <a:ext cx="720080" cy="79208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t>病室</a:t>
              </a:r>
              <a:endParaRPr kumimoji="1" lang="ja-JP" altLang="en-US" dirty="0"/>
            </a:p>
          </p:txBody>
        </p:sp>
        <p:sp>
          <p:nvSpPr>
            <p:cNvPr id="15" name="正方形/長方形 14"/>
            <p:cNvSpPr/>
            <p:nvPr/>
          </p:nvSpPr>
          <p:spPr>
            <a:xfrm>
              <a:off x="2349674" y="1988840"/>
              <a:ext cx="720080" cy="79208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t>病室</a:t>
              </a:r>
              <a:endParaRPr kumimoji="1" lang="ja-JP" altLang="en-US" dirty="0"/>
            </a:p>
          </p:txBody>
        </p:sp>
        <p:sp>
          <p:nvSpPr>
            <p:cNvPr id="16" name="正方形/長方形 15"/>
            <p:cNvSpPr/>
            <p:nvPr/>
          </p:nvSpPr>
          <p:spPr>
            <a:xfrm>
              <a:off x="899592" y="1988840"/>
              <a:ext cx="720080" cy="79208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t>病室</a:t>
              </a:r>
              <a:endParaRPr kumimoji="1" lang="ja-JP" altLang="en-US" dirty="0"/>
            </a:p>
          </p:txBody>
        </p:sp>
        <p:sp>
          <p:nvSpPr>
            <p:cNvPr id="17" name="正方形/長方形 16"/>
            <p:cNvSpPr/>
            <p:nvPr/>
          </p:nvSpPr>
          <p:spPr>
            <a:xfrm>
              <a:off x="1619672" y="1988840"/>
              <a:ext cx="720080" cy="79208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dirty="0" smtClean="0"/>
                <a:t>便所</a:t>
              </a:r>
              <a:endParaRPr kumimoji="1" lang="ja-JP" altLang="en-US" dirty="0"/>
            </a:p>
          </p:txBody>
        </p:sp>
        <p:sp>
          <p:nvSpPr>
            <p:cNvPr id="18" name="正方形/長方形 17"/>
            <p:cNvSpPr/>
            <p:nvPr/>
          </p:nvSpPr>
          <p:spPr>
            <a:xfrm>
              <a:off x="3069754" y="1988840"/>
              <a:ext cx="720080" cy="79208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t>病室</a:t>
              </a:r>
              <a:endParaRPr kumimoji="1" lang="ja-JP" altLang="en-US" dirty="0"/>
            </a:p>
          </p:txBody>
        </p:sp>
        <p:sp>
          <p:nvSpPr>
            <p:cNvPr id="19" name="正方形/長方形 18"/>
            <p:cNvSpPr/>
            <p:nvPr/>
          </p:nvSpPr>
          <p:spPr>
            <a:xfrm>
              <a:off x="899592" y="1628800"/>
              <a:ext cx="3528392" cy="360040"/>
            </a:xfrm>
            <a:prstGeom prst="rect">
              <a:avLst/>
            </a:prstGeom>
            <a:solidFill>
              <a:schemeClr val="tx2">
                <a:lumMod val="20000"/>
                <a:lumOff val="80000"/>
              </a:schemeClr>
            </a:solidFill>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sz="1200" dirty="0" smtClean="0"/>
                <a:t>廊下</a:t>
              </a:r>
              <a:endParaRPr kumimoji="1" lang="ja-JP" altLang="en-US" sz="1200" dirty="0"/>
            </a:p>
          </p:txBody>
        </p:sp>
        <p:sp>
          <p:nvSpPr>
            <p:cNvPr id="20" name="正方形/長方形 19"/>
            <p:cNvSpPr/>
            <p:nvPr/>
          </p:nvSpPr>
          <p:spPr>
            <a:xfrm>
              <a:off x="3059832" y="836712"/>
              <a:ext cx="1368152" cy="79208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t>手術室</a:t>
              </a:r>
              <a:endParaRPr kumimoji="1" lang="en-US" altLang="ja-JP" dirty="0" smtClean="0"/>
            </a:p>
          </p:txBody>
        </p:sp>
        <p:sp>
          <p:nvSpPr>
            <p:cNvPr id="22" name="正方形/長方形 21"/>
            <p:cNvSpPr/>
            <p:nvPr/>
          </p:nvSpPr>
          <p:spPr>
            <a:xfrm>
              <a:off x="3789834" y="1988840"/>
              <a:ext cx="638150" cy="79208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dirty="0"/>
                <a:t>階段</a:t>
              </a:r>
            </a:p>
          </p:txBody>
        </p:sp>
        <p:sp>
          <p:nvSpPr>
            <p:cNvPr id="23" name="正方形/長方形 22"/>
            <p:cNvSpPr/>
            <p:nvPr/>
          </p:nvSpPr>
          <p:spPr>
            <a:xfrm>
              <a:off x="899592" y="836712"/>
              <a:ext cx="3528392" cy="1944216"/>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grpSp>
        <p:nvGrpSpPr>
          <p:cNvPr id="24" name="グループ化 23"/>
          <p:cNvGrpSpPr>
            <a:grpSpLocks noChangeAspect="1"/>
          </p:cNvGrpSpPr>
          <p:nvPr/>
        </p:nvGrpSpPr>
        <p:grpSpPr>
          <a:xfrm>
            <a:off x="6788986" y="2435045"/>
            <a:ext cx="156963" cy="103072"/>
            <a:chOff x="9842378" y="2924944"/>
            <a:chExt cx="754837" cy="543830"/>
          </a:xfrm>
        </p:grpSpPr>
        <p:sp>
          <p:nvSpPr>
            <p:cNvPr id="25" name="正方形/長方形 24"/>
            <p:cNvSpPr/>
            <p:nvPr/>
          </p:nvSpPr>
          <p:spPr>
            <a:xfrm>
              <a:off x="10023658" y="2924944"/>
              <a:ext cx="362555" cy="18127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7" name="台形 26"/>
            <p:cNvSpPr/>
            <p:nvPr/>
          </p:nvSpPr>
          <p:spPr>
            <a:xfrm rot="10800000">
              <a:off x="9842378" y="3106219"/>
              <a:ext cx="725110" cy="362555"/>
            </a:xfrm>
            <a:prstGeom prst="trapezoid">
              <a:avLst>
                <a:gd name="adj" fmla="val 63801"/>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28" name="直線コネクタ 27"/>
            <p:cNvCxnSpPr/>
            <p:nvPr/>
          </p:nvCxnSpPr>
          <p:spPr>
            <a:xfrm>
              <a:off x="9842378" y="3468774"/>
              <a:ext cx="75483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9" name="グループ化 28"/>
          <p:cNvGrpSpPr>
            <a:grpSpLocks noChangeAspect="1"/>
          </p:cNvGrpSpPr>
          <p:nvPr/>
        </p:nvGrpSpPr>
        <p:grpSpPr>
          <a:xfrm>
            <a:off x="7562714" y="2437495"/>
            <a:ext cx="156963" cy="103072"/>
            <a:chOff x="9842378" y="2924944"/>
            <a:chExt cx="754837" cy="543830"/>
          </a:xfrm>
        </p:grpSpPr>
        <p:sp>
          <p:nvSpPr>
            <p:cNvPr id="30" name="正方形/長方形 29"/>
            <p:cNvSpPr/>
            <p:nvPr/>
          </p:nvSpPr>
          <p:spPr>
            <a:xfrm>
              <a:off x="10023658" y="2924944"/>
              <a:ext cx="362555" cy="18127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 name="台形 30"/>
            <p:cNvSpPr/>
            <p:nvPr/>
          </p:nvSpPr>
          <p:spPr>
            <a:xfrm rot="10800000">
              <a:off x="9842378" y="3106219"/>
              <a:ext cx="725110" cy="362555"/>
            </a:xfrm>
            <a:prstGeom prst="trapezoid">
              <a:avLst>
                <a:gd name="adj" fmla="val 63801"/>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32" name="直線コネクタ 31"/>
            <p:cNvCxnSpPr/>
            <p:nvPr/>
          </p:nvCxnSpPr>
          <p:spPr>
            <a:xfrm>
              <a:off x="9842378" y="3468774"/>
              <a:ext cx="75483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3" name="グループ化 32"/>
          <p:cNvGrpSpPr>
            <a:grpSpLocks noChangeAspect="1"/>
          </p:cNvGrpSpPr>
          <p:nvPr/>
        </p:nvGrpSpPr>
        <p:grpSpPr>
          <a:xfrm>
            <a:off x="8308876" y="2454673"/>
            <a:ext cx="156963" cy="103072"/>
            <a:chOff x="9842378" y="2924944"/>
            <a:chExt cx="754837" cy="543830"/>
          </a:xfrm>
        </p:grpSpPr>
        <p:sp>
          <p:nvSpPr>
            <p:cNvPr id="34" name="正方形/長方形 33"/>
            <p:cNvSpPr/>
            <p:nvPr/>
          </p:nvSpPr>
          <p:spPr>
            <a:xfrm>
              <a:off x="10023658" y="2924944"/>
              <a:ext cx="362555" cy="18127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5" name="台形 34"/>
            <p:cNvSpPr/>
            <p:nvPr/>
          </p:nvSpPr>
          <p:spPr>
            <a:xfrm rot="10800000">
              <a:off x="9842378" y="3106219"/>
              <a:ext cx="725110" cy="362555"/>
            </a:xfrm>
            <a:prstGeom prst="trapezoid">
              <a:avLst>
                <a:gd name="adj" fmla="val 63801"/>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36" name="直線コネクタ 35"/>
            <p:cNvCxnSpPr/>
            <p:nvPr/>
          </p:nvCxnSpPr>
          <p:spPr>
            <a:xfrm>
              <a:off x="9842378" y="3468774"/>
              <a:ext cx="75483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7" name="グループ化 36"/>
          <p:cNvGrpSpPr>
            <a:grpSpLocks noChangeAspect="1"/>
          </p:cNvGrpSpPr>
          <p:nvPr/>
        </p:nvGrpSpPr>
        <p:grpSpPr>
          <a:xfrm>
            <a:off x="7116641" y="3439884"/>
            <a:ext cx="156963" cy="103072"/>
            <a:chOff x="9842378" y="2924944"/>
            <a:chExt cx="754837" cy="543830"/>
          </a:xfrm>
        </p:grpSpPr>
        <p:sp>
          <p:nvSpPr>
            <p:cNvPr id="38" name="正方形/長方形 37"/>
            <p:cNvSpPr/>
            <p:nvPr/>
          </p:nvSpPr>
          <p:spPr>
            <a:xfrm>
              <a:off x="10023658" y="2924944"/>
              <a:ext cx="362555" cy="18127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9" name="台形 38"/>
            <p:cNvSpPr/>
            <p:nvPr/>
          </p:nvSpPr>
          <p:spPr>
            <a:xfrm rot="10800000">
              <a:off x="9842378" y="3106219"/>
              <a:ext cx="725110" cy="362555"/>
            </a:xfrm>
            <a:prstGeom prst="trapezoid">
              <a:avLst>
                <a:gd name="adj" fmla="val 63801"/>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40" name="直線コネクタ 39"/>
            <p:cNvCxnSpPr/>
            <p:nvPr/>
          </p:nvCxnSpPr>
          <p:spPr>
            <a:xfrm>
              <a:off x="9842378" y="3468774"/>
              <a:ext cx="75483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1" name="グループ化 40"/>
          <p:cNvGrpSpPr>
            <a:grpSpLocks noChangeAspect="1"/>
          </p:cNvGrpSpPr>
          <p:nvPr/>
        </p:nvGrpSpPr>
        <p:grpSpPr>
          <a:xfrm>
            <a:off x="8380884" y="3447320"/>
            <a:ext cx="156963" cy="103072"/>
            <a:chOff x="9842378" y="2924944"/>
            <a:chExt cx="754837" cy="543830"/>
          </a:xfrm>
        </p:grpSpPr>
        <p:sp>
          <p:nvSpPr>
            <p:cNvPr id="42" name="正方形/長方形 41"/>
            <p:cNvSpPr/>
            <p:nvPr/>
          </p:nvSpPr>
          <p:spPr>
            <a:xfrm>
              <a:off x="10023658" y="2924944"/>
              <a:ext cx="362555" cy="18127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3" name="台形 42"/>
            <p:cNvSpPr/>
            <p:nvPr/>
          </p:nvSpPr>
          <p:spPr>
            <a:xfrm rot="10800000">
              <a:off x="9842378" y="3106219"/>
              <a:ext cx="725110" cy="362555"/>
            </a:xfrm>
            <a:prstGeom prst="trapezoid">
              <a:avLst>
                <a:gd name="adj" fmla="val 63801"/>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44" name="直線コネクタ 43"/>
            <p:cNvCxnSpPr/>
            <p:nvPr/>
          </p:nvCxnSpPr>
          <p:spPr>
            <a:xfrm>
              <a:off x="9842378" y="3468774"/>
              <a:ext cx="75483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5" name="グループ化 44"/>
          <p:cNvGrpSpPr>
            <a:grpSpLocks noChangeAspect="1"/>
          </p:cNvGrpSpPr>
          <p:nvPr/>
        </p:nvGrpSpPr>
        <p:grpSpPr>
          <a:xfrm>
            <a:off x="9018314" y="3456693"/>
            <a:ext cx="156963" cy="103072"/>
            <a:chOff x="9842378" y="2924944"/>
            <a:chExt cx="754837" cy="543830"/>
          </a:xfrm>
        </p:grpSpPr>
        <p:sp>
          <p:nvSpPr>
            <p:cNvPr id="46" name="正方形/長方形 45"/>
            <p:cNvSpPr/>
            <p:nvPr/>
          </p:nvSpPr>
          <p:spPr>
            <a:xfrm>
              <a:off x="10023658" y="2924944"/>
              <a:ext cx="362555" cy="18127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7" name="台形 46"/>
            <p:cNvSpPr/>
            <p:nvPr/>
          </p:nvSpPr>
          <p:spPr>
            <a:xfrm rot="10800000">
              <a:off x="9842378" y="3106219"/>
              <a:ext cx="725110" cy="362555"/>
            </a:xfrm>
            <a:prstGeom prst="trapezoid">
              <a:avLst>
                <a:gd name="adj" fmla="val 63801"/>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48" name="直線コネクタ 47"/>
            <p:cNvCxnSpPr/>
            <p:nvPr/>
          </p:nvCxnSpPr>
          <p:spPr>
            <a:xfrm>
              <a:off x="9842378" y="3468774"/>
              <a:ext cx="75483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9" name="L 字 48"/>
          <p:cNvSpPr/>
          <p:nvPr/>
        </p:nvSpPr>
        <p:spPr>
          <a:xfrm>
            <a:off x="8510262" y="2121376"/>
            <a:ext cx="1262448" cy="700953"/>
          </a:xfrm>
          <a:prstGeom prst="corner">
            <a:avLst>
              <a:gd name="adj1" fmla="val 10000"/>
              <a:gd name="adj2" fmla="val 10393"/>
            </a:avLst>
          </a:prstGeom>
          <a:solidFill>
            <a:srgbClr val="FF0000"/>
          </a:solidFill>
          <a:ln w="3175">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50" name="パイ 49"/>
          <p:cNvSpPr/>
          <p:nvPr/>
        </p:nvSpPr>
        <p:spPr>
          <a:xfrm rot="5400000">
            <a:off x="9057070" y="2637223"/>
            <a:ext cx="403392" cy="379812"/>
          </a:xfrm>
          <a:prstGeom prst="pie">
            <a:avLst>
              <a:gd name="adj1" fmla="val 0"/>
              <a:gd name="adj2" fmla="val 5429820"/>
            </a:avLst>
          </a:prstGeom>
          <a:noFill/>
          <a:ln w="19050">
            <a:solidFill>
              <a:srgbClr val="FF0000"/>
            </a:solidFill>
          </a:ln>
          <a:scene3d>
            <a:camera prst="orthographicFron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pic>
        <p:nvPicPr>
          <p:cNvPr id="52" name="図 5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04609" y="2162474"/>
            <a:ext cx="468101" cy="330556"/>
          </a:xfrm>
          <a:prstGeom prst="rect">
            <a:avLst/>
          </a:prstGeom>
        </p:spPr>
      </p:pic>
      <p:sp>
        <p:nvSpPr>
          <p:cNvPr id="53" name="テキスト ボックス 52"/>
          <p:cNvSpPr txBox="1"/>
          <p:nvPr/>
        </p:nvSpPr>
        <p:spPr>
          <a:xfrm>
            <a:off x="181334" y="2033704"/>
            <a:ext cx="6234870" cy="5078313"/>
          </a:xfrm>
          <a:prstGeom prst="rect">
            <a:avLst/>
          </a:prstGeom>
          <a:noFill/>
          <a:ln>
            <a:noFill/>
          </a:ln>
        </p:spPr>
        <p:txBody>
          <a:bodyPr wrap="square" rtlCol="0">
            <a:spAutoFit/>
          </a:bodyPr>
          <a:lstStyle/>
          <a:p>
            <a:pPr marL="266700" indent="-266700"/>
            <a:r>
              <a:rPr lang="ja-JP" altLang="en-US" dirty="0" smtClean="0"/>
              <a:t>　</a:t>
            </a:r>
            <a:r>
              <a:rPr lang="ja-JP" altLang="en-US" dirty="0"/>
              <a:t>　</a:t>
            </a:r>
            <a:r>
              <a:rPr lang="ja-JP" altLang="en-US" dirty="0">
                <a:solidFill>
                  <a:srgbClr val="0070C0"/>
                </a:solidFill>
              </a:rPr>
              <a:t>手術室・レントゲン室</a:t>
            </a:r>
            <a:r>
              <a:rPr lang="ja-JP" altLang="en-US" dirty="0" smtClean="0">
                <a:solidFill>
                  <a:srgbClr val="0070C0"/>
                </a:solidFill>
              </a:rPr>
              <a:t>等</a:t>
            </a:r>
            <a:r>
              <a:rPr lang="ja-JP" altLang="en-US" dirty="0" smtClean="0"/>
              <a:t>で</a:t>
            </a:r>
            <a:r>
              <a:rPr lang="ja-JP" altLang="en-US" dirty="0"/>
              <a:t>放水による二次的災害を防止する点でスプリンクラーヘッドを</a:t>
            </a:r>
            <a:r>
              <a:rPr lang="ja-JP" altLang="en-US" dirty="0" smtClean="0"/>
              <a:t>要さない</a:t>
            </a:r>
            <a:r>
              <a:rPr lang="ja-JP" altLang="en-US" dirty="0"/>
              <a:t>部分（以下「手術室等」という。）を準耐火構造の壁及び床で区画し、開口部</a:t>
            </a:r>
            <a:r>
              <a:rPr lang="ja-JP" altLang="en-US" dirty="0" smtClean="0"/>
              <a:t>に常時閉鎖式又は自動</a:t>
            </a:r>
            <a:r>
              <a:rPr lang="ja-JP" altLang="en-US" dirty="0"/>
              <a:t>閉鎖式の</a:t>
            </a:r>
            <a:r>
              <a:rPr lang="ja-JP" altLang="en-US" dirty="0" smtClean="0"/>
              <a:t>防火戸を</a:t>
            </a:r>
            <a:r>
              <a:rPr lang="ja-JP" altLang="en-US" dirty="0"/>
              <a:t>設置したもの</a:t>
            </a:r>
            <a:endParaRPr lang="en-US" altLang="ja-JP" dirty="0"/>
          </a:p>
          <a:p>
            <a:pPr marL="266700" indent="-266700"/>
            <a:r>
              <a:rPr lang="ja-JP" altLang="en-US" dirty="0"/>
              <a:t>　</a:t>
            </a:r>
            <a:endParaRPr lang="en-US" altLang="ja-JP" dirty="0" smtClean="0"/>
          </a:p>
          <a:p>
            <a:pPr marL="266700" indent="-266700"/>
            <a:endParaRPr lang="en-US" altLang="ja-JP" dirty="0"/>
          </a:p>
          <a:p>
            <a:pPr marL="266700" indent="-266700"/>
            <a:endParaRPr lang="en-US" altLang="ja-JP" dirty="0" smtClean="0"/>
          </a:p>
          <a:p>
            <a:pPr marL="266700" indent="-266700"/>
            <a:endParaRPr lang="en-US" altLang="ja-JP" dirty="0" smtClean="0"/>
          </a:p>
          <a:p>
            <a:pPr marL="266700" indent="-266700"/>
            <a:endParaRPr lang="en-US" altLang="ja-JP" dirty="0"/>
          </a:p>
          <a:p>
            <a:pPr marL="266700" indent="-266700"/>
            <a:endParaRPr lang="en-US" altLang="ja-JP" dirty="0"/>
          </a:p>
          <a:p>
            <a:pPr marL="447675" indent="-447675"/>
            <a:r>
              <a:rPr lang="ja-JP" altLang="en-US" dirty="0"/>
              <a:t>　　</a:t>
            </a:r>
            <a:r>
              <a:rPr lang="ja-JP" altLang="en-US" dirty="0" smtClean="0"/>
              <a:t>・手術室等</a:t>
            </a:r>
            <a:r>
              <a:rPr lang="ja-JP" altLang="en-US" dirty="0"/>
              <a:t>を</a:t>
            </a:r>
            <a:r>
              <a:rPr lang="ja-JP" altLang="en-US" dirty="0" smtClean="0"/>
              <a:t>不燃材料の壁及び床で区画し、開口部に常時　　閉鎖式又は自動閉鎖式の扉（不燃材料）を設置したもの。</a:t>
            </a:r>
            <a:endParaRPr lang="en-US" altLang="ja-JP" dirty="0" smtClean="0"/>
          </a:p>
          <a:p>
            <a:pPr marL="447675" indent="-447675"/>
            <a:r>
              <a:rPr lang="ja-JP" altLang="en-US" dirty="0"/>
              <a:t>　</a:t>
            </a:r>
            <a:r>
              <a:rPr lang="ja-JP" altLang="en-US" dirty="0" smtClean="0"/>
              <a:t>　・不燃区画の壁の外側部分にスプリンクラーヘッドを設置したもの。</a:t>
            </a:r>
            <a:endParaRPr lang="en-US" altLang="ja-JP" dirty="0"/>
          </a:p>
          <a:p>
            <a:endParaRPr lang="en-US" altLang="ja-JP" dirty="0"/>
          </a:p>
          <a:p>
            <a:endParaRPr lang="en-US" altLang="ja-JP" dirty="0"/>
          </a:p>
          <a:p>
            <a:endParaRPr lang="en-US" altLang="ja-JP" dirty="0"/>
          </a:p>
          <a:p>
            <a:endParaRPr lang="ja-JP" altLang="en-US" dirty="0"/>
          </a:p>
        </p:txBody>
      </p:sp>
      <p:grpSp>
        <p:nvGrpSpPr>
          <p:cNvPr id="54" name="グループ化 53"/>
          <p:cNvGrpSpPr/>
          <p:nvPr/>
        </p:nvGrpSpPr>
        <p:grpSpPr>
          <a:xfrm>
            <a:off x="6626982" y="4732816"/>
            <a:ext cx="3122426" cy="1720520"/>
            <a:chOff x="899592" y="836712"/>
            <a:chExt cx="3528392" cy="1944216"/>
          </a:xfrm>
        </p:grpSpPr>
        <p:sp>
          <p:nvSpPr>
            <p:cNvPr id="55" name="正方形/長方形 54"/>
            <p:cNvSpPr/>
            <p:nvPr/>
          </p:nvSpPr>
          <p:spPr>
            <a:xfrm>
              <a:off x="899592" y="836712"/>
              <a:ext cx="1432856" cy="792088"/>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smtClean="0"/>
                <a:t>診察</a:t>
              </a:r>
              <a:endParaRPr kumimoji="1" lang="ja-JP" altLang="en-US" dirty="0"/>
            </a:p>
          </p:txBody>
        </p:sp>
        <p:sp>
          <p:nvSpPr>
            <p:cNvPr id="56" name="正方形/長方形 55"/>
            <p:cNvSpPr/>
            <p:nvPr/>
          </p:nvSpPr>
          <p:spPr>
            <a:xfrm>
              <a:off x="2339752" y="836712"/>
              <a:ext cx="720080" cy="79208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t>病室</a:t>
              </a:r>
              <a:endParaRPr kumimoji="1" lang="ja-JP" altLang="en-US" dirty="0"/>
            </a:p>
          </p:txBody>
        </p:sp>
        <p:sp>
          <p:nvSpPr>
            <p:cNvPr id="57" name="正方形/長方形 56"/>
            <p:cNvSpPr/>
            <p:nvPr/>
          </p:nvSpPr>
          <p:spPr>
            <a:xfrm>
              <a:off x="2349674" y="1988840"/>
              <a:ext cx="720080" cy="79208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t>病室</a:t>
              </a:r>
              <a:endParaRPr kumimoji="1" lang="ja-JP" altLang="en-US" dirty="0"/>
            </a:p>
          </p:txBody>
        </p:sp>
        <p:sp>
          <p:nvSpPr>
            <p:cNvPr id="58" name="正方形/長方形 57"/>
            <p:cNvSpPr/>
            <p:nvPr/>
          </p:nvSpPr>
          <p:spPr>
            <a:xfrm>
              <a:off x="899592" y="1988840"/>
              <a:ext cx="720080" cy="79208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t>病室</a:t>
              </a:r>
              <a:endParaRPr kumimoji="1" lang="ja-JP" altLang="en-US" dirty="0"/>
            </a:p>
          </p:txBody>
        </p:sp>
        <p:sp>
          <p:nvSpPr>
            <p:cNvPr id="59" name="正方形/長方形 58"/>
            <p:cNvSpPr/>
            <p:nvPr/>
          </p:nvSpPr>
          <p:spPr>
            <a:xfrm>
              <a:off x="1619672" y="1988840"/>
              <a:ext cx="720080" cy="79208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dirty="0" smtClean="0"/>
                <a:t>便所</a:t>
              </a:r>
              <a:endParaRPr kumimoji="1" lang="ja-JP" altLang="en-US" dirty="0"/>
            </a:p>
          </p:txBody>
        </p:sp>
        <p:sp>
          <p:nvSpPr>
            <p:cNvPr id="60" name="正方形/長方形 59"/>
            <p:cNvSpPr/>
            <p:nvPr/>
          </p:nvSpPr>
          <p:spPr>
            <a:xfrm>
              <a:off x="3069754" y="1988840"/>
              <a:ext cx="720080" cy="79208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t>病室</a:t>
              </a:r>
              <a:endParaRPr kumimoji="1" lang="ja-JP" altLang="en-US" dirty="0"/>
            </a:p>
          </p:txBody>
        </p:sp>
        <p:sp>
          <p:nvSpPr>
            <p:cNvPr id="61" name="正方形/長方形 60"/>
            <p:cNvSpPr/>
            <p:nvPr/>
          </p:nvSpPr>
          <p:spPr>
            <a:xfrm>
              <a:off x="899592" y="1628800"/>
              <a:ext cx="3528392" cy="360040"/>
            </a:xfrm>
            <a:prstGeom prst="rect">
              <a:avLst/>
            </a:prstGeom>
            <a:solidFill>
              <a:schemeClr val="tx2">
                <a:lumMod val="20000"/>
                <a:lumOff val="80000"/>
              </a:schemeClr>
            </a:solidFill>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sz="1200" dirty="0" smtClean="0"/>
                <a:t>廊下</a:t>
              </a:r>
              <a:endParaRPr kumimoji="1" lang="ja-JP" altLang="en-US" sz="1200" dirty="0"/>
            </a:p>
          </p:txBody>
        </p:sp>
        <p:sp>
          <p:nvSpPr>
            <p:cNvPr id="62" name="正方形/長方形 61"/>
            <p:cNvSpPr/>
            <p:nvPr/>
          </p:nvSpPr>
          <p:spPr>
            <a:xfrm>
              <a:off x="3059832" y="836712"/>
              <a:ext cx="1368152" cy="79208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t>手術室</a:t>
              </a:r>
              <a:endParaRPr kumimoji="1" lang="ja-JP" altLang="en-US" dirty="0"/>
            </a:p>
          </p:txBody>
        </p:sp>
        <p:sp>
          <p:nvSpPr>
            <p:cNvPr id="63" name="正方形/長方形 62"/>
            <p:cNvSpPr/>
            <p:nvPr/>
          </p:nvSpPr>
          <p:spPr>
            <a:xfrm>
              <a:off x="3789834" y="1988840"/>
              <a:ext cx="638150" cy="79208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dirty="0"/>
                <a:t>階段</a:t>
              </a:r>
            </a:p>
          </p:txBody>
        </p:sp>
        <p:sp>
          <p:nvSpPr>
            <p:cNvPr id="64" name="正方形/長方形 63"/>
            <p:cNvSpPr/>
            <p:nvPr/>
          </p:nvSpPr>
          <p:spPr>
            <a:xfrm>
              <a:off x="899592" y="836712"/>
              <a:ext cx="3528392" cy="1944216"/>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grpSp>
        <p:nvGrpSpPr>
          <p:cNvPr id="65" name="グループ化 64"/>
          <p:cNvGrpSpPr>
            <a:grpSpLocks noChangeAspect="1"/>
          </p:cNvGrpSpPr>
          <p:nvPr/>
        </p:nvGrpSpPr>
        <p:grpSpPr>
          <a:xfrm>
            <a:off x="6790130" y="5031754"/>
            <a:ext cx="156963" cy="103072"/>
            <a:chOff x="9842378" y="2924944"/>
            <a:chExt cx="754837" cy="543830"/>
          </a:xfrm>
        </p:grpSpPr>
        <p:sp>
          <p:nvSpPr>
            <p:cNvPr id="66" name="正方形/長方形 65"/>
            <p:cNvSpPr/>
            <p:nvPr/>
          </p:nvSpPr>
          <p:spPr>
            <a:xfrm>
              <a:off x="10023658" y="2924944"/>
              <a:ext cx="362555" cy="18127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7" name="台形 66"/>
            <p:cNvSpPr/>
            <p:nvPr/>
          </p:nvSpPr>
          <p:spPr>
            <a:xfrm rot="10800000">
              <a:off x="9842378" y="3106219"/>
              <a:ext cx="725110" cy="362555"/>
            </a:xfrm>
            <a:prstGeom prst="trapezoid">
              <a:avLst>
                <a:gd name="adj" fmla="val 63801"/>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68" name="直線コネクタ 67"/>
            <p:cNvCxnSpPr/>
            <p:nvPr/>
          </p:nvCxnSpPr>
          <p:spPr>
            <a:xfrm>
              <a:off x="9842378" y="3468774"/>
              <a:ext cx="75483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9" name="グループ化 68"/>
          <p:cNvGrpSpPr>
            <a:grpSpLocks noChangeAspect="1"/>
          </p:cNvGrpSpPr>
          <p:nvPr/>
        </p:nvGrpSpPr>
        <p:grpSpPr>
          <a:xfrm>
            <a:off x="7692786" y="5048934"/>
            <a:ext cx="156963" cy="103072"/>
            <a:chOff x="9842378" y="2924944"/>
            <a:chExt cx="754837" cy="543830"/>
          </a:xfrm>
        </p:grpSpPr>
        <p:sp>
          <p:nvSpPr>
            <p:cNvPr id="70" name="正方形/長方形 69"/>
            <p:cNvSpPr/>
            <p:nvPr/>
          </p:nvSpPr>
          <p:spPr>
            <a:xfrm>
              <a:off x="10023658" y="2924944"/>
              <a:ext cx="362555" cy="18127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1" name="台形 70"/>
            <p:cNvSpPr/>
            <p:nvPr/>
          </p:nvSpPr>
          <p:spPr>
            <a:xfrm rot="10800000">
              <a:off x="9842378" y="3106219"/>
              <a:ext cx="725110" cy="362555"/>
            </a:xfrm>
            <a:prstGeom prst="trapezoid">
              <a:avLst>
                <a:gd name="adj" fmla="val 63801"/>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72" name="直線コネクタ 71"/>
            <p:cNvCxnSpPr/>
            <p:nvPr/>
          </p:nvCxnSpPr>
          <p:spPr>
            <a:xfrm>
              <a:off x="9842378" y="3468774"/>
              <a:ext cx="75483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3" name="グループ化 72"/>
          <p:cNvGrpSpPr>
            <a:grpSpLocks noChangeAspect="1"/>
          </p:cNvGrpSpPr>
          <p:nvPr/>
        </p:nvGrpSpPr>
        <p:grpSpPr>
          <a:xfrm>
            <a:off x="8309248" y="5066112"/>
            <a:ext cx="156963" cy="103072"/>
            <a:chOff x="9842378" y="2924944"/>
            <a:chExt cx="754837" cy="543830"/>
          </a:xfrm>
        </p:grpSpPr>
        <p:sp>
          <p:nvSpPr>
            <p:cNvPr id="74" name="正方形/長方形 73"/>
            <p:cNvSpPr/>
            <p:nvPr/>
          </p:nvSpPr>
          <p:spPr>
            <a:xfrm>
              <a:off x="10023658" y="2924944"/>
              <a:ext cx="362555" cy="18127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5" name="台形 74"/>
            <p:cNvSpPr/>
            <p:nvPr/>
          </p:nvSpPr>
          <p:spPr>
            <a:xfrm rot="10800000">
              <a:off x="9842378" y="3106219"/>
              <a:ext cx="725110" cy="362555"/>
            </a:xfrm>
            <a:prstGeom prst="trapezoid">
              <a:avLst>
                <a:gd name="adj" fmla="val 63801"/>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76" name="直線コネクタ 75"/>
            <p:cNvCxnSpPr/>
            <p:nvPr/>
          </p:nvCxnSpPr>
          <p:spPr>
            <a:xfrm>
              <a:off x="9842378" y="3468774"/>
              <a:ext cx="75483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7" name="グループ化 76"/>
          <p:cNvGrpSpPr>
            <a:grpSpLocks noChangeAspect="1"/>
          </p:cNvGrpSpPr>
          <p:nvPr/>
        </p:nvGrpSpPr>
        <p:grpSpPr>
          <a:xfrm>
            <a:off x="7117013" y="6051323"/>
            <a:ext cx="156963" cy="103072"/>
            <a:chOff x="9842378" y="2924944"/>
            <a:chExt cx="754837" cy="543830"/>
          </a:xfrm>
        </p:grpSpPr>
        <p:sp>
          <p:nvSpPr>
            <p:cNvPr id="78" name="正方形/長方形 77"/>
            <p:cNvSpPr/>
            <p:nvPr/>
          </p:nvSpPr>
          <p:spPr>
            <a:xfrm>
              <a:off x="10023658" y="2924944"/>
              <a:ext cx="362555" cy="18127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9" name="台形 78"/>
            <p:cNvSpPr/>
            <p:nvPr/>
          </p:nvSpPr>
          <p:spPr>
            <a:xfrm rot="10800000">
              <a:off x="9842378" y="3106219"/>
              <a:ext cx="725110" cy="362555"/>
            </a:xfrm>
            <a:prstGeom prst="trapezoid">
              <a:avLst>
                <a:gd name="adj" fmla="val 63801"/>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80" name="直線コネクタ 79"/>
            <p:cNvCxnSpPr/>
            <p:nvPr/>
          </p:nvCxnSpPr>
          <p:spPr>
            <a:xfrm>
              <a:off x="9842378" y="3468774"/>
              <a:ext cx="75483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1" name="グループ化 80"/>
          <p:cNvGrpSpPr>
            <a:grpSpLocks noChangeAspect="1"/>
          </p:cNvGrpSpPr>
          <p:nvPr/>
        </p:nvGrpSpPr>
        <p:grpSpPr>
          <a:xfrm>
            <a:off x="8381256" y="6058759"/>
            <a:ext cx="156963" cy="103072"/>
            <a:chOff x="9842378" y="2924944"/>
            <a:chExt cx="754837" cy="543830"/>
          </a:xfrm>
        </p:grpSpPr>
        <p:sp>
          <p:nvSpPr>
            <p:cNvPr id="82" name="正方形/長方形 81"/>
            <p:cNvSpPr/>
            <p:nvPr/>
          </p:nvSpPr>
          <p:spPr>
            <a:xfrm>
              <a:off x="10023658" y="2924944"/>
              <a:ext cx="362555" cy="18127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3" name="台形 82"/>
            <p:cNvSpPr/>
            <p:nvPr/>
          </p:nvSpPr>
          <p:spPr>
            <a:xfrm rot="10800000">
              <a:off x="9842378" y="3106219"/>
              <a:ext cx="725110" cy="362555"/>
            </a:xfrm>
            <a:prstGeom prst="trapezoid">
              <a:avLst>
                <a:gd name="adj" fmla="val 63801"/>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84" name="直線コネクタ 83"/>
            <p:cNvCxnSpPr/>
            <p:nvPr/>
          </p:nvCxnSpPr>
          <p:spPr>
            <a:xfrm>
              <a:off x="9842378" y="3468774"/>
              <a:ext cx="75483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5" name="グループ化 84"/>
          <p:cNvGrpSpPr>
            <a:grpSpLocks noChangeAspect="1"/>
          </p:cNvGrpSpPr>
          <p:nvPr/>
        </p:nvGrpSpPr>
        <p:grpSpPr>
          <a:xfrm>
            <a:off x="9018686" y="6068132"/>
            <a:ext cx="156963" cy="103072"/>
            <a:chOff x="9842378" y="2924944"/>
            <a:chExt cx="754837" cy="543830"/>
          </a:xfrm>
        </p:grpSpPr>
        <p:sp>
          <p:nvSpPr>
            <p:cNvPr id="86" name="正方形/長方形 85"/>
            <p:cNvSpPr/>
            <p:nvPr/>
          </p:nvSpPr>
          <p:spPr>
            <a:xfrm>
              <a:off x="10023658" y="2924944"/>
              <a:ext cx="362555" cy="18127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7" name="台形 86"/>
            <p:cNvSpPr/>
            <p:nvPr/>
          </p:nvSpPr>
          <p:spPr>
            <a:xfrm rot="10800000">
              <a:off x="9842378" y="3106219"/>
              <a:ext cx="725110" cy="362555"/>
            </a:xfrm>
            <a:prstGeom prst="trapezoid">
              <a:avLst>
                <a:gd name="adj" fmla="val 63801"/>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88" name="直線コネクタ 87"/>
            <p:cNvCxnSpPr/>
            <p:nvPr/>
          </p:nvCxnSpPr>
          <p:spPr>
            <a:xfrm>
              <a:off x="9842378" y="3468774"/>
              <a:ext cx="75483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9" name="グループ化 88"/>
          <p:cNvGrpSpPr>
            <a:grpSpLocks noChangeAspect="1"/>
          </p:cNvGrpSpPr>
          <p:nvPr/>
        </p:nvGrpSpPr>
        <p:grpSpPr>
          <a:xfrm>
            <a:off x="8828485" y="5524904"/>
            <a:ext cx="156963" cy="103072"/>
            <a:chOff x="9842378" y="2924944"/>
            <a:chExt cx="754837" cy="543830"/>
          </a:xfrm>
        </p:grpSpPr>
        <p:sp>
          <p:nvSpPr>
            <p:cNvPr id="90" name="正方形/長方形 89"/>
            <p:cNvSpPr/>
            <p:nvPr/>
          </p:nvSpPr>
          <p:spPr>
            <a:xfrm>
              <a:off x="10023658" y="2924944"/>
              <a:ext cx="362555" cy="18127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1" name="台形 90"/>
            <p:cNvSpPr/>
            <p:nvPr/>
          </p:nvSpPr>
          <p:spPr>
            <a:xfrm rot="10800000">
              <a:off x="9842378" y="3106219"/>
              <a:ext cx="725110" cy="362555"/>
            </a:xfrm>
            <a:prstGeom prst="trapezoid">
              <a:avLst>
                <a:gd name="adj" fmla="val 63801"/>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92" name="直線コネクタ 91"/>
            <p:cNvCxnSpPr/>
            <p:nvPr/>
          </p:nvCxnSpPr>
          <p:spPr>
            <a:xfrm>
              <a:off x="9842378" y="3468774"/>
              <a:ext cx="75483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3" name="グループ化 92"/>
          <p:cNvGrpSpPr>
            <a:grpSpLocks noChangeAspect="1"/>
          </p:cNvGrpSpPr>
          <p:nvPr/>
        </p:nvGrpSpPr>
        <p:grpSpPr>
          <a:xfrm>
            <a:off x="9332541" y="5526511"/>
            <a:ext cx="156963" cy="103072"/>
            <a:chOff x="9842378" y="2924944"/>
            <a:chExt cx="754837" cy="543830"/>
          </a:xfrm>
        </p:grpSpPr>
        <p:sp>
          <p:nvSpPr>
            <p:cNvPr id="94" name="正方形/長方形 93"/>
            <p:cNvSpPr/>
            <p:nvPr/>
          </p:nvSpPr>
          <p:spPr>
            <a:xfrm>
              <a:off x="10023658" y="2924944"/>
              <a:ext cx="362555" cy="18127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5" name="台形 94"/>
            <p:cNvSpPr/>
            <p:nvPr/>
          </p:nvSpPr>
          <p:spPr>
            <a:xfrm rot="10800000">
              <a:off x="9842378" y="3106219"/>
              <a:ext cx="725110" cy="362555"/>
            </a:xfrm>
            <a:prstGeom prst="trapezoid">
              <a:avLst>
                <a:gd name="adj" fmla="val 63801"/>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96" name="直線コネクタ 95"/>
            <p:cNvCxnSpPr/>
            <p:nvPr/>
          </p:nvCxnSpPr>
          <p:spPr>
            <a:xfrm>
              <a:off x="9842378" y="3468774"/>
              <a:ext cx="75483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97" name="図 9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10189" y="4735556"/>
            <a:ext cx="468101" cy="330556"/>
          </a:xfrm>
          <a:prstGeom prst="rect">
            <a:avLst/>
          </a:prstGeom>
        </p:spPr>
      </p:pic>
      <p:sp>
        <p:nvSpPr>
          <p:cNvPr id="3" name="円/楕円 2"/>
          <p:cNvSpPr/>
          <p:nvPr/>
        </p:nvSpPr>
        <p:spPr>
          <a:xfrm>
            <a:off x="8010060" y="4692986"/>
            <a:ext cx="821720" cy="784497"/>
          </a:xfrm>
          <a:prstGeom prst="ellipse">
            <a:avLst/>
          </a:prstGeom>
          <a:solidFill>
            <a:srgbClr val="72A2DC">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円/楕円 99"/>
          <p:cNvSpPr/>
          <p:nvPr/>
        </p:nvSpPr>
        <p:spPr>
          <a:xfrm>
            <a:off x="8456647" y="5200827"/>
            <a:ext cx="821720" cy="784497"/>
          </a:xfrm>
          <a:prstGeom prst="ellipse">
            <a:avLst/>
          </a:prstGeom>
          <a:solidFill>
            <a:srgbClr val="72A2DC">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1" name="円/楕円 100"/>
          <p:cNvSpPr/>
          <p:nvPr/>
        </p:nvSpPr>
        <p:spPr>
          <a:xfrm>
            <a:off x="9002233" y="5182029"/>
            <a:ext cx="821720" cy="784497"/>
          </a:xfrm>
          <a:prstGeom prst="ellipse">
            <a:avLst/>
          </a:prstGeom>
          <a:solidFill>
            <a:srgbClr val="72A2DC">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p:cNvSpPr/>
          <p:nvPr/>
        </p:nvSpPr>
        <p:spPr>
          <a:xfrm>
            <a:off x="102779" y="1700808"/>
            <a:ext cx="1101182" cy="33289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rgbClr val="FF0000"/>
                </a:solidFill>
              </a:rPr>
              <a:t>案１</a:t>
            </a:r>
            <a:endParaRPr kumimoji="1" lang="ja-JP" altLang="en-US" b="1" dirty="0">
              <a:solidFill>
                <a:srgbClr val="FF0000"/>
              </a:solidFill>
            </a:endParaRPr>
          </a:p>
        </p:txBody>
      </p:sp>
      <p:sp>
        <p:nvSpPr>
          <p:cNvPr id="98" name="正方形/長方形 97"/>
          <p:cNvSpPr/>
          <p:nvPr/>
        </p:nvSpPr>
        <p:spPr>
          <a:xfrm>
            <a:off x="123056" y="4399920"/>
            <a:ext cx="1080905" cy="33289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rgbClr val="FF0000"/>
                </a:solidFill>
              </a:rPr>
              <a:t>案２</a:t>
            </a:r>
            <a:endParaRPr kumimoji="1" lang="ja-JP" altLang="en-US" b="1" dirty="0">
              <a:solidFill>
                <a:srgbClr val="FF0000"/>
              </a:solidFill>
            </a:endParaRPr>
          </a:p>
        </p:txBody>
      </p:sp>
    </p:spTree>
    <p:extLst>
      <p:ext uri="{BB962C8B-B14F-4D97-AF65-F5344CB8AC3E}">
        <p14:creationId xmlns:p14="http://schemas.microsoft.com/office/powerpoint/2010/main" val="3107375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0"/>
            <a:ext cx="9906000" cy="400110"/>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r>
              <a:rPr kumimoji="1" lang="ja-JP" altLang="en-US" sz="2000" b="1" dirty="0" smtClean="0">
                <a:effectLst>
                  <a:outerShdw blurRad="38100" dist="38100" dir="2700000" algn="tl">
                    <a:srgbClr val="000000">
                      <a:alpha val="43137"/>
                    </a:srgbClr>
                  </a:outerShdw>
                </a:effectLst>
              </a:rPr>
              <a:t>　スプリンクラー設備以外の</a:t>
            </a:r>
            <a:r>
              <a:rPr kumimoji="1" lang="ja-JP" altLang="en-US" sz="2000" b="1" smtClean="0">
                <a:effectLst>
                  <a:outerShdw blurRad="38100" dist="38100" dir="2700000" algn="tl">
                    <a:srgbClr val="000000">
                      <a:alpha val="43137"/>
                    </a:srgbClr>
                  </a:outerShdw>
                </a:effectLst>
              </a:rPr>
              <a:t>消防用設備等の</a:t>
            </a:r>
            <a:r>
              <a:rPr kumimoji="1" lang="ja-JP" altLang="en-US" sz="2000" b="1" dirty="0" smtClean="0">
                <a:effectLst>
                  <a:outerShdw blurRad="38100" dist="38100" dir="2700000" algn="tl">
                    <a:srgbClr val="000000">
                      <a:alpha val="43137"/>
                    </a:srgbClr>
                  </a:outerShdw>
                </a:effectLst>
              </a:rPr>
              <a:t>見直し</a:t>
            </a:r>
            <a:endParaRPr kumimoji="1" lang="ja-JP" altLang="en-US" sz="2000" b="1" dirty="0">
              <a:effectLst>
                <a:outerShdw blurRad="38100" dist="38100" dir="2700000" algn="tl">
                  <a:srgbClr val="000000">
                    <a:alpha val="43137"/>
                  </a:srgbClr>
                </a:outerShdw>
              </a:effectLst>
            </a:endParaRPr>
          </a:p>
        </p:txBody>
      </p:sp>
      <p:sp>
        <p:nvSpPr>
          <p:cNvPr id="153" name="角丸四角形 152"/>
          <p:cNvSpPr/>
          <p:nvPr/>
        </p:nvSpPr>
        <p:spPr>
          <a:xfrm>
            <a:off x="156539" y="936226"/>
            <a:ext cx="9325242" cy="4653014"/>
          </a:xfrm>
          <a:prstGeom prst="roundRect">
            <a:avLst>
              <a:gd name="adj" fmla="val 6046"/>
            </a:avLst>
          </a:prstGeom>
          <a:ln w="952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55" name="正方形/長方形 154"/>
          <p:cNvSpPr/>
          <p:nvPr/>
        </p:nvSpPr>
        <p:spPr>
          <a:xfrm>
            <a:off x="249470" y="780820"/>
            <a:ext cx="5526887" cy="369332"/>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ja-JP" altLang="en-US" b="1" dirty="0" smtClean="0"/>
              <a:t>消防機関へ通報する火災報知設備（火災通報装置等）</a:t>
            </a:r>
            <a:endParaRPr lang="ja-JP" altLang="ja-JP" b="1" dirty="0"/>
          </a:p>
        </p:txBody>
      </p:sp>
      <p:sp>
        <p:nvSpPr>
          <p:cNvPr id="158" name="テキスト ボックス 157"/>
          <p:cNvSpPr txBox="1"/>
          <p:nvPr/>
        </p:nvSpPr>
        <p:spPr>
          <a:xfrm>
            <a:off x="187562" y="4470211"/>
            <a:ext cx="9257305" cy="923330"/>
          </a:xfrm>
          <a:prstGeom prst="rect">
            <a:avLst/>
          </a:prstGeom>
          <a:noFill/>
          <a:ln>
            <a:noFill/>
          </a:ln>
        </p:spPr>
        <p:txBody>
          <a:bodyPr wrap="square" rtlCol="0">
            <a:spAutoFit/>
          </a:bodyPr>
          <a:lstStyle/>
          <a:p>
            <a:r>
              <a:rPr lang="ja-JP" altLang="en-US" dirty="0" smtClean="0">
                <a:solidFill>
                  <a:srgbClr val="0070C0"/>
                </a:solidFill>
              </a:rPr>
              <a:t>有床診療所・病院</a:t>
            </a:r>
            <a:r>
              <a:rPr lang="ja-JP" altLang="en-US" sz="1600" dirty="0" smtClean="0">
                <a:solidFill>
                  <a:srgbClr val="00B0F0"/>
                </a:solidFill>
              </a:rPr>
              <a:t>（「火災時に避難</a:t>
            </a:r>
            <a:r>
              <a:rPr lang="ja-JP" altLang="en-US" sz="1600" dirty="0">
                <a:solidFill>
                  <a:srgbClr val="00B0F0"/>
                </a:solidFill>
              </a:rPr>
              <a:t>が困難な者が入院</a:t>
            </a:r>
            <a:r>
              <a:rPr lang="ja-JP" altLang="en-US" sz="1600" dirty="0" smtClean="0">
                <a:solidFill>
                  <a:srgbClr val="00B0F0"/>
                </a:solidFill>
              </a:rPr>
              <a:t>する施設」のうち「特に必要性の高い類型の施設」に限る。）</a:t>
            </a:r>
            <a:r>
              <a:rPr lang="ja-JP" altLang="en-US" dirty="0" smtClean="0"/>
              <a:t>の</a:t>
            </a:r>
            <a:r>
              <a:rPr lang="ja-JP" altLang="en-US" dirty="0" smtClean="0">
                <a:solidFill>
                  <a:srgbClr val="FF0000"/>
                </a:solidFill>
              </a:rPr>
              <a:t>消防機関へ通報する火災報知設備</a:t>
            </a:r>
            <a:r>
              <a:rPr lang="ja-JP" altLang="en-US" dirty="0" smtClean="0"/>
              <a:t>（火災通報装置等）の設置基準を「５００㎡以上のもの」から「</a:t>
            </a:r>
            <a:r>
              <a:rPr lang="ja-JP" altLang="en-US" dirty="0" smtClean="0">
                <a:solidFill>
                  <a:srgbClr val="FF0000"/>
                </a:solidFill>
              </a:rPr>
              <a:t>すべてのもの</a:t>
            </a:r>
            <a:r>
              <a:rPr lang="ja-JP" altLang="en-US" dirty="0" smtClean="0"/>
              <a:t>」に引き下げると共に</a:t>
            </a:r>
            <a:r>
              <a:rPr lang="ja-JP" altLang="en-US" dirty="0" smtClean="0">
                <a:solidFill>
                  <a:srgbClr val="FF0000"/>
                </a:solidFill>
              </a:rPr>
              <a:t>自動火災報知設備と連動起動化</a:t>
            </a:r>
            <a:endParaRPr lang="ja-JP" altLang="en-US" dirty="0">
              <a:solidFill>
                <a:srgbClr val="FF0000"/>
              </a:solidFill>
            </a:endParaRPr>
          </a:p>
        </p:txBody>
      </p:sp>
      <p:sp>
        <p:nvSpPr>
          <p:cNvPr id="178" name="右矢印 177"/>
          <p:cNvSpPr/>
          <p:nvPr/>
        </p:nvSpPr>
        <p:spPr>
          <a:xfrm>
            <a:off x="1728466" y="2704036"/>
            <a:ext cx="2145390" cy="466866"/>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smtClean="0">
                <a:solidFill>
                  <a:schemeClr val="bg1"/>
                </a:solidFill>
              </a:rPr>
              <a:t>すべての医療機関</a:t>
            </a:r>
            <a:endParaRPr lang="ja-JP" altLang="en-US" dirty="0">
              <a:solidFill>
                <a:schemeClr val="bg1"/>
              </a:solidFill>
            </a:endParaRPr>
          </a:p>
        </p:txBody>
      </p:sp>
      <p:cxnSp>
        <p:nvCxnSpPr>
          <p:cNvPr id="179" name="直線コネクタ 178"/>
          <p:cNvCxnSpPr/>
          <p:nvPr/>
        </p:nvCxnSpPr>
        <p:spPr>
          <a:xfrm>
            <a:off x="510880" y="2191009"/>
            <a:ext cx="1" cy="15334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80" name="直線コネクタ 179"/>
          <p:cNvCxnSpPr/>
          <p:nvPr/>
        </p:nvCxnSpPr>
        <p:spPr>
          <a:xfrm>
            <a:off x="510881" y="3718869"/>
            <a:ext cx="352778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直線コネクタ 180"/>
          <p:cNvCxnSpPr/>
          <p:nvPr/>
        </p:nvCxnSpPr>
        <p:spPr>
          <a:xfrm>
            <a:off x="1728466" y="2276872"/>
            <a:ext cx="0" cy="1451099"/>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82" name="テキスト ボックス 181"/>
          <p:cNvSpPr txBox="1"/>
          <p:nvPr/>
        </p:nvSpPr>
        <p:spPr>
          <a:xfrm>
            <a:off x="1446381" y="3695815"/>
            <a:ext cx="986339" cy="369332"/>
          </a:xfrm>
          <a:prstGeom prst="rect">
            <a:avLst/>
          </a:prstGeom>
          <a:noFill/>
        </p:spPr>
        <p:txBody>
          <a:bodyPr wrap="square" rtlCol="0">
            <a:spAutoFit/>
          </a:bodyPr>
          <a:lstStyle/>
          <a:p>
            <a:r>
              <a:rPr kumimoji="1" lang="en-US" altLang="ja-JP" dirty="0" smtClean="0"/>
              <a:t>500</a:t>
            </a:r>
            <a:r>
              <a:rPr kumimoji="1" lang="ja-JP" altLang="en-US" dirty="0" smtClean="0"/>
              <a:t>㎡</a:t>
            </a:r>
            <a:endParaRPr kumimoji="1" lang="ja-JP" altLang="en-US" dirty="0"/>
          </a:p>
        </p:txBody>
      </p:sp>
      <p:sp>
        <p:nvSpPr>
          <p:cNvPr id="183" name="右矢印 182"/>
          <p:cNvSpPr/>
          <p:nvPr/>
        </p:nvSpPr>
        <p:spPr>
          <a:xfrm>
            <a:off x="5302249" y="2552081"/>
            <a:ext cx="4043239" cy="1595575"/>
          </a:xfrm>
          <a:prstGeom prst="rightArrow">
            <a:avLst>
              <a:gd name="adj1" fmla="val 50000"/>
              <a:gd name="adj2" fmla="val 48940"/>
            </a:avLst>
          </a:prstGeom>
        </p:spPr>
        <p:style>
          <a:lnRef idx="1">
            <a:schemeClr val="accent2"/>
          </a:lnRef>
          <a:fillRef idx="3">
            <a:schemeClr val="accent2"/>
          </a:fillRef>
          <a:effectRef idx="2">
            <a:schemeClr val="accent2"/>
          </a:effectRef>
          <a:fontRef idx="minor">
            <a:schemeClr val="lt1"/>
          </a:fontRef>
        </p:style>
        <p:txBody>
          <a:bodyPr rtlCol="0" anchor="ctr"/>
          <a:lstStyle/>
          <a:p>
            <a:r>
              <a:rPr lang="ja-JP" altLang="en-US" sz="1400" dirty="0"/>
              <a:t>有床診療所・</a:t>
            </a:r>
            <a:r>
              <a:rPr lang="ja-JP" altLang="en-US" sz="1400" dirty="0" smtClean="0"/>
              <a:t>病院</a:t>
            </a:r>
            <a:r>
              <a:rPr lang="ja-JP" altLang="en-US" sz="1400" dirty="0"/>
              <a:t>（</a:t>
            </a:r>
            <a:r>
              <a:rPr lang="ja-JP" altLang="en-US" sz="1400" dirty="0" smtClean="0"/>
              <a:t>「火災時に避難</a:t>
            </a:r>
            <a:r>
              <a:rPr lang="ja-JP" altLang="en-US" sz="1400" dirty="0"/>
              <a:t>が困難な者が入院</a:t>
            </a:r>
            <a:r>
              <a:rPr lang="ja-JP" altLang="en-US" sz="1400" dirty="0" smtClean="0"/>
              <a:t>する施設」のうち「特に必要性の高い類型の施設」に限る）</a:t>
            </a:r>
            <a:endParaRPr lang="ja-JP" altLang="en-US" sz="1400" dirty="0">
              <a:solidFill>
                <a:schemeClr val="bg1"/>
              </a:solidFill>
            </a:endParaRPr>
          </a:p>
        </p:txBody>
      </p:sp>
      <p:cxnSp>
        <p:nvCxnSpPr>
          <p:cNvPr id="184" name="直線コネクタ 183"/>
          <p:cNvCxnSpPr/>
          <p:nvPr/>
        </p:nvCxnSpPr>
        <p:spPr>
          <a:xfrm>
            <a:off x="5281651" y="1844824"/>
            <a:ext cx="0" cy="211816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5" name="直線コネクタ 184"/>
          <p:cNvCxnSpPr/>
          <p:nvPr/>
        </p:nvCxnSpPr>
        <p:spPr>
          <a:xfrm>
            <a:off x="5281650" y="3957425"/>
            <a:ext cx="406383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6" name="直線コネクタ 185"/>
          <p:cNvCxnSpPr/>
          <p:nvPr/>
        </p:nvCxnSpPr>
        <p:spPr>
          <a:xfrm>
            <a:off x="6537055" y="1844824"/>
            <a:ext cx="0" cy="2122762"/>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87" name="テキスト ボックス 186"/>
          <p:cNvSpPr txBox="1"/>
          <p:nvPr/>
        </p:nvSpPr>
        <p:spPr>
          <a:xfrm>
            <a:off x="6330501" y="3901408"/>
            <a:ext cx="924744" cy="369332"/>
          </a:xfrm>
          <a:prstGeom prst="rect">
            <a:avLst/>
          </a:prstGeom>
          <a:noFill/>
        </p:spPr>
        <p:txBody>
          <a:bodyPr wrap="square" rtlCol="0">
            <a:spAutoFit/>
          </a:bodyPr>
          <a:lstStyle/>
          <a:p>
            <a:r>
              <a:rPr kumimoji="1" lang="en-US" altLang="ja-JP" dirty="0" smtClean="0"/>
              <a:t>500</a:t>
            </a:r>
            <a:r>
              <a:rPr kumimoji="1" lang="ja-JP" altLang="en-US" dirty="0" smtClean="0"/>
              <a:t>㎡</a:t>
            </a:r>
            <a:endParaRPr kumimoji="1" lang="ja-JP" altLang="en-US" dirty="0"/>
          </a:p>
        </p:txBody>
      </p:sp>
      <p:sp>
        <p:nvSpPr>
          <p:cNvPr id="188" name="右矢印 187"/>
          <p:cNvSpPr/>
          <p:nvPr/>
        </p:nvSpPr>
        <p:spPr>
          <a:xfrm>
            <a:off x="6557654" y="1860079"/>
            <a:ext cx="2691788" cy="557325"/>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smtClean="0">
                <a:solidFill>
                  <a:schemeClr val="bg1"/>
                </a:solidFill>
              </a:rPr>
              <a:t>下記以外の医療機関</a:t>
            </a:r>
            <a:endParaRPr lang="ja-JP" altLang="en-US" dirty="0">
              <a:solidFill>
                <a:schemeClr val="bg1"/>
              </a:solidFill>
            </a:endParaRPr>
          </a:p>
        </p:txBody>
      </p:sp>
      <p:sp>
        <p:nvSpPr>
          <p:cNvPr id="189" name="右矢印 188"/>
          <p:cNvSpPr/>
          <p:nvPr/>
        </p:nvSpPr>
        <p:spPr>
          <a:xfrm>
            <a:off x="4307487" y="2800252"/>
            <a:ext cx="508728" cy="404338"/>
          </a:xfrm>
          <a:prstGeom prst="rightArrow">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dirty="0">
              <a:solidFill>
                <a:schemeClr val="bg1"/>
              </a:solidFill>
            </a:endParaRPr>
          </a:p>
        </p:txBody>
      </p:sp>
      <p:sp>
        <p:nvSpPr>
          <p:cNvPr id="190" name="テキスト ボックス 189"/>
          <p:cNvSpPr txBox="1"/>
          <p:nvPr/>
        </p:nvSpPr>
        <p:spPr>
          <a:xfrm>
            <a:off x="340915" y="3695815"/>
            <a:ext cx="679341" cy="369332"/>
          </a:xfrm>
          <a:prstGeom prst="rect">
            <a:avLst/>
          </a:prstGeom>
          <a:noFill/>
        </p:spPr>
        <p:txBody>
          <a:bodyPr wrap="square" rtlCol="0">
            <a:spAutoFit/>
          </a:bodyPr>
          <a:lstStyle/>
          <a:p>
            <a:r>
              <a:rPr kumimoji="1" lang="en-US" altLang="ja-JP" dirty="0" smtClean="0"/>
              <a:t>0</a:t>
            </a:r>
            <a:r>
              <a:rPr kumimoji="1" lang="ja-JP" altLang="en-US" dirty="0" smtClean="0"/>
              <a:t>㎡</a:t>
            </a:r>
            <a:endParaRPr kumimoji="1" lang="ja-JP" altLang="en-US" dirty="0"/>
          </a:p>
        </p:txBody>
      </p:sp>
      <p:sp>
        <p:nvSpPr>
          <p:cNvPr id="191" name="テキスト ボックス 190"/>
          <p:cNvSpPr txBox="1"/>
          <p:nvPr/>
        </p:nvSpPr>
        <p:spPr>
          <a:xfrm>
            <a:off x="5097016" y="3962990"/>
            <a:ext cx="679341" cy="369332"/>
          </a:xfrm>
          <a:prstGeom prst="rect">
            <a:avLst/>
          </a:prstGeom>
          <a:noFill/>
        </p:spPr>
        <p:txBody>
          <a:bodyPr wrap="square" rtlCol="0">
            <a:spAutoFit/>
          </a:bodyPr>
          <a:lstStyle/>
          <a:p>
            <a:r>
              <a:rPr kumimoji="1" lang="en-US" altLang="ja-JP" dirty="0" smtClean="0"/>
              <a:t>0</a:t>
            </a:r>
            <a:r>
              <a:rPr kumimoji="1" lang="ja-JP" altLang="en-US" dirty="0" smtClean="0"/>
              <a:t>㎡</a:t>
            </a:r>
            <a:endParaRPr kumimoji="1" lang="ja-JP" altLang="en-US" dirty="0"/>
          </a:p>
        </p:txBody>
      </p:sp>
      <p:sp>
        <p:nvSpPr>
          <p:cNvPr id="193" name="左中かっこ 192"/>
          <p:cNvSpPr/>
          <p:nvPr/>
        </p:nvSpPr>
        <p:spPr>
          <a:xfrm rot="5400000">
            <a:off x="7106165" y="781668"/>
            <a:ext cx="339359" cy="3947193"/>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08" name="テキスト ボックス 207"/>
          <p:cNvSpPr txBox="1"/>
          <p:nvPr/>
        </p:nvSpPr>
        <p:spPr>
          <a:xfrm>
            <a:off x="6465168" y="2421276"/>
            <a:ext cx="2088232" cy="261610"/>
          </a:xfrm>
          <a:prstGeom prst="rect">
            <a:avLst/>
          </a:prstGeom>
          <a:noFill/>
        </p:spPr>
        <p:txBody>
          <a:bodyPr wrap="square" rtlCol="0">
            <a:spAutoFit/>
          </a:bodyPr>
          <a:lstStyle/>
          <a:p>
            <a:r>
              <a:rPr lang="ja-JP" altLang="en-US" sz="1100" dirty="0" smtClean="0"/>
              <a:t>自動火災報知設備連動起動</a:t>
            </a:r>
            <a:endParaRPr kumimoji="1" lang="ja-JP" altLang="en-US" sz="1100" dirty="0"/>
          </a:p>
        </p:txBody>
      </p:sp>
      <p:sp>
        <p:nvSpPr>
          <p:cNvPr id="22" name="テキスト ボックス 21"/>
          <p:cNvSpPr txBox="1"/>
          <p:nvPr/>
        </p:nvSpPr>
        <p:spPr>
          <a:xfrm>
            <a:off x="292438" y="5796553"/>
            <a:ext cx="9257305" cy="523220"/>
          </a:xfrm>
          <a:prstGeom prst="rect">
            <a:avLst/>
          </a:prstGeom>
          <a:noFill/>
          <a:ln>
            <a:noFill/>
          </a:ln>
        </p:spPr>
        <p:txBody>
          <a:bodyPr wrap="square" rtlCol="0">
            <a:spAutoFit/>
          </a:bodyPr>
          <a:lstStyle/>
          <a:p>
            <a:pPr indent="-457200"/>
            <a:r>
              <a:rPr lang="en-US" altLang="ja-JP" sz="1400" dirty="0" smtClean="0"/>
              <a:t>※</a:t>
            </a:r>
            <a:r>
              <a:rPr lang="ja-JP" altLang="en-US" sz="1400" dirty="0" smtClean="0"/>
              <a:t>スプリンクラー</a:t>
            </a:r>
            <a:r>
              <a:rPr lang="ja-JP" altLang="en-US" sz="1400" dirty="0" smtClean="0"/>
              <a:t>設備の設置基準の見直しに伴い、消火器及び屋内消火栓の設置基準についても併せて改正を検討する必要がある。</a:t>
            </a:r>
            <a:endParaRPr lang="ja-JP" altLang="en-US" sz="1400" dirty="0"/>
          </a:p>
        </p:txBody>
      </p:sp>
    </p:spTree>
    <p:extLst>
      <p:ext uri="{BB962C8B-B14F-4D97-AF65-F5344CB8AC3E}">
        <p14:creationId xmlns:p14="http://schemas.microsoft.com/office/powerpoint/2010/main" val="323499204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a:xfrm>
            <a:off x="0" y="2420938"/>
            <a:ext cx="9906000" cy="863600"/>
          </a:xfrm>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13500000" scaled="0"/>
            <a:tileRect/>
          </a:gradFill>
        </p:spPr>
        <p:txBody>
          <a:bodyPr/>
          <a:lstStyle/>
          <a:p>
            <a:pPr eaLnBrk="1" hangingPunct="1">
              <a:defRPr/>
            </a:pPr>
            <a:r>
              <a:rPr lang="ja-JP" altLang="en-US" dirty="0" smtClean="0">
                <a:solidFill>
                  <a:schemeClr val="bg1"/>
                </a:solidFill>
                <a:effectLst>
                  <a:outerShdw blurRad="38100" dist="38100" dir="2700000" algn="tl">
                    <a:srgbClr val="000000">
                      <a:alpha val="43137"/>
                    </a:srgbClr>
                  </a:outerShdw>
                </a:effectLst>
                <a:latin typeface="AR Pゴシック体S" pitchFamily="50" charset="-128"/>
                <a:ea typeface="AR Pゴシック体S" pitchFamily="50" charset="-128"/>
              </a:rPr>
              <a:t>終</a:t>
            </a:r>
          </a:p>
        </p:txBody>
      </p:sp>
      <p:sp>
        <p:nvSpPr>
          <p:cNvPr id="37891" name="Rectangle 3"/>
          <p:cNvSpPr>
            <a:spLocks noGrp="1" noChangeArrowheads="1"/>
          </p:cNvSpPr>
          <p:nvPr>
            <p:ph type="subTitle" idx="1"/>
          </p:nvPr>
        </p:nvSpPr>
        <p:spPr>
          <a:xfrm>
            <a:off x="1630680" y="3346768"/>
            <a:ext cx="6761480" cy="1203325"/>
          </a:xfrm>
        </p:spPr>
        <p:txBody>
          <a:bodyPr anchor="ctr"/>
          <a:lstStyle/>
          <a:p>
            <a:pPr eaLnBrk="1" hangingPunct="1">
              <a:lnSpc>
                <a:spcPct val="90000"/>
              </a:lnSpc>
            </a:pPr>
            <a:r>
              <a:rPr lang="ja-JP" altLang="en-US" dirty="0" smtClean="0">
                <a:solidFill>
                  <a:schemeClr val="tx1">
                    <a:lumMod val="95000"/>
                    <a:lumOff val="5000"/>
                  </a:schemeClr>
                </a:solidFill>
                <a:latin typeface="AR Pゴシック体S" pitchFamily="50" charset="-128"/>
                <a:ea typeface="AR Pゴシック体S" pitchFamily="50" charset="-128"/>
                <a:cs typeface="+mj-cs"/>
              </a:rPr>
              <a:t>ご清聴</a:t>
            </a:r>
            <a:r>
              <a:rPr lang="ja-JP" altLang="en-US" dirty="0">
                <a:solidFill>
                  <a:schemeClr val="tx1">
                    <a:lumMod val="95000"/>
                    <a:lumOff val="5000"/>
                  </a:schemeClr>
                </a:solidFill>
                <a:latin typeface="AR Pゴシック体S" pitchFamily="50" charset="-128"/>
                <a:ea typeface="AR Pゴシック体S" pitchFamily="50" charset="-128"/>
                <a:cs typeface="+mj-cs"/>
              </a:rPr>
              <a:t>ありがとうございました</a:t>
            </a:r>
            <a:endParaRPr lang="en-US" altLang="ja-JP" dirty="0">
              <a:solidFill>
                <a:schemeClr val="tx1">
                  <a:lumMod val="95000"/>
                  <a:lumOff val="5000"/>
                </a:schemeClr>
              </a:solidFill>
              <a:latin typeface="AR Pゴシック体S" pitchFamily="50" charset="-128"/>
              <a:ea typeface="AR Pゴシック体S" pitchFamily="50" charset="-128"/>
              <a:cs typeface="+mj-cs"/>
            </a:endParaRPr>
          </a:p>
        </p:txBody>
      </p:sp>
    </p:spTree>
    <p:extLst>
      <p:ext uri="{BB962C8B-B14F-4D97-AF65-F5344CB8AC3E}">
        <p14:creationId xmlns:p14="http://schemas.microsoft.com/office/powerpoint/2010/main" val="32102400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AutoShape 13"/>
          <p:cNvSpPr>
            <a:spLocks noChangeArrowheads="1"/>
          </p:cNvSpPr>
          <p:nvPr/>
        </p:nvSpPr>
        <p:spPr bwMode="auto">
          <a:xfrm>
            <a:off x="271463" y="1036638"/>
            <a:ext cx="9440862" cy="4924882"/>
          </a:xfrm>
          <a:prstGeom prst="roundRect">
            <a:avLst>
              <a:gd name="adj" fmla="val 16667"/>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b="1"/>
          </a:p>
        </p:txBody>
      </p:sp>
      <p:sp>
        <p:nvSpPr>
          <p:cNvPr id="65540" name="Text Box 5"/>
          <p:cNvSpPr txBox="1">
            <a:spLocks noChangeArrowheads="1"/>
          </p:cNvSpPr>
          <p:nvPr/>
        </p:nvSpPr>
        <p:spPr bwMode="auto">
          <a:xfrm>
            <a:off x="446565" y="1252538"/>
            <a:ext cx="9440862"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sz="1600" dirty="0">
                <a:solidFill>
                  <a:srgbClr val="FF0000"/>
                </a:solidFill>
              </a:rPr>
              <a:t>１　６項ロ及びハを利用者の属性別に（１）～（５）に細分化</a:t>
            </a:r>
          </a:p>
          <a:p>
            <a:pPr eaLnBrk="1" hangingPunct="1"/>
            <a:r>
              <a:rPr lang="ja-JP" altLang="en-US" sz="1600" dirty="0"/>
              <a:t>　　（１）　高齢者を対象とする施設</a:t>
            </a:r>
          </a:p>
          <a:p>
            <a:pPr eaLnBrk="1" hangingPunct="1"/>
            <a:r>
              <a:rPr lang="ja-JP" altLang="en-US" sz="1600" dirty="0"/>
              <a:t>　　（２）　生活保護者を対象とする施設</a:t>
            </a:r>
          </a:p>
          <a:p>
            <a:pPr eaLnBrk="1" hangingPunct="1"/>
            <a:r>
              <a:rPr lang="ja-JP" altLang="en-US" sz="1600" dirty="0"/>
              <a:t>　　（３）　児童を対象とする施設</a:t>
            </a:r>
          </a:p>
          <a:p>
            <a:pPr eaLnBrk="1" hangingPunct="1"/>
            <a:r>
              <a:rPr lang="ja-JP" altLang="en-US" sz="1600" dirty="0"/>
              <a:t>　　（４）　専ら障害児を対象とする施設</a:t>
            </a:r>
          </a:p>
          <a:p>
            <a:pPr eaLnBrk="1" hangingPunct="1"/>
            <a:r>
              <a:rPr lang="ja-JP" altLang="en-US" sz="1600" dirty="0"/>
              <a:t>　　（５）　障害者（障害児を含む。）を対象とする施設</a:t>
            </a:r>
          </a:p>
          <a:p>
            <a:pPr eaLnBrk="1" hangingPunct="1"/>
            <a:endParaRPr lang="ja-JP" altLang="en-US" sz="600" dirty="0"/>
          </a:p>
          <a:p>
            <a:pPr eaLnBrk="1" hangingPunct="1"/>
            <a:r>
              <a:rPr lang="ja-JP" altLang="en-US" sz="1600" dirty="0">
                <a:solidFill>
                  <a:srgbClr val="FF0000"/>
                </a:solidFill>
              </a:rPr>
              <a:t>２　６項ハのうち、一部を６項ロとして</a:t>
            </a:r>
            <a:r>
              <a:rPr lang="ja-JP" altLang="en-US" sz="1600" dirty="0" smtClean="0">
                <a:solidFill>
                  <a:srgbClr val="FF0000"/>
                </a:solidFill>
              </a:rPr>
              <a:t>位置付け</a:t>
            </a:r>
            <a:endParaRPr lang="ja-JP" altLang="en-US" sz="1600" dirty="0">
              <a:solidFill>
                <a:srgbClr val="FF0000"/>
              </a:solidFill>
            </a:endParaRPr>
          </a:p>
          <a:p>
            <a:pPr eaLnBrk="1" hangingPunct="1"/>
            <a:r>
              <a:rPr lang="ja-JP" altLang="en-US" sz="1600" dirty="0"/>
              <a:t>　・　軽費老人ホームのうち、介護保険法第７条第１項に規定する要介護状態区分が避難が困難な</a:t>
            </a:r>
          </a:p>
          <a:p>
            <a:pPr eaLnBrk="1" hangingPunct="1"/>
            <a:r>
              <a:rPr lang="ja-JP" altLang="en-US" sz="1600" dirty="0"/>
              <a:t>　　状態を示すものとして総務省令で定める区分に該当する者（以下「避難が困難な要介護者」とい</a:t>
            </a:r>
          </a:p>
          <a:p>
            <a:pPr eaLnBrk="1" hangingPunct="1"/>
            <a:r>
              <a:rPr lang="ja-JP" altLang="en-US" sz="1600" dirty="0"/>
              <a:t>　　う。）を主として入居させるものを６項ロに位置付け。</a:t>
            </a:r>
          </a:p>
          <a:p>
            <a:pPr eaLnBrk="1" hangingPunct="1"/>
            <a:r>
              <a:rPr lang="ja-JP" altLang="en-US" sz="1600" dirty="0"/>
              <a:t>　・　小規模多機能型居宅介護を行なう施設のうち、避難が困難な要介護者を主として宿泊させるも</a:t>
            </a:r>
          </a:p>
          <a:p>
            <a:pPr eaLnBrk="1" hangingPunct="1"/>
            <a:r>
              <a:rPr lang="ja-JP" altLang="en-US" sz="1600" dirty="0"/>
              <a:t>　　のを６項ロに位置付け</a:t>
            </a:r>
            <a:r>
              <a:rPr lang="ja-JP" altLang="en-US" sz="1600" dirty="0" smtClean="0"/>
              <a:t>。</a:t>
            </a:r>
          </a:p>
          <a:p>
            <a:pPr eaLnBrk="1" hangingPunct="1"/>
            <a:endParaRPr lang="ja-JP" altLang="en-US" sz="600" dirty="0"/>
          </a:p>
          <a:p>
            <a:pPr eaLnBrk="1" hangingPunct="1"/>
            <a:r>
              <a:rPr lang="ja-JP" altLang="en-US" sz="1600" dirty="0">
                <a:solidFill>
                  <a:srgbClr val="FF0000"/>
                </a:solidFill>
              </a:rPr>
              <a:t>３　６項ロ又はハと類似の事業を行なっているものを６項ロ又はハに</a:t>
            </a:r>
            <a:r>
              <a:rPr lang="ja-JP" altLang="en-US" sz="1600" dirty="0" smtClean="0">
                <a:solidFill>
                  <a:srgbClr val="FF0000"/>
                </a:solidFill>
              </a:rPr>
              <a:t>位置付け</a:t>
            </a:r>
            <a:endParaRPr lang="ja-JP" altLang="en-US" sz="1600" dirty="0">
              <a:solidFill>
                <a:srgbClr val="FF0000"/>
              </a:solidFill>
            </a:endParaRPr>
          </a:p>
          <a:p>
            <a:pPr eaLnBrk="1" hangingPunct="1"/>
            <a:r>
              <a:rPr lang="ja-JP" altLang="en-US" sz="1600" dirty="0"/>
              <a:t>　・　「その他これらに類するものとして総務省令で定めるもの」を高齢者関係の施設と同様に取り扱う</a:t>
            </a:r>
          </a:p>
          <a:p>
            <a:pPr eaLnBrk="1" hangingPunct="1"/>
            <a:r>
              <a:rPr lang="ja-JP" altLang="en-US" sz="1600" dirty="0"/>
              <a:t>　　よう、６項ロ（１）及びハ（１）に位置付け。</a:t>
            </a:r>
          </a:p>
          <a:p>
            <a:pPr eaLnBrk="1" hangingPunct="1"/>
            <a:r>
              <a:rPr lang="ja-JP" altLang="en-US" sz="1600" dirty="0"/>
              <a:t>　・　「児童福祉法第６条の３第７項に規定する一時預かり施設」、「同条第９項に規定する家庭的保</a:t>
            </a:r>
          </a:p>
          <a:p>
            <a:pPr eaLnBrk="1" hangingPunct="1"/>
            <a:r>
              <a:rPr lang="ja-JP" altLang="en-US" sz="1600" dirty="0"/>
              <a:t>　　育事業を行う施設」、「その他これらに類するものとして総務省令で定めるもの」を保育所と同様</a:t>
            </a:r>
          </a:p>
          <a:p>
            <a:pPr eaLnBrk="1" hangingPunct="1"/>
            <a:r>
              <a:rPr lang="ja-JP" altLang="en-US" sz="1600" dirty="0"/>
              <a:t>　　に取り扱うよう、６項ハ（３）に位置付け。</a:t>
            </a:r>
          </a:p>
        </p:txBody>
      </p:sp>
      <p:sp>
        <p:nvSpPr>
          <p:cNvPr id="65542" name="Text Box 11"/>
          <p:cNvSpPr txBox="1">
            <a:spLocks noChangeArrowheads="1"/>
          </p:cNvSpPr>
          <p:nvPr/>
        </p:nvSpPr>
        <p:spPr bwMode="auto">
          <a:xfrm>
            <a:off x="93663" y="820738"/>
            <a:ext cx="7121525" cy="3762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b="1"/>
              <a:t>消防法施行令の改正概要</a:t>
            </a:r>
            <a:r>
              <a:rPr lang="ja-JP" altLang="en-US" sz="1600" b="1"/>
              <a:t>（防火対象物用途区分の見直しに係るもの）</a:t>
            </a:r>
          </a:p>
        </p:txBody>
      </p:sp>
      <p:sp>
        <p:nvSpPr>
          <p:cNvPr id="94215" name="Rectangle 18"/>
          <p:cNvSpPr>
            <a:spLocks noChangeArrowheads="1"/>
          </p:cNvSpPr>
          <p:nvPr/>
        </p:nvSpPr>
        <p:spPr bwMode="auto">
          <a:xfrm>
            <a:off x="0" y="0"/>
            <a:ext cx="9906000" cy="549275"/>
          </a:xfrm>
          <a:prstGeom prst="rect">
            <a:avLst/>
          </a:prstGeom>
          <a:solidFill>
            <a:schemeClr val="accent5">
              <a:lumMod val="20000"/>
              <a:lumOff val="80000"/>
              <a:alpha val="70195"/>
            </a:schemeClr>
          </a:solidFill>
          <a:ln>
            <a:noFill/>
          </a:ln>
        </p:spPr>
        <p:txBody>
          <a:bodyPr anchor="ctr"/>
          <a:lstStyle/>
          <a:p>
            <a:pPr algn="ctr">
              <a:defRPr/>
            </a:pPr>
            <a:r>
              <a:rPr lang="ja-JP" altLang="en-US" sz="2800" dirty="0">
                <a:ea typeface="HGP創英角ｺﾞｼｯｸUB" pitchFamily="50" charset="-128"/>
              </a:rPr>
              <a:t>消防施行令等の一部改正の概要</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AutoShape 2"/>
          <p:cNvSpPr>
            <a:spLocks noChangeArrowheads="1"/>
          </p:cNvSpPr>
          <p:nvPr/>
        </p:nvSpPr>
        <p:spPr bwMode="auto">
          <a:xfrm>
            <a:off x="117475" y="823278"/>
            <a:ext cx="9594850" cy="4324717"/>
          </a:xfrm>
          <a:prstGeom prst="roundRect">
            <a:avLst>
              <a:gd name="adj" fmla="val 16667"/>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b="1"/>
          </a:p>
        </p:txBody>
      </p:sp>
      <p:sp>
        <p:nvSpPr>
          <p:cNvPr id="66564" name="Text Box 3"/>
          <p:cNvSpPr txBox="1">
            <a:spLocks noChangeArrowheads="1"/>
          </p:cNvSpPr>
          <p:nvPr/>
        </p:nvSpPr>
        <p:spPr bwMode="auto">
          <a:xfrm>
            <a:off x="271463" y="1039178"/>
            <a:ext cx="9440862" cy="4108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en-US" altLang="ja-JP" sz="1600" dirty="0">
                <a:solidFill>
                  <a:srgbClr val="0070C0"/>
                </a:solidFill>
              </a:rPr>
              <a:t>①</a:t>
            </a:r>
            <a:r>
              <a:rPr lang="ja-JP" altLang="en-US" sz="1600" dirty="0"/>
              <a:t>　６項ロ（１） ＜高齢者を対象とする施設＞の総務省令で定める区分は、</a:t>
            </a:r>
            <a:r>
              <a:rPr lang="ja-JP" altLang="en-US" sz="1600" b="1" u="sng" dirty="0">
                <a:solidFill>
                  <a:srgbClr val="FF0000"/>
                </a:solidFill>
              </a:rPr>
              <a:t>要介護度３～５とする</a:t>
            </a:r>
            <a:r>
              <a:rPr lang="ja-JP" altLang="en-US" sz="1600" dirty="0"/>
              <a:t>。</a:t>
            </a:r>
          </a:p>
          <a:p>
            <a:pPr eaLnBrk="1" hangingPunct="1"/>
            <a:r>
              <a:rPr lang="ja-JP" altLang="en-US" sz="1600" dirty="0"/>
              <a:t>　（改正省令第５条第３項関係</a:t>
            </a:r>
            <a:r>
              <a:rPr lang="ja-JP" altLang="en-US" sz="1600" dirty="0" smtClean="0"/>
              <a:t>）</a:t>
            </a:r>
            <a:endParaRPr lang="ja-JP" altLang="en-US" sz="600" dirty="0"/>
          </a:p>
          <a:p>
            <a:pPr eaLnBrk="1" hangingPunct="1"/>
            <a:r>
              <a:rPr lang="ja-JP" altLang="en-US" sz="1600" dirty="0">
                <a:solidFill>
                  <a:srgbClr val="0070C0"/>
                </a:solidFill>
              </a:rPr>
              <a:t>②</a:t>
            </a:r>
            <a:r>
              <a:rPr lang="ja-JP" altLang="en-US" sz="1600" dirty="0"/>
              <a:t>　６項ロ（１）＜高齢者を対象とする施設＞における</a:t>
            </a:r>
            <a:r>
              <a:rPr lang="ja-JP" altLang="en-US" sz="1600" b="1" u="sng" dirty="0"/>
              <a:t>その他これらに類するものとして総務省令で</a:t>
            </a:r>
          </a:p>
          <a:p>
            <a:pPr eaLnBrk="1" hangingPunct="1"/>
            <a:r>
              <a:rPr lang="ja-JP" altLang="en-US" sz="1600" b="1" u="sng" dirty="0"/>
              <a:t>　定めるもの</a:t>
            </a:r>
            <a:r>
              <a:rPr lang="ja-JP" altLang="en-US" sz="1600" dirty="0"/>
              <a:t>は、次のものとする。（改正省令第５条第４項関係）</a:t>
            </a:r>
          </a:p>
          <a:p>
            <a:pPr eaLnBrk="1" hangingPunct="1"/>
            <a:r>
              <a:rPr lang="ja-JP" altLang="en-US" sz="1600" dirty="0"/>
              <a:t>　ア　避難が困難な要介護者を主として入居させ、業として入浴、排せつ、食事等の介護、機能訓練　　　　</a:t>
            </a:r>
          </a:p>
          <a:p>
            <a:pPr eaLnBrk="1" hangingPunct="1"/>
            <a:r>
              <a:rPr lang="ja-JP" altLang="en-US" sz="1600" dirty="0"/>
              <a:t>　　又は看護若しくは療養上の管理その他の医療を提供する施設（６項イに掲げるものを除く。）</a:t>
            </a:r>
          </a:p>
          <a:p>
            <a:pPr eaLnBrk="1" hangingPunct="1"/>
            <a:r>
              <a:rPr lang="ja-JP" altLang="en-US" sz="1600" dirty="0"/>
              <a:t>　イ　避難が困難な要介護者を主として宿泊させ、業として入浴、排せつ、食事等の介護、機能訓練　　</a:t>
            </a:r>
          </a:p>
          <a:p>
            <a:pPr eaLnBrk="1" hangingPunct="1"/>
            <a:r>
              <a:rPr lang="ja-JP" altLang="en-US" sz="1600" dirty="0"/>
              <a:t>　　又は看護若しくは療養上の管理その他の医療を提供する施設（６項イに掲げるものを除く。</a:t>
            </a:r>
            <a:r>
              <a:rPr lang="ja-JP" altLang="en-US" sz="1600" dirty="0" smtClean="0"/>
              <a:t>）</a:t>
            </a:r>
            <a:endParaRPr lang="ja-JP" altLang="en-US" sz="600" dirty="0"/>
          </a:p>
          <a:p>
            <a:pPr eaLnBrk="1" hangingPunct="1"/>
            <a:r>
              <a:rPr lang="ja-JP" altLang="en-US" sz="1600" dirty="0">
                <a:solidFill>
                  <a:srgbClr val="0070C0"/>
                </a:solidFill>
              </a:rPr>
              <a:t>③</a:t>
            </a:r>
            <a:r>
              <a:rPr lang="ja-JP" altLang="en-US" sz="1600" dirty="0"/>
              <a:t>　６項ロ（５）＜障害者を対象とする施設＞の総務省令で定める区分は、</a:t>
            </a:r>
            <a:r>
              <a:rPr lang="ja-JP" altLang="en-US" sz="1600" b="1" u="sng" dirty="0">
                <a:solidFill>
                  <a:srgbClr val="FF0000"/>
                </a:solidFill>
              </a:rPr>
              <a:t>障害程度区分４～６とする</a:t>
            </a:r>
            <a:r>
              <a:rPr lang="ja-JP" altLang="en-US" sz="1600" dirty="0"/>
              <a:t>。</a:t>
            </a:r>
          </a:p>
          <a:p>
            <a:pPr eaLnBrk="1" hangingPunct="1"/>
            <a:r>
              <a:rPr lang="ja-JP" altLang="en-US" sz="1600" dirty="0"/>
              <a:t>　（改正省令第５条第５項関係</a:t>
            </a:r>
            <a:r>
              <a:rPr lang="ja-JP" altLang="en-US" sz="1600" dirty="0" smtClean="0"/>
              <a:t>）</a:t>
            </a:r>
            <a:endParaRPr lang="ja-JP" altLang="en-US" sz="500" dirty="0"/>
          </a:p>
          <a:p>
            <a:pPr eaLnBrk="1" hangingPunct="1"/>
            <a:r>
              <a:rPr lang="ja-JP" altLang="en-US" sz="1600" dirty="0">
                <a:solidFill>
                  <a:srgbClr val="0070C0"/>
                </a:solidFill>
              </a:rPr>
              <a:t>④</a:t>
            </a:r>
            <a:r>
              <a:rPr lang="ja-JP" altLang="en-US" sz="1600" dirty="0"/>
              <a:t>　６項ハ（１）＜高齢者を対象とする施設＞における</a:t>
            </a:r>
            <a:r>
              <a:rPr lang="ja-JP" altLang="en-US" sz="1600" b="1" u="sng" dirty="0"/>
              <a:t>その他これらに類するものとして総務省令で</a:t>
            </a:r>
          </a:p>
          <a:p>
            <a:pPr eaLnBrk="1" hangingPunct="1"/>
            <a:r>
              <a:rPr lang="ja-JP" altLang="en-US" sz="1600" b="1" u="sng" dirty="0"/>
              <a:t>　定めるもの</a:t>
            </a:r>
            <a:r>
              <a:rPr lang="ja-JP" altLang="en-US" sz="1600" dirty="0"/>
              <a:t>は、「老人に対して、業として入浴、排せつ、食事等の介護、機能訓練又は看護若しくは</a:t>
            </a:r>
          </a:p>
          <a:p>
            <a:pPr eaLnBrk="1" hangingPunct="1"/>
            <a:r>
              <a:rPr lang="ja-JP" altLang="en-US" sz="1600" dirty="0"/>
              <a:t>　療養上の管理その他の医療を提供する施設（同項イ及びロ⑴に掲げるものを除く。）」とする</a:t>
            </a:r>
            <a:r>
              <a:rPr lang="ja-JP" altLang="en-US" sz="1600" dirty="0" smtClean="0"/>
              <a:t>。</a:t>
            </a:r>
            <a:endParaRPr lang="ja-JP" altLang="en-US" sz="500" dirty="0"/>
          </a:p>
          <a:p>
            <a:pPr eaLnBrk="1" hangingPunct="1"/>
            <a:r>
              <a:rPr lang="ja-JP" altLang="en-US" sz="1600" dirty="0">
                <a:solidFill>
                  <a:srgbClr val="0070C0"/>
                </a:solidFill>
              </a:rPr>
              <a:t>⑤</a:t>
            </a:r>
            <a:r>
              <a:rPr lang="ja-JP" altLang="en-US" sz="1600" dirty="0"/>
              <a:t>　６項ハ（３）＜児童を対象とする施設＞における</a:t>
            </a:r>
            <a:r>
              <a:rPr lang="ja-JP" altLang="en-US" sz="1600" b="1" u="sng" dirty="0"/>
              <a:t>その他これらに類するものとして総務省令で</a:t>
            </a:r>
          </a:p>
          <a:p>
            <a:pPr eaLnBrk="1" hangingPunct="1"/>
            <a:r>
              <a:rPr lang="ja-JP" altLang="en-US" sz="1600" b="1" u="sng" dirty="0"/>
              <a:t>　定めるもの</a:t>
            </a:r>
            <a:r>
              <a:rPr lang="ja-JP" altLang="en-US" sz="1600" dirty="0"/>
              <a:t>は、「業として乳児若しくは幼児を一時的に預かる施設又は業として乳児若しくは幼児に</a:t>
            </a:r>
          </a:p>
          <a:p>
            <a:pPr eaLnBrk="1" hangingPunct="1"/>
            <a:r>
              <a:rPr lang="ja-JP" altLang="en-US" sz="1600" dirty="0"/>
              <a:t>　保育を提供する施設（同項ロに掲げるものを除く。）」とする。</a:t>
            </a:r>
          </a:p>
        </p:txBody>
      </p:sp>
      <p:sp>
        <p:nvSpPr>
          <p:cNvPr id="66566" name="Text Box 5"/>
          <p:cNvSpPr txBox="1">
            <a:spLocks noChangeArrowheads="1"/>
          </p:cNvSpPr>
          <p:nvPr/>
        </p:nvSpPr>
        <p:spPr bwMode="auto">
          <a:xfrm>
            <a:off x="93663" y="607378"/>
            <a:ext cx="7589837" cy="3762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b="1"/>
              <a:t>消防法施行規則の改正概要</a:t>
            </a:r>
            <a:r>
              <a:rPr lang="ja-JP" altLang="en-US" sz="1600" b="1"/>
              <a:t>（防火対象物用途区分の見直しに係るもの）</a:t>
            </a:r>
          </a:p>
        </p:txBody>
      </p:sp>
      <p:sp>
        <p:nvSpPr>
          <p:cNvPr id="97287" name="Rectangle 18"/>
          <p:cNvSpPr>
            <a:spLocks noChangeArrowheads="1"/>
          </p:cNvSpPr>
          <p:nvPr/>
        </p:nvSpPr>
        <p:spPr bwMode="auto">
          <a:xfrm>
            <a:off x="0" y="0"/>
            <a:ext cx="9906000" cy="549275"/>
          </a:xfrm>
          <a:prstGeom prst="rect">
            <a:avLst/>
          </a:prstGeom>
          <a:solidFill>
            <a:schemeClr val="accent5">
              <a:lumMod val="20000"/>
              <a:lumOff val="80000"/>
              <a:alpha val="70195"/>
            </a:schemeClr>
          </a:solidFill>
          <a:ln>
            <a:noFill/>
          </a:ln>
        </p:spPr>
        <p:txBody>
          <a:bodyPr anchor="ctr"/>
          <a:lstStyle/>
          <a:p>
            <a:pPr algn="ctr">
              <a:defRPr/>
            </a:pPr>
            <a:r>
              <a:rPr lang="ja-JP" altLang="en-US" sz="2800" dirty="0">
                <a:ea typeface="HGP創英角ｺﾞｼｯｸUB" pitchFamily="50" charset="-128"/>
              </a:rPr>
              <a:t>消防施行令等の一部改正の概要</a:t>
            </a:r>
          </a:p>
        </p:txBody>
      </p:sp>
      <p:sp>
        <p:nvSpPr>
          <p:cNvPr id="9" name="Text Box 8"/>
          <p:cNvSpPr txBox="1">
            <a:spLocks noChangeArrowheads="1"/>
          </p:cNvSpPr>
          <p:nvPr/>
        </p:nvSpPr>
        <p:spPr bwMode="auto">
          <a:xfrm>
            <a:off x="209226" y="5147995"/>
            <a:ext cx="9443720" cy="376237"/>
          </a:xfrm>
          <a:prstGeom prst="rect">
            <a:avLst/>
          </a:prstGeom>
          <a:solidFill>
            <a:srgbClr val="FF0000"/>
          </a:solidFill>
          <a:ln w="9525">
            <a:solidFill>
              <a:schemeClr val="tx1"/>
            </a:solidFill>
            <a:miter lim="800000"/>
            <a:headEnd/>
            <a:tailEnd/>
          </a:ln>
          <a:effectLst/>
          <a:extLst/>
        </p:spPr>
        <p:txBody>
          <a:bodyPr wrap="squar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b="1" dirty="0">
                <a:solidFill>
                  <a:schemeClr val="bg1"/>
                </a:solidFill>
              </a:rPr>
              <a:t>施行日：</a:t>
            </a:r>
            <a:r>
              <a:rPr lang="ja-JP" altLang="en-US" b="1" dirty="0" smtClean="0">
                <a:solidFill>
                  <a:schemeClr val="bg1"/>
                </a:solidFill>
              </a:rPr>
              <a:t>平成２７年</a:t>
            </a:r>
            <a:r>
              <a:rPr lang="ja-JP" altLang="en-US" b="1" dirty="0">
                <a:solidFill>
                  <a:schemeClr val="bg1"/>
                </a:solidFill>
              </a:rPr>
              <a:t>４</a:t>
            </a:r>
            <a:r>
              <a:rPr lang="ja-JP" altLang="en-US" b="1" dirty="0" smtClean="0">
                <a:solidFill>
                  <a:schemeClr val="bg1"/>
                </a:solidFill>
              </a:rPr>
              <a:t>月</a:t>
            </a:r>
            <a:r>
              <a:rPr lang="ja-JP" altLang="en-US" b="1" dirty="0">
                <a:solidFill>
                  <a:schemeClr val="bg1"/>
                </a:solidFill>
              </a:rPr>
              <a:t>１</a:t>
            </a:r>
            <a:r>
              <a:rPr lang="ja-JP" altLang="en-US" b="1" dirty="0" smtClean="0">
                <a:solidFill>
                  <a:schemeClr val="bg1"/>
                </a:solidFill>
              </a:rPr>
              <a:t>日</a:t>
            </a:r>
            <a:endParaRPr lang="ja-JP" altLang="en-US" b="1" dirty="0">
              <a:solidFill>
                <a:schemeClr val="bg1"/>
              </a:solidFill>
            </a:endParaRPr>
          </a:p>
        </p:txBody>
      </p:sp>
      <p:sp>
        <p:nvSpPr>
          <p:cNvPr id="10" name="Text Box 8"/>
          <p:cNvSpPr txBox="1">
            <a:spLocks noChangeArrowheads="1"/>
          </p:cNvSpPr>
          <p:nvPr/>
        </p:nvSpPr>
        <p:spPr bwMode="auto">
          <a:xfrm>
            <a:off x="209226" y="5524232"/>
            <a:ext cx="9484360" cy="830997"/>
          </a:xfrm>
          <a:prstGeom prst="rect">
            <a:avLst/>
          </a:prstGeom>
          <a:ln>
            <a:headEnd/>
            <a:tailEnd/>
          </a:ln>
          <a:extLst/>
        </p:spPr>
        <p:style>
          <a:lnRef idx="1">
            <a:schemeClr val="accent3"/>
          </a:lnRef>
          <a:fillRef idx="2">
            <a:schemeClr val="accent3"/>
          </a:fillRef>
          <a:effectRef idx="1">
            <a:schemeClr val="accent3"/>
          </a:effectRef>
          <a:fontRef idx="minor">
            <a:schemeClr val="dk1"/>
          </a:fontRef>
        </p:style>
        <p:txBody>
          <a:bodyPr wrap="squar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sz="1600" b="1" dirty="0" smtClean="0"/>
              <a:t>消火器、漏電火災警報器、誘導灯→平成２８年３月３１日までの間は改正前基準でも可</a:t>
            </a:r>
            <a:endParaRPr lang="en-US" altLang="ja-JP" sz="1600" b="1" dirty="0" smtClean="0"/>
          </a:p>
          <a:p>
            <a:pPr eaLnBrk="1" hangingPunct="1"/>
            <a:r>
              <a:rPr lang="ja-JP" altLang="en-US" sz="1600" b="1" dirty="0" smtClean="0"/>
              <a:t>屋内</a:t>
            </a:r>
            <a:r>
              <a:rPr lang="ja-JP" altLang="en-US" sz="1600" b="1" dirty="0"/>
              <a:t>消火</a:t>
            </a:r>
            <a:r>
              <a:rPr lang="ja-JP" altLang="en-US" sz="1600" b="1" dirty="0" smtClean="0"/>
              <a:t>栓、スプリンクラー設備、自動火災報知設備、ガス漏れ火災警報設備、消防機関へ通報する火災報知設備、非常警報設備、避難器具　→平成３０年３月３１日までの間は改正前基準</a:t>
            </a:r>
            <a:endParaRPr lang="en-US" altLang="ja-JP" sz="1600" b="1" dirty="0" smtClean="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0" y="965836"/>
            <a:ext cx="9906000" cy="1340484"/>
          </a:xfrm>
          <a:prstGeom prst="rect">
            <a:avLst/>
          </a:prstGeom>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13500000" scaled="0"/>
            <a:tileRect/>
          </a:gradFill>
        </p:spPr>
        <p:txBody>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eaLnBrk="1" hangingPunct="1">
              <a:defRPr/>
            </a:pPr>
            <a:r>
              <a:rPr lang="ja-JP" altLang="en-US" dirty="0">
                <a:solidFill>
                  <a:schemeClr val="bg1"/>
                </a:solidFill>
                <a:effectLst>
                  <a:outerShdw blurRad="38100" dist="38100" dir="2700000" algn="tl">
                    <a:srgbClr val="000000">
                      <a:alpha val="43137"/>
                    </a:srgbClr>
                  </a:outerShdw>
                </a:effectLst>
                <a:latin typeface="AR Pゴシック体S" pitchFamily="50" charset="-128"/>
                <a:ea typeface="AR Pゴシック体S" pitchFamily="50" charset="-128"/>
              </a:rPr>
              <a:t>２　消防法施行令等の一部</a:t>
            </a:r>
            <a:r>
              <a:rPr lang="ja-JP" altLang="en-US" dirty="0" smtClean="0">
                <a:solidFill>
                  <a:schemeClr val="bg1"/>
                </a:solidFill>
                <a:effectLst>
                  <a:outerShdw blurRad="38100" dist="38100" dir="2700000" algn="tl">
                    <a:srgbClr val="000000">
                      <a:alpha val="43137"/>
                    </a:srgbClr>
                  </a:outerShdw>
                </a:effectLst>
                <a:latin typeface="AR Pゴシック体S" pitchFamily="50" charset="-128"/>
                <a:ea typeface="AR Pゴシック体S" pitchFamily="50" charset="-128"/>
              </a:rPr>
              <a:t>改正</a:t>
            </a:r>
            <a:endParaRPr lang="en-US" altLang="ja-JP" dirty="0" smtClean="0">
              <a:solidFill>
                <a:schemeClr val="bg1"/>
              </a:solidFill>
              <a:effectLst>
                <a:outerShdw blurRad="38100" dist="38100" dir="2700000" algn="tl">
                  <a:srgbClr val="000000">
                    <a:alpha val="43137"/>
                  </a:srgbClr>
                </a:outerShdw>
              </a:effectLst>
              <a:latin typeface="AR Pゴシック体S" pitchFamily="50" charset="-128"/>
              <a:ea typeface="AR Pゴシック体S" pitchFamily="50" charset="-128"/>
            </a:endParaRPr>
          </a:p>
          <a:p>
            <a:pPr eaLnBrk="1" hangingPunct="1">
              <a:defRPr/>
            </a:pPr>
            <a:r>
              <a:rPr lang="ja-JP" altLang="en-US" sz="2800" dirty="0" smtClean="0">
                <a:solidFill>
                  <a:schemeClr val="bg1"/>
                </a:solidFill>
                <a:effectLst>
                  <a:outerShdw blurRad="38100" dist="38100" dir="2700000" algn="tl">
                    <a:srgbClr val="000000">
                      <a:alpha val="43137"/>
                    </a:srgbClr>
                  </a:outerShdw>
                </a:effectLst>
                <a:latin typeface="AR Pゴシック体S" pitchFamily="50" charset="-128"/>
                <a:ea typeface="AR Pゴシック体S" pitchFamily="50" charset="-128"/>
              </a:rPr>
              <a:t>（平成２５年１２月２７日公布）</a:t>
            </a:r>
            <a:endParaRPr lang="en-US" altLang="ja-JP" sz="2800" dirty="0" smtClean="0">
              <a:solidFill>
                <a:schemeClr val="bg1"/>
              </a:solidFill>
              <a:effectLst>
                <a:outerShdw blurRad="38100" dist="38100" dir="2700000" algn="tl">
                  <a:srgbClr val="000000">
                    <a:alpha val="43137"/>
                  </a:srgbClr>
                </a:outerShdw>
              </a:effectLst>
              <a:latin typeface="AR Pゴシック体S" pitchFamily="50" charset="-128"/>
              <a:ea typeface="AR Pゴシック体S" pitchFamily="50" charset="-128"/>
            </a:endParaRPr>
          </a:p>
          <a:p>
            <a:pPr eaLnBrk="1" hangingPunct="1">
              <a:defRPr/>
            </a:pPr>
            <a:endParaRPr lang="ja-JP" altLang="en-US" dirty="0">
              <a:solidFill>
                <a:schemeClr val="bg1"/>
              </a:solidFill>
              <a:effectLst>
                <a:outerShdw blurRad="38100" dist="38100" dir="2700000" algn="tl">
                  <a:srgbClr val="000000">
                    <a:alpha val="43137"/>
                  </a:srgbClr>
                </a:outerShdw>
              </a:effectLst>
              <a:latin typeface="AR Pゴシック体S" pitchFamily="50" charset="-128"/>
              <a:ea typeface="AR Pゴシック体S" pitchFamily="50" charset="-128"/>
            </a:endParaRPr>
          </a:p>
        </p:txBody>
      </p:sp>
      <p:sp>
        <p:nvSpPr>
          <p:cNvPr id="2" name="正方形/長方形 1"/>
          <p:cNvSpPr/>
          <p:nvPr/>
        </p:nvSpPr>
        <p:spPr>
          <a:xfrm>
            <a:off x="0" y="2493387"/>
            <a:ext cx="9906000" cy="3447098"/>
          </a:xfrm>
          <a:prstGeom prst="rect">
            <a:avLst/>
          </a:prstGeom>
        </p:spPr>
        <p:txBody>
          <a:bodyPr wrap="square">
            <a:spAutoFit/>
          </a:bodyPr>
          <a:lstStyle/>
          <a:p>
            <a:pPr eaLnBrk="1" hangingPunct="1">
              <a:spcBef>
                <a:spcPts val="600"/>
              </a:spcBef>
              <a:spcAft>
                <a:spcPts val="1200"/>
              </a:spcAft>
              <a:buNone/>
              <a:defRPr/>
            </a:pPr>
            <a:r>
              <a:rPr lang="ja-JP" altLang="en-US" sz="2800" dirty="0" smtClean="0"/>
              <a:t>主な改正事項</a:t>
            </a:r>
            <a:endParaRPr lang="en-US" altLang="ja-JP" sz="2800" dirty="0" smtClean="0"/>
          </a:p>
          <a:p>
            <a:pPr eaLnBrk="1" hangingPunct="1">
              <a:lnSpc>
                <a:spcPts val="2000"/>
              </a:lnSpc>
              <a:spcBef>
                <a:spcPts val="600"/>
              </a:spcBef>
              <a:spcAft>
                <a:spcPts val="1200"/>
              </a:spcAft>
              <a:buNone/>
              <a:defRPr/>
            </a:pPr>
            <a:r>
              <a:rPr lang="ja-JP" altLang="en-US" sz="2800" dirty="0" smtClean="0">
                <a:solidFill>
                  <a:srgbClr val="0070C0"/>
                </a:solidFill>
              </a:rPr>
              <a:t>①</a:t>
            </a:r>
            <a:r>
              <a:rPr lang="ja-JP" altLang="en-US" sz="2800" dirty="0">
                <a:solidFill>
                  <a:srgbClr val="0070C0"/>
                </a:solidFill>
              </a:rPr>
              <a:t>　スプリンクラー設備</a:t>
            </a:r>
            <a:r>
              <a:rPr lang="ja-JP" altLang="en-US" sz="2800" dirty="0" smtClean="0">
                <a:solidFill>
                  <a:srgbClr val="0070C0"/>
                </a:solidFill>
              </a:rPr>
              <a:t>の設置基準の見直し</a:t>
            </a:r>
            <a:endParaRPr lang="en-US" altLang="ja-JP" sz="2800" dirty="0" smtClean="0">
              <a:solidFill>
                <a:srgbClr val="0070C0"/>
              </a:solidFill>
            </a:endParaRPr>
          </a:p>
          <a:p>
            <a:pPr eaLnBrk="1" hangingPunct="1">
              <a:lnSpc>
                <a:spcPts val="2000"/>
              </a:lnSpc>
              <a:spcBef>
                <a:spcPts val="600"/>
              </a:spcBef>
              <a:spcAft>
                <a:spcPts val="1200"/>
              </a:spcAft>
              <a:buNone/>
              <a:defRPr/>
            </a:pPr>
            <a:r>
              <a:rPr lang="ja-JP" altLang="en-US" sz="2800" dirty="0" smtClean="0">
                <a:solidFill>
                  <a:srgbClr val="0070C0"/>
                </a:solidFill>
              </a:rPr>
              <a:t>②　自動火災報知設備の設置基準の見直し</a:t>
            </a:r>
            <a:endParaRPr lang="en-US" altLang="ja-JP" sz="2800" dirty="0" smtClean="0">
              <a:solidFill>
                <a:srgbClr val="0070C0"/>
              </a:solidFill>
            </a:endParaRPr>
          </a:p>
          <a:p>
            <a:pPr eaLnBrk="1" hangingPunct="1">
              <a:lnSpc>
                <a:spcPts val="2000"/>
              </a:lnSpc>
              <a:spcBef>
                <a:spcPts val="600"/>
              </a:spcBef>
              <a:spcAft>
                <a:spcPts val="1200"/>
              </a:spcAft>
              <a:buNone/>
              <a:defRPr/>
            </a:pPr>
            <a:r>
              <a:rPr lang="ja-JP" altLang="en-US" sz="2800" dirty="0" smtClean="0">
                <a:solidFill>
                  <a:srgbClr val="0070C0"/>
                </a:solidFill>
              </a:rPr>
              <a:t>③　消防機関の検査を受けなければならない防火対象物等</a:t>
            </a:r>
            <a:endParaRPr lang="en-US" altLang="ja-JP" sz="2800" dirty="0" smtClean="0">
              <a:solidFill>
                <a:srgbClr val="0070C0"/>
              </a:solidFill>
            </a:endParaRPr>
          </a:p>
          <a:p>
            <a:pPr eaLnBrk="1" hangingPunct="1">
              <a:lnSpc>
                <a:spcPts val="2000"/>
              </a:lnSpc>
              <a:spcBef>
                <a:spcPts val="600"/>
              </a:spcBef>
              <a:spcAft>
                <a:spcPts val="1200"/>
              </a:spcAft>
              <a:buNone/>
              <a:defRPr/>
            </a:pPr>
            <a:r>
              <a:rPr lang="ja-JP" altLang="en-US" sz="2800" dirty="0" smtClean="0">
                <a:solidFill>
                  <a:srgbClr val="0070C0"/>
                </a:solidFill>
              </a:rPr>
              <a:t>　　　の見直し</a:t>
            </a:r>
            <a:endParaRPr lang="en-US" altLang="ja-JP" sz="2800" dirty="0" smtClean="0">
              <a:solidFill>
                <a:srgbClr val="0070C0"/>
              </a:solidFill>
            </a:endParaRPr>
          </a:p>
          <a:p>
            <a:pPr eaLnBrk="1" hangingPunct="1">
              <a:lnSpc>
                <a:spcPts val="2000"/>
              </a:lnSpc>
              <a:spcBef>
                <a:spcPts val="600"/>
              </a:spcBef>
              <a:spcAft>
                <a:spcPts val="1200"/>
              </a:spcAft>
              <a:buNone/>
              <a:defRPr/>
            </a:pPr>
            <a:r>
              <a:rPr lang="ja-JP" altLang="en-US" sz="2800" dirty="0" smtClean="0">
                <a:solidFill>
                  <a:srgbClr val="0070C0"/>
                </a:solidFill>
              </a:rPr>
              <a:t>④　消防機関へ通報する火災報知設備等の基準の見直し</a:t>
            </a:r>
            <a:endParaRPr lang="en-US" altLang="ja-JP" sz="2800" dirty="0" smtClean="0">
              <a:solidFill>
                <a:srgbClr val="0070C0"/>
              </a:solidFill>
            </a:endParaRPr>
          </a:p>
          <a:p>
            <a:pPr eaLnBrk="1" hangingPunct="1">
              <a:lnSpc>
                <a:spcPts val="2000"/>
              </a:lnSpc>
              <a:spcBef>
                <a:spcPts val="600"/>
              </a:spcBef>
              <a:spcAft>
                <a:spcPts val="1200"/>
              </a:spcAft>
              <a:buNone/>
              <a:defRPr/>
            </a:pPr>
            <a:r>
              <a:rPr lang="ja-JP" altLang="en-US" sz="2800" dirty="0" smtClean="0">
                <a:solidFill>
                  <a:srgbClr val="0070C0"/>
                </a:solidFill>
              </a:rPr>
              <a:t>⑤　特定小規模施設省令の見直し</a:t>
            </a:r>
            <a:endParaRPr lang="en-US" altLang="ja-JP" sz="2800" dirty="0">
              <a:solidFill>
                <a:srgbClr val="0070C0"/>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角丸四角形 40"/>
          <p:cNvSpPr/>
          <p:nvPr/>
        </p:nvSpPr>
        <p:spPr>
          <a:xfrm>
            <a:off x="1352550" y="219075"/>
            <a:ext cx="7345363" cy="423863"/>
          </a:xfrm>
          <a:prstGeom prst="roundRect">
            <a:avLst/>
          </a:prstGeom>
          <a:gradFill>
            <a:gsLst>
              <a:gs pos="0">
                <a:schemeClr val="accent1">
                  <a:shade val="30000"/>
                  <a:satMod val="115000"/>
                  <a:alpha val="0"/>
                </a:schemeClr>
              </a:gs>
              <a:gs pos="50000">
                <a:schemeClr val="accent1">
                  <a:shade val="67500"/>
                  <a:satMod val="115000"/>
                  <a:alpha val="50000"/>
                </a:schemeClr>
              </a:gs>
              <a:gs pos="100000">
                <a:schemeClr val="accent1">
                  <a:shade val="100000"/>
                  <a:satMod val="115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dirty="0">
                <a:solidFill>
                  <a:schemeClr val="tx1"/>
                </a:solidFill>
                <a:latin typeface="HGP創英角ｺﾞｼｯｸUB" panose="020B0900000000000000" pitchFamily="50" charset="-128"/>
                <a:ea typeface="HGP創英角ｺﾞｼｯｸUB" panose="020B0900000000000000" pitchFamily="50" charset="-128"/>
              </a:rPr>
              <a:t>消防法施行令の一部を改正する</a:t>
            </a:r>
            <a:r>
              <a:rPr lang="ja-JP" altLang="en-US" sz="2000" dirty="0" smtClean="0">
                <a:solidFill>
                  <a:schemeClr val="tx1"/>
                </a:solidFill>
                <a:latin typeface="HGP創英角ｺﾞｼｯｸUB" panose="020B0900000000000000" pitchFamily="50" charset="-128"/>
                <a:ea typeface="HGP創英角ｺﾞｼｯｸUB" panose="020B0900000000000000" pitchFamily="50" charset="-128"/>
              </a:rPr>
              <a:t>政令等</a:t>
            </a:r>
            <a:r>
              <a:rPr lang="ja-JP" altLang="en-US" sz="2000" dirty="0">
                <a:solidFill>
                  <a:schemeClr val="tx1"/>
                </a:solidFill>
                <a:latin typeface="HGP創英角ｺﾞｼｯｸUB" panose="020B0900000000000000" pitchFamily="50" charset="-128"/>
                <a:ea typeface="HGP創英角ｺﾞｼｯｸUB" panose="020B0900000000000000" pitchFamily="50" charset="-128"/>
              </a:rPr>
              <a:t>について</a:t>
            </a:r>
          </a:p>
        </p:txBody>
      </p:sp>
      <p:sp>
        <p:nvSpPr>
          <p:cNvPr id="3" name="角丸四角形 2"/>
          <p:cNvSpPr/>
          <p:nvPr/>
        </p:nvSpPr>
        <p:spPr>
          <a:xfrm>
            <a:off x="179388" y="2252663"/>
            <a:ext cx="2665412" cy="1795462"/>
          </a:xfrm>
          <a:prstGeom prst="roundRect">
            <a:avLst>
              <a:gd name="adj" fmla="val 10562"/>
            </a:avLst>
          </a:prstGeom>
        </p:spPr>
        <p:style>
          <a:lnRef idx="1">
            <a:schemeClr val="accent3"/>
          </a:lnRef>
          <a:fillRef idx="2">
            <a:schemeClr val="accent3"/>
          </a:fillRef>
          <a:effectRef idx="1">
            <a:schemeClr val="accent3"/>
          </a:effectRef>
          <a:fontRef idx="minor">
            <a:schemeClr val="dk1"/>
          </a:fontRef>
        </p:style>
        <p:txBody>
          <a:bodyPr/>
          <a:lstStyle/>
          <a:p>
            <a:pPr algn="just">
              <a:defRPr/>
            </a:pPr>
            <a:r>
              <a:rPr lang="ja-JP" altLang="en-US" sz="1400" dirty="0"/>
              <a:t>消防法施行令５条の２</a:t>
            </a:r>
            <a:endParaRPr lang="en-US" altLang="ja-JP" sz="1400" dirty="0"/>
          </a:p>
          <a:p>
            <a:pPr marL="82550" algn="just">
              <a:defRPr/>
            </a:pPr>
            <a:r>
              <a:rPr lang="ja-JP" altLang="en-US" sz="1400" dirty="0">
                <a:latin typeface="HGP創英角ｺﾞｼｯｸUB" panose="020B0900000000000000" pitchFamily="50" charset="-128"/>
                <a:ea typeface="HGP創英角ｺﾞｼｯｸUB" panose="020B0900000000000000" pitchFamily="50" charset="-128"/>
              </a:rPr>
              <a:t>対象火気器具等の取扱いに関する条例制定基準の見直し</a:t>
            </a:r>
            <a:endParaRPr lang="en-US" altLang="ja-JP" sz="1400" dirty="0">
              <a:latin typeface="HGP創英角ｺﾞｼｯｸUB" panose="020B0900000000000000" pitchFamily="50" charset="-128"/>
              <a:ea typeface="HGP創英角ｺﾞｼｯｸUB" panose="020B0900000000000000" pitchFamily="50" charset="-128"/>
            </a:endParaRPr>
          </a:p>
          <a:p>
            <a:pPr marL="273050" indent="-190500" algn="just">
              <a:spcBef>
                <a:spcPts val="600"/>
              </a:spcBef>
              <a:defRPr/>
            </a:pPr>
            <a:r>
              <a:rPr lang="ja-JP" altLang="en-US" sz="1200" dirty="0">
                <a:latin typeface="+mn-ea"/>
              </a:rPr>
              <a:t>・ </a:t>
            </a:r>
            <a:r>
              <a:rPr lang="en-US" altLang="ja-JP" sz="1200" dirty="0">
                <a:latin typeface="+mn-ea"/>
              </a:rPr>
              <a:t>	</a:t>
            </a:r>
            <a:r>
              <a:rPr lang="ja-JP" altLang="en-US" sz="1200" dirty="0">
                <a:latin typeface="+mn-ea"/>
              </a:rPr>
              <a:t>対象火気器具等を、多数の者の集合する催しに際して使用する場合は、消火器の準備をすることを条例制定基準として定める。</a:t>
            </a:r>
            <a:endParaRPr lang="en-US" altLang="ja-JP" sz="1200" dirty="0">
              <a:latin typeface="+mn-ea"/>
            </a:endParaRPr>
          </a:p>
          <a:p>
            <a:pPr marL="444500" indent="-190500" algn="just">
              <a:spcBef>
                <a:spcPts val="600"/>
              </a:spcBef>
              <a:defRPr/>
            </a:pPr>
            <a:r>
              <a:rPr lang="en-US" altLang="ja-JP" sz="1200" dirty="0">
                <a:latin typeface="+mn-ea"/>
              </a:rPr>
              <a:t>※	</a:t>
            </a:r>
            <a:r>
              <a:rPr lang="ja-JP" altLang="en-US" sz="1200" dirty="0">
                <a:latin typeface="+mn-ea"/>
              </a:rPr>
              <a:t>条例</a:t>
            </a:r>
            <a:r>
              <a:rPr lang="en-US" altLang="ja-JP" sz="1200" dirty="0">
                <a:latin typeface="+mn-ea"/>
              </a:rPr>
              <a:t>(</a:t>
            </a:r>
            <a:r>
              <a:rPr lang="ja-JP" altLang="en-US" sz="1200" dirty="0">
                <a:latin typeface="+mn-ea"/>
              </a:rPr>
              <a:t>例</a:t>
            </a:r>
            <a:r>
              <a:rPr lang="en-US" altLang="ja-JP" sz="1200" dirty="0" smtClean="0">
                <a:latin typeface="+mn-ea"/>
              </a:rPr>
              <a:t>)</a:t>
            </a:r>
            <a:r>
              <a:rPr lang="ja-JP" altLang="en-US" sz="1200" dirty="0" smtClean="0">
                <a:latin typeface="+mn-ea"/>
              </a:rPr>
              <a:t>で示す。</a:t>
            </a:r>
            <a:endParaRPr lang="en-US" altLang="ja-JP" sz="1200" dirty="0">
              <a:latin typeface="+mn-ea"/>
            </a:endParaRPr>
          </a:p>
        </p:txBody>
      </p:sp>
      <p:sp>
        <p:nvSpPr>
          <p:cNvPr id="23" name="角丸四角形 22"/>
          <p:cNvSpPr/>
          <p:nvPr/>
        </p:nvSpPr>
        <p:spPr>
          <a:xfrm>
            <a:off x="2868613" y="2259013"/>
            <a:ext cx="3386137" cy="1789112"/>
          </a:xfrm>
          <a:prstGeom prst="roundRect">
            <a:avLst>
              <a:gd name="adj" fmla="val 11628"/>
            </a:avLst>
          </a:prstGeom>
        </p:spPr>
        <p:style>
          <a:lnRef idx="1">
            <a:schemeClr val="accent2"/>
          </a:lnRef>
          <a:fillRef idx="2">
            <a:schemeClr val="accent2"/>
          </a:fillRef>
          <a:effectRef idx="1">
            <a:schemeClr val="accent2"/>
          </a:effectRef>
          <a:fontRef idx="minor">
            <a:schemeClr val="dk1"/>
          </a:fontRef>
        </p:style>
        <p:txBody>
          <a:bodyPr/>
          <a:lstStyle/>
          <a:p>
            <a:pPr algn="just">
              <a:defRPr/>
            </a:pPr>
            <a:r>
              <a:rPr lang="ja-JP" altLang="en-US" sz="1400" dirty="0"/>
              <a:t>消防法施行令１２条</a:t>
            </a:r>
            <a:endParaRPr lang="en-US" altLang="ja-JP" sz="1400" dirty="0"/>
          </a:p>
          <a:p>
            <a:pPr marL="82550" algn="just">
              <a:defRPr/>
            </a:pPr>
            <a:r>
              <a:rPr lang="ja-JP" altLang="en-US" sz="1400" dirty="0">
                <a:latin typeface="HGP創英角ｺﾞｼｯｸUB" panose="020B0900000000000000" pitchFamily="50" charset="-128"/>
                <a:ea typeface="HGP創英角ｺﾞｼｯｸUB" panose="020B0900000000000000" pitchFamily="50" charset="-128"/>
              </a:rPr>
              <a:t>スプリンクラー設備の設置基準の見直し</a:t>
            </a:r>
            <a:endParaRPr lang="en-US" altLang="ja-JP" sz="1400" dirty="0">
              <a:latin typeface="HGP創英角ｺﾞｼｯｸUB" panose="020B0900000000000000" pitchFamily="50" charset="-128"/>
              <a:ea typeface="HGP創英角ｺﾞｼｯｸUB" panose="020B0900000000000000" pitchFamily="50" charset="-128"/>
            </a:endParaRPr>
          </a:p>
          <a:p>
            <a:pPr marL="273050" indent="-190500" algn="just">
              <a:spcBef>
                <a:spcPts val="600"/>
              </a:spcBef>
              <a:defRPr/>
            </a:pPr>
            <a:r>
              <a:rPr lang="ja-JP" altLang="en-US" sz="1200" dirty="0"/>
              <a:t>・ </a:t>
            </a:r>
            <a:r>
              <a:rPr lang="en-US" altLang="ja-JP" sz="1200" dirty="0"/>
              <a:t>	</a:t>
            </a:r>
            <a:r>
              <a:rPr lang="ja-JP" altLang="en-US" sz="1200" dirty="0"/>
              <a:t>自力避難が困難な者が入所する社会福祉施設におけるスプリンクラー設置基準見直し（２７５㎡→原則０㎡）</a:t>
            </a:r>
            <a:endParaRPr lang="en-US" altLang="ja-JP" sz="1200" dirty="0"/>
          </a:p>
          <a:p>
            <a:pPr marL="273050" indent="-190500" algn="just">
              <a:spcBef>
                <a:spcPts val="600"/>
              </a:spcBef>
              <a:defRPr/>
            </a:pPr>
            <a:r>
              <a:rPr lang="ja-JP" altLang="en-US" sz="1200" dirty="0"/>
              <a:t>・</a:t>
            </a:r>
            <a:r>
              <a:rPr lang="en-US" altLang="ja-JP" sz="1200" dirty="0"/>
              <a:t>	</a:t>
            </a:r>
            <a:r>
              <a:rPr lang="ja-JP" altLang="en-US" sz="1200" dirty="0"/>
              <a:t>例外として、延焼抑制構造を持つ施設は設置不要。介助がなければ避難できない者が多数を占めない施設は２７５㎡を据え置く。</a:t>
            </a:r>
          </a:p>
        </p:txBody>
      </p:sp>
      <p:sp>
        <p:nvSpPr>
          <p:cNvPr id="24" name="角丸四角形 23"/>
          <p:cNvSpPr/>
          <p:nvPr/>
        </p:nvSpPr>
        <p:spPr>
          <a:xfrm>
            <a:off x="6278563" y="2252663"/>
            <a:ext cx="3457575" cy="1795462"/>
          </a:xfrm>
          <a:prstGeom prst="roundRect">
            <a:avLst>
              <a:gd name="adj" fmla="val 13106"/>
            </a:avLst>
          </a:prstGeom>
        </p:spPr>
        <p:style>
          <a:lnRef idx="1">
            <a:schemeClr val="accent1"/>
          </a:lnRef>
          <a:fillRef idx="2">
            <a:schemeClr val="accent1"/>
          </a:fillRef>
          <a:effectRef idx="1">
            <a:schemeClr val="accent1"/>
          </a:effectRef>
          <a:fontRef idx="minor">
            <a:schemeClr val="dk1"/>
          </a:fontRef>
        </p:style>
        <p:txBody>
          <a:bodyPr/>
          <a:lstStyle/>
          <a:p>
            <a:pPr algn="just">
              <a:defRPr/>
            </a:pPr>
            <a:r>
              <a:rPr lang="ja-JP" altLang="en-US" sz="1400" dirty="0"/>
              <a:t>消防法施行令２１条</a:t>
            </a:r>
            <a:endParaRPr lang="en-US" altLang="ja-JP" sz="1400" dirty="0"/>
          </a:p>
          <a:p>
            <a:pPr marL="82550" algn="just">
              <a:defRPr/>
            </a:pPr>
            <a:r>
              <a:rPr lang="ja-JP" altLang="en-US" sz="1400" dirty="0">
                <a:latin typeface="HGP創英角ｺﾞｼｯｸUB" panose="020B0900000000000000" pitchFamily="50" charset="-128"/>
                <a:ea typeface="HGP創英角ｺﾞｼｯｸUB" panose="020B0900000000000000" pitchFamily="50" charset="-128"/>
              </a:rPr>
              <a:t>自動火災報知設備の設置基準の見直し</a:t>
            </a:r>
            <a:endParaRPr lang="en-US" altLang="ja-JP" sz="1400" dirty="0">
              <a:latin typeface="HGP創英角ｺﾞｼｯｸUB" panose="020B0900000000000000" pitchFamily="50" charset="-128"/>
              <a:ea typeface="HGP創英角ｺﾞｼｯｸUB" panose="020B0900000000000000" pitchFamily="50" charset="-128"/>
            </a:endParaRPr>
          </a:p>
          <a:p>
            <a:pPr marL="273050" indent="-190500" algn="just">
              <a:spcBef>
                <a:spcPts val="600"/>
              </a:spcBef>
              <a:defRPr/>
            </a:pPr>
            <a:r>
              <a:rPr lang="ja-JP" altLang="en-US" sz="1200" dirty="0"/>
              <a:t>・ </a:t>
            </a:r>
            <a:r>
              <a:rPr lang="en-US" altLang="ja-JP" sz="1200" dirty="0"/>
              <a:t>	</a:t>
            </a:r>
            <a:r>
              <a:rPr lang="ja-JP" altLang="en-US" sz="1200" dirty="0"/>
              <a:t>小規模なホテル・旅館、病院・診療所、社会福祉施設等（自力避難困難な者が入所するもの以外のもの</a:t>
            </a:r>
            <a:r>
              <a:rPr lang="ja-JP" altLang="en-US" sz="900" dirty="0"/>
              <a:t>（</a:t>
            </a:r>
            <a:r>
              <a:rPr lang="en-US" altLang="ja-JP" sz="900" dirty="0"/>
              <a:t>※</a:t>
            </a:r>
            <a:r>
              <a:rPr lang="ja-JP" altLang="en-US" sz="900" dirty="0"/>
              <a:t>）</a:t>
            </a:r>
            <a:r>
              <a:rPr lang="ja-JP" altLang="en-US" sz="1200" dirty="0"/>
              <a:t>）に対して、自動火災報知器の設置を義務化する。</a:t>
            </a:r>
            <a:endParaRPr lang="en-US" altLang="ja-JP" sz="1200" dirty="0"/>
          </a:p>
          <a:p>
            <a:pPr marL="444500" indent="-190500" algn="just">
              <a:spcBef>
                <a:spcPts val="600"/>
              </a:spcBef>
              <a:defRPr/>
            </a:pPr>
            <a:r>
              <a:rPr lang="en-US" altLang="ja-JP" sz="1200" dirty="0"/>
              <a:t>※	</a:t>
            </a:r>
            <a:r>
              <a:rPr lang="ja-JP" altLang="en-US" sz="1200" dirty="0"/>
              <a:t>自力避難困難な者が入所する社会福祉施設については、既に義務付けあり。</a:t>
            </a:r>
          </a:p>
        </p:txBody>
      </p:sp>
      <p:sp>
        <p:nvSpPr>
          <p:cNvPr id="4" name="正方形/長方形 3"/>
          <p:cNvSpPr/>
          <p:nvPr/>
        </p:nvSpPr>
        <p:spPr>
          <a:xfrm>
            <a:off x="104775" y="2208213"/>
            <a:ext cx="9664700" cy="1916112"/>
          </a:xfrm>
          <a:prstGeom prst="rect">
            <a:avLst/>
          </a:prstGeom>
          <a:noFill/>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sp>
        <p:nvSpPr>
          <p:cNvPr id="5" name="正方形/長方形 4"/>
          <p:cNvSpPr/>
          <p:nvPr/>
        </p:nvSpPr>
        <p:spPr>
          <a:xfrm>
            <a:off x="92075" y="1909763"/>
            <a:ext cx="9688513" cy="2555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dirty="0">
                <a:latin typeface="HGP創英角ｺﾞｼｯｸUB" panose="020B0900000000000000" pitchFamily="50" charset="-128"/>
                <a:ea typeface="HGP創英角ｺﾞｼｯｸUB" panose="020B0900000000000000" pitchFamily="50" charset="-128"/>
              </a:rPr>
              <a:t>政令改正</a:t>
            </a:r>
          </a:p>
        </p:txBody>
      </p:sp>
      <p:sp>
        <p:nvSpPr>
          <p:cNvPr id="10" name="正方形/長方形 9"/>
          <p:cNvSpPr/>
          <p:nvPr/>
        </p:nvSpPr>
        <p:spPr>
          <a:xfrm>
            <a:off x="104775" y="4167188"/>
            <a:ext cx="9675813" cy="2921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dirty="0">
                <a:latin typeface="HGP創英角ｺﾞｼｯｸUB" panose="020B0900000000000000" pitchFamily="50" charset="-128"/>
                <a:ea typeface="HGP創英角ｺﾞｼｯｸUB" panose="020B0900000000000000" pitchFamily="50" charset="-128"/>
              </a:rPr>
              <a:t>政令</a:t>
            </a:r>
            <a:r>
              <a:rPr lang="ja-JP" altLang="en-US" sz="1600">
                <a:latin typeface="HGP創英角ｺﾞｼｯｸUB" panose="020B0900000000000000" pitchFamily="50" charset="-128"/>
                <a:ea typeface="HGP創英角ｺﾞｼｯｸUB" panose="020B0900000000000000" pitchFamily="50" charset="-128"/>
              </a:rPr>
              <a:t>改正に関連する省令</a:t>
            </a:r>
            <a:r>
              <a:rPr lang="ja-JP" altLang="en-US" sz="1600" dirty="0">
                <a:latin typeface="HGP創英角ｺﾞｼｯｸUB" panose="020B0900000000000000" pitchFamily="50" charset="-128"/>
                <a:ea typeface="HGP創英角ｺﾞｼｯｸUB" panose="020B0900000000000000" pitchFamily="50" charset="-128"/>
              </a:rPr>
              <a:t>改正</a:t>
            </a:r>
          </a:p>
        </p:txBody>
      </p:sp>
      <p:sp>
        <p:nvSpPr>
          <p:cNvPr id="11" name="正方形/長方形 10"/>
          <p:cNvSpPr/>
          <p:nvPr/>
        </p:nvSpPr>
        <p:spPr>
          <a:xfrm>
            <a:off x="104775" y="4494213"/>
            <a:ext cx="9677400" cy="1409700"/>
          </a:xfrm>
          <a:prstGeom prst="rect">
            <a:avLst/>
          </a:prstGeom>
          <a:noFill/>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sp>
        <p:nvSpPr>
          <p:cNvPr id="12" name="角丸四角形 11"/>
          <p:cNvSpPr/>
          <p:nvPr/>
        </p:nvSpPr>
        <p:spPr>
          <a:xfrm>
            <a:off x="138113" y="4541838"/>
            <a:ext cx="4503737" cy="1296987"/>
          </a:xfrm>
          <a:prstGeom prst="roundRect">
            <a:avLst>
              <a:gd name="adj" fmla="val 11628"/>
            </a:avLst>
          </a:prstGeom>
          <a:solidFill>
            <a:srgbClr val="FFFF66"/>
          </a:solidFill>
          <a:effectLst>
            <a:outerShdw blurRad="50800" dist="38100" dir="5400000" algn="t"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a:lstStyle/>
          <a:p>
            <a:pPr algn="just">
              <a:defRPr/>
            </a:pPr>
            <a:r>
              <a:rPr lang="ja-JP" altLang="en-US" sz="1400" dirty="0"/>
              <a:t>消防法施行規則２５条</a:t>
            </a:r>
            <a:endParaRPr lang="en-US" altLang="ja-JP" sz="1400" dirty="0"/>
          </a:p>
          <a:p>
            <a:pPr marL="82550" algn="just">
              <a:defRPr/>
            </a:pPr>
            <a:r>
              <a:rPr lang="ja-JP" altLang="en-US" sz="1400" dirty="0">
                <a:latin typeface="HGP創英角ｺﾞｼｯｸUB" panose="020B0900000000000000" pitchFamily="50" charset="-128"/>
                <a:ea typeface="HGP創英角ｺﾞｼｯｸUB" panose="020B0900000000000000" pitchFamily="50" charset="-128"/>
              </a:rPr>
              <a:t>火災通報装置の設置基準の見直し</a:t>
            </a:r>
            <a:endParaRPr lang="en-US" altLang="ja-JP" sz="1400" dirty="0">
              <a:latin typeface="HGP創英角ｺﾞｼｯｸUB" panose="020B0900000000000000" pitchFamily="50" charset="-128"/>
              <a:ea typeface="HGP創英角ｺﾞｼｯｸUB" panose="020B0900000000000000" pitchFamily="50" charset="-128"/>
            </a:endParaRPr>
          </a:p>
          <a:p>
            <a:pPr marL="273050" indent="-190500" algn="just">
              <a:spcBef>
                <a:spcPts val="600"/>
              </a:spcBef>
              <a:defRPr/>
            </a:pPr>
            <a:r>
              <a:rPr lang="ja-JP" altLang="en-US" sz="1200" dirty="0"/>
              <a:t>・　自力避難が困難な者が入所する社会福祉施設等における火災通報装置について、自動火災報知設備の感知器の作動と連動して自動的に起動することを義務付ける。</a:t>
            </a:r>
            <a:endParaRPr lang="en-US" altLang="ja-JP" sz="1200" dirty="0"/>
          </a:p>
        </p:txBody>
      </p:sp>
      <p:sp>
        <p:nvSpPr>
          <p:cNvPr id="13" name="角丸四角形 12"/>
          <p:cNvSpPr/>
          <p:nvPr/>
        </p:nvSpPr>
        <p:spPr>
          <a:xfrm>
            <a:off x="4683125" y="4530725"/>
            <a:ext cx="5053013" cy="1314450"/>
          </a:xfrm>
          <a:prstGeom prst="roundRect">
            <a:avLst>
              <a:gd name="adj" fmla="val 13106"/>
            </a:avLst>
          </a:prstGeom>
        </p:spPr>
        <p:style>
          <a:lnRef idx="1">
            <a:schemeClr val="accent1"/>
          </a:lnRef>
          <a:fillRef idx="2">
            <a:schemeClr val="accent1"/>
          </a:fillRef>
          <a:effectRef idx="1">
            <a:schemeClr val="accent1"/>
          </a:effectRef>
          <a:fontRef idx="minor">
            <a:schemeClr val="dk1"/>
          </a:fontRef>
        </p:style>
        <p:txBody>
          <a:bodyPr/>
          <a:lstStyle/>
          <a:p>
            <a:pPr algn="just">
              <a:defRPr/>
            </a:pPr>
            <a:r>
              <a:rPr lang="ja-JP" altLang="en-US" sz="1400" dirty="0"/>
              <a:t>特定小規模施設用消防用設備等省令２条</a:t>
            </a:r>
            <a:endParaRPr lang="en-US" altLang="ja-JP" sz="1400" dirty="0"/>
          </a:p>
          <a:p>
            <a:pPr marL="82550" algn="just">
              <a:defRPr/>
            </a:pPr>
            <a:r>
              <a:rPr lang="ja-JP" altLang="en-US" sz="1400" dirty="0">
                <a:latin typeface="HGP創英角ｺﾞｼｯｸUB" panose="020B0900000000000000" pitchFamily="50" charset="-128"/>
                <a:ea typeface="HGP創英角ｺﾞｼｯｸUB" panose="020B0900000000000000" pitchFamily="50" charset="-128"/>
              </a:rPr>
              <a:t>特定小規模施設用自動火災報知設備の設置対象の見直し</a:t>
            </a:r>
            <a:endParaRPr lang="en-US" altLang="ja-JP" sz="1400" dirty="0">
              <a:latin typeface="HGP創英角ｺﾞｼｯｸUB" panose="020B0900000000000000" pitchFamily="50" charset="-128"/>
              <a:ea typeface="HGP創英角ｺﾞｼｯｸUB" panose="020B0900000000000000" pitchFamily="50" charset="-128"/>
            </a:endParaRPr>
          </a:p>
          <a:p>
            <a:pPr marL="273050" indent="-190500" algn="just">
              <a:spcBef>
                <a:spcPts val="600"/>
              </a:spcBef>
              <a:defRPr/>
            </a:pPr>
            <a:r>
              <a:rPr lang="ja-JP" altLang="en-US" sz="1200" dirty="0"/>
              <a:t>・ </a:t>
            </a:r>
            <a:r>
              <a:rPr lang="en-US" altLang="ja-JP" sz="1200" dirty="0"/>
              <a:t>	</a:t>
            </a:r>
            <a:r>
              <a:rPr lang="ja-JP" altLang="en-US" sz="1200" dirty="0"/>
              <a:t>小規模なホテル・旅館、病院・診療所、社会福祉施設等に対する自動火災報知設備の設置の義務化に伴い、特定小規模施設用自動火災報知設備を用いることができる施設の範囲にこれらの施設を追加する。</a:t>
            </a:r>
          </a:p>
        </p:txBody>
      </p:sp>
      <p:sp>
        <p:nvSpPr>
          <p:cNvPr id="15" name="正方形/長方形 14"/>
          <p:cNvSpPr/>
          <p:nvPr/>
        </p:nvSpPr>
        <p:spPr>
          <a:xfrm>
            <a:off x="127000" y="555625"/>
            <a:ext cx="9655175" cy="122713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p>
            <a:pPr>
              <a:defRPr/>
            </a:pPr>
            <a:endParaRPr lang="en-US" altLang="ja-JP" sz="1600" dirty="0"/>
          </a:p>
          <a:p>
            <a:pPr>
              <a:defRPr/>
            </a:pPr>
            <a:r>
              <a:rPr lang="ja-JP" altLang="en-US" sz="1600" dirty="0"/>
              <a:t>○　消防法施行令について、福知山市花火大会火災、長崎市認知症高齢者グループホーム火災及び福山市ホ　</a:t>
            </a:r>
            <a:endParaRPr lang="en-US" altLang="ja-JP" sz="1600" dirty="0"/>
          </a:p>
          <a:p>
            <a:pPr>
              <a:defRPr/>
            </a:pPr>
            <a:r>
              <a:rPr lang="ja-JP" altLang="en-US" sz="1600" dirty="0"/>
              <a:t>　テル火災を受けた、各検討部会での検討結果を踏まえ、対象火気器具等の取扱いに関する基準を強化する</a:t>
            </a:r>
            <a:endParaRPr lang="en-US" altLang="ja-JP" sz="1600" dirty="0"/>
          </a:p>
          <a:p>
            <a:pPr>
              <a:defRPr/>
            </a:pPr>
            <a:r>
              <a:rPr lang="ja-JP" altLang="en-US" sz="1600" dirty="0"/>
              <a:t>　とともに、スプリンクラー設備又は自動火災報知設備の設置を行わなければならない防火対象物の範囲の見</a:t>
            </a:r>
            <a:endParaRPr lang="en-US" altLang="ja-JP" sz="1600" dirty="0"/>
          </a:p>
          <a:p>
            <a:pPr>
              <a:defRPr/>
            </a:pPr>
            <a:r>
              <a:rPr lang="ja-JP" altLang="en-US" sz="1600" dirty="0"/>
              <a:t>　直しを行うほか、関連する省令の規定等について必要な見直しを行うものである。</a:t>
            </a:r>
            <a:endParaRPr lang="en-US" altLang="ja-JP" sz="1600" dirty="0"/>
          </a:p>
        </p:txBody>
      </p:sp>
      <p:sp>
        <p:nvSpPr>
          <p:cNvPr id="16" name="正方形/長方形 15"/>
          <p:cNvSpPr/>
          <p:nvPr/>
        </p:nvSpPr>
        <p:spPr>
          <a:xfrm>
            <a:off x="92075" y="5718775"/>
            <a:ext cx="9688513" cy="104933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anchor="ctr"/>
          <a:lstStyle/>
          <a:p>
            <a:pPr>
              <a:defRPr/>
            </a:pPr>
            <a:r>
              <a:rPr lang="ja-JP" altLang="en-US" sz="1400" dirty="0"/>
              <a:t>○その他の見直し</a:t>
            </a:r>
            <a:endParaRPr lang="en-US" altLang="ja-JP" sz="1400" dirty="0"/>
          </a:p>
          <a:p>
            <a:pPr>
              <a:defRPr/>
            </a:pPr>
            <a:r>
              <a:rPr lang="ja-JP" altLang="en-US" sz="1400" dirty="0"/>
              <a:t>　消防法施行規則第１３条の６において、補助散水栓をスプリンクラー設備に用いた場合の消防用ホースの基準について、必要　</a:t>
            </a:r>
            <a:endParaRPr lang="en-US" altLang="ja-JP" sz="1400" dirty="0"/>
          </a:p>
          <a:p>
            <a:pPr>
              <a:defRPr/>
            </a:pPr>
            <a:r>
              <a:rPr lang="ja-JP" altLang="en-US" sz="1400" dirty="0"/>
              <a:t>　な規定を定める。</a:t>
            </a:r>
          </a:p>
        </p:txBody>
      </p:sp>
    </p:spTree>
    <p:extLst>
      <p:ext uri="{BB962C8B-B14F-4D97-AF65-F5344CB8AC3E}">
        <p14:creationId xmlns:p14="http://schemas.microsoft.com/office/powerpoint/2010/main" val="22644369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15061" y="633304"/>
            <a:ext cx="5066539" cy="2935025"/>
          </a:xfrm>
          <a:prstGeom prst="rect">
            <a:avLst/>
          </a:prstGeom>
          <a:solidFill>
            <a:schemeClr val="bg1">
              <a:lumMod val="95000"/>
            </a:schemeClr>
          </a:solidFill>
          <a:ln w="25400">
            <a:solidFill>
              <a:srgbClr val="00B0F0"/>
            </a:solidFill>
          </a:ln>
        </p:spPr>
        <p:txBody>
          <a:bodyPr wrap="square" lIns="36000" tIns="36000" rIns="36000" bIns="36000">
            <a:spAutoFit/>
          </a:bodyPr>
          <a:lstStyle/>
          <a:p>
            <a:r>
              <a:rPr lang="ja-JP" altLang="en-US" dirty="0" smtClean="0"/>
              <a:t>スプリンクラー</a:t>
            </a:r>
            <a:r>
              <a:rPr lang="ja-JP" altLang="en-US" dirty="0"/>
              <a:t>設備を設置しなければならない防火対象物又はその部分に、次</a:t>
            </a:r>
            <a:r>
              <a:rPr lang="ja-JP" altLang="en-US" dirty="0" smtClean="0"/>
              <a:t>に掲げる</a:t>
            </a:r>
            <a:r>
              <a:rPr lang="ja-JP" altLang="en-US" dirty="0"/>
              <a:t>もの</a:t>
            </a:r>
            <a:r>
              <a:rPr lang="ja-JP" altLang="en-US" sz="1400" dirty="0">
                <a:solidFill>
                  <a:schemeClr val="accent6">
                    <a:lumMod val="75000"/>
                  </a:schemeClr>
                </a:solidFill>
              </a:rPr>
              <a:t>（</a:t>
            </a:r>
            <a:r>
              <a:rPr lang="ja-JP" altLang="en-US" sz="1400" u="sng" dirty="0">
                <a:solidFill>
                  <a:schemeClr val="accent6">
                    <a:lumMod val="75000"/>
                  </a:schemeClr>
                </a:solidFill>
              </a:rPr>
              <a:t>火災発生時の延焼を抑制する機能を備える構造として総務省令で</a:t>
            </a:r>
            <a:r>
              <a:rPr lang="ja-JP" altLang="en-US" sz="1400" u="sng" dirty="0" smtClean="0">
                <a:solidFill>
                  <a:schemeClr val="accent6">
                    <a:lumMod val="75000"/>
                  </a:schemeClr>
                </a:solidFill>
              </a:rPr>
              <a:t>定める</a:t>
            </a:r>
            <a:r>
              <a:rPr lang="ja-JP" altLang="en-US" sz="1400" u="sng" dirty="0">
                <a:solidFill>
                  <a:schemeClr val="accent6">
                    <a:lumMod val="75000"/>
                  </a:schemeClr>
                </a:solidFill>
              </a:rPr>
              <a:t>構造を有するものを除く。</a:t>
            </a:r>
            <a:r>
              <a:rPr lang="ja-JP" altLang="en-US" sz="1400" dirty="0">
                <a:solidFill>
                  <a:schemeClr val="accent6">
                    <a:lumMod val="75000"/>
                  </a:schemeClr>
                </a:solidFill>
              </a:rPr>
              <a:t>）</a:t>
            </a:r>
            <a:r>
              <a:rPr lang="ja-JP" altLang="en-US" dirty="0"/>
              <a:t>で延べ面積が２７５㎡未満のものを</a:t>
            </a:r>
            <a:r>
              <a:rPr lang="ja-JP" altLang="en-US" dirty="0" smtClean="0"/>
              <a:t>追加。</a:t>
            </a:r>
            <a:endParaRPr lang="en-US" altLang="ja-JP" dirty="0" smtClean="0"/>
          </a:p>
          <a:p>
            <a:r>
              <a:rPr lang="zh-TW" altLang="en-US" dirty="0" smtClean="0"/>
              <a:t>（</a:t>
            </a:r>
            <a:r>
              <a:rPr lang="zh-TW" altLang="en-US" dirty="0"/>
              <a:t>令第１２条第１項関係</a:t>
            </a:r>
            <a:r>
              <a:rPr lang="zh-TW" altLang="en-US" dirty="0" smtClean="0"/>
              <a:t>）</a:t>
            </a:r>
            <a:endParaRPr lang="en-US" altLang="zh-TW" dirty="0" smtClean="0"/>
          </a:p>
          <a:p>
            <a:endParaRPr lang="zh-TW" altLang="en-US" dirty="0"/>
          </a:p>
          <a:p>
            <a:r>
              <a:rPr lang="en-US" altLang="ja-JP" sz="1600" b="1" dirty="0">
                <a:solidFill>
                  <a:srgbClr val="FF0000"/>
                </a:solidFill>
              </a:rPr>
              <a:t>(1)</a:t>
            </a:r>
            <a:r>
              <a:rPr lang="ja-JP" altLang="en-US" sz="1600" b="1" dirty="0">
                <a:solidFill>
                  <a:srgbClr val="FF0000"/>
                </a:solidFill>
              </a:rPr>
              <a:t>令別表第１（６）項ロ（１）及び（３）に掲げる防火対象物</a:t>
            </a:r>
          </a:p>
          <a:p>
            <a:r>
              <a:rPr lang="en-US" altLang="ja-JP" sz="1600" b="1" dirty="0">
                <a:solidFill>
                  <a:srgbClr val="00B0F0"/>
                </a:solidFill>
              </a:rPr>
              <a:t>(2)</a:t>
            </a:r>
            <a:r>
              <a:rPr lang="ja-JP" altLang="en-US" sz="1600" b="1" dirty="0">
                <a:solidFill>
                  <a:srgbClr val="00B0F0"/>
                </a:solidFill>
              </a:rPr>
              <a:t>令別表第１（６）項ロ（２）、（４）及び（５）に掲げる防火対象物</a:t>
            </a:r>
            <a:r>
              <a:rPr lang="ja-JP" altLang="en-US" sz="1400" b="1" dirty="0">
                <a:solidFill>
                  <a:schemeClr val="accent1"/>
                </a:solidFill>
              </a:rPr>
              <a:t>（</a:t>
            </a:r>
            <a:r>
              <a:rPr lang="ja-JP" altLang="en-US" sz="1400" b="1" u="sng" dirty="0">
                <a:solidFill>
                  <a:schemeClr val="accent1"/>
                </a:solidFill>
              </a:rPr>
              <a:t>介助が</a:t>
            </a:r>
            <a:r>
              <a:rPr lang="ja-JP" altLang="en-US" sz="1400" b="1" u="sng" dirty="0" smtClean="0">
                <a:solidFill>
                  <a:schemeClr val="accent1"/>
                </a:solidFill>
              </a:rPr>
              <a:t>なければ</a:t>
            </a:r>
            <a:r>
              <a:rPr lang="ja-JP" altLang="en-US" sz="1400" b="1" u="sng" dirty="0">
                <a:solidFill>
                  <a:schemeClr val="accent1"/>
                </a:solidFill>
              </a:rPr>
              <a:t>避難</a:t>
            </a:r>
            <a:r>
              <a:rPr lang="ja-JP" altLang="en-US" sz="1400" b="1" u="sng" dirty="0" smtClean="0">
                <a:solidFill>
                  <a:schemeClr val="accent1"/>
                </a:solidFill>
              </a:rPr>
              <a:t>できない</a:t>
            </a:r>
            <a:r>
              <a:rPr lang="ja-JP" altLang="en-US" sz="1400" b="1" u="sng" dirty="0">
                <a:solidFill>
                  <a:schemeClr val="accent1"/>
                </a:solidFill>
              </a:rPr>
              <a:t>者として総務省令で定める者を主として入所させるものに</a:t>
            </a:r>
            <a:r>
              <a:rPr lang="ja-JP" altLang="en-US" sz="1400" b="1" u="sng" dirty="0" smtClean="0">
                <a:solidFill>
                  <a:schemeClr val="accent1"/>
                </a:solidFill>
              </a:rPr>
              <a:t>限る</a:t>
            </a:r>
            <a:r>
              <a:rPr lang="ja-JP" altLang="en-US" sz="1400" b="1" u="sng" dirty="0">
                <a:solidFill>
                  <a:schemeClr val="accent1"/>
                </a:solidFill>
              </a:rPr>
              <a:t>。</a:t>
            </a:r>
            <a:r>
              <a:rPr lang="ja-JP" altLang="en-US" sz="1400" b="1" dirty="0">
                <a:solidFill>
                  <a:schemeClr val="accent1"/>
                </a:solidFill>
              </a:rPr>
              <a:t>）</a:t>
            </a:r>
            <a:r>
              <a:rPr lang="ja-JP" altLang="en-US" sz="1600" b="1" dirty="0" smtClean="0">
                <a:solidFill>
                  <a:srgbClr val="00B0F0"/>
                </a:solidFill>
                <a:latin typeface="MS-Mincho"/>
                <a:ea typeface="ＭＳ Ｐゴシック" charset="-128"/>
              </a:rPr>
              <a:t>。</a:t>
            </a:r>
            <a:endParaRPr lang="ja-JP" altLang="en-US" sz="1600" b="1" dirty="0">
              <a:solidFill>
                <a:srgbClr val="00B0F0"/>
              </a:solidFill>
              <a:latin typeface="Arial" charset="0"/>
              <a:ea typeface="ＭＳ Ｐゴシック" charset="-128"/>
            </a:endParaRPr>
          </a:p>
        </p:txBody>
      </p:sp>
      <p:sp>
        <p:nvSpPr>
          <p:cNvPr id="8" name="テキスト ボックス 7"/>
          <p:cNvSpPr txBox="1"/>
          <p:nvPr/>
        </p:nvSpPr>
        <p:spPr>
          <a:xfrm>
            <a:off x="0" y="0"/>
            <a:ext cx="9906000" cy="523875"/>
          </a:xfrm>
          <a:prstGeom prst="rect">
            <a:avLst/>
          </a:prstGeom>
          <a:solidFill>
            <a:schemeClr val="accent5">
              <a:lumMod val="20000"/>
              <a:lumOff val="80000"/>
            </a:schemeClr>
          </a:solidFill>
          <a:ln>
            <a:noFill/>
          </a:ln>
        </p:spPr>
        <p:txBody>
          <a:bodyPr>
            <a:spAutoFit/>
          </a:bodyPr>
          <a:lstStyle/>
          <a:p>
            <a:pPr>
              <a:defRPr/>
            </a:pPr>
            <a:r>
              <a:rPr lang="ja-JP" altLang="en-US" sz="2800" b="1" dirty="0" smtClean="0">
                <a:latin typeface="Arial" charset="0"/>
                <a:ea typeface="ＭＳ Ｐゴシック" charset="-128"/>
              </a:rPr>
              <a:t>①スプリンクラー設備の設置基準の見直し</a:t>
            </a:r>
            <a:endParaRPr lang="en-US" altLang="ja-JP" sz="2800" b="1" dirty="0">
              <a:latin typeface="Arial" charset="0"/>
              <a:ea typeface="ＭＳ Ｐゴシック" charset="-128"/>
            </a:endParaRPr>
          </a:p>
        </p:txBody>
      </p:sp>
      <p:sp>
        <p:nvSpPr>
          <p:cNvPr id="9" name="Text Box 8"/>
          <p:cNvSpPr txBox="1">
            <a:spLocks noChangeArrowheads="1"/>
          </p:cNvSpPr>
          <p:nvPr/>
        </p:nvSpPr>
        <p:spPr bwMode="auto">
          <a:xfrm>
            <a:off x="229520" y="5627244"/>
            <a:ext cx="9443720" cy="376237"/>
          </a:xfrm>
          <a:prstGeom prst="rect">
            <a:avLst/>
          </a:prstGeom>
          <a:solidFill>
            <a:srgbClr val="FF0000"/>
          </a:solidFill>
          <a:ln w="9525">
            <a:solidFill>
              <a:schemeClr val="tx1"/>
            </a:solidFill>
            <a:miter lim="800000"/>
            <a:headEnd/>
            <a:tailEnd/>
          </a:ln>
          <a:effectLst/>
          <a:extLst/>
        </p:spPr>
        <p:txBody>
          <a:bodyPr wrap="squar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b="1" dirty="0">
                <a:solidFill>
                  <a:schemeClr val="bg1"/>
                </a:solidFill>
              </a:rPr>
              <a:t>施行日：</a:t>
            </a:r>
            <a:r>
              <a:rPr lang="ja-JP" altLang="en-US" b="1" dirty="0" smtClean="0">
                <a:solidFill>
                  <a:schemeClr val="bg1"/>
                </a:solidFill>
              </a:rPr>
              <a:t>平成２７年</a:t>
            </a:r>
            <a:r>
              <a:rPr lang="ja-JP" altLang="en-US" b="1" dirty="0">
                <a:solidFill>
                  <a:schemeClr val="bg1"/>
                </a:solidFill>
              </a:rPr>
              <a:t>４</a:t>
            </a:r>
            <a:r>
              <a:rPr lang="ja-JP" altLang="en-US" b="1" dirty="0" smtClean="0">
                <a:solidFill>
                  <a:schemeClr val="bg1"/>
                </a:solidFill>
              </a:rPr>
              <a:t>月</a:t>
            </a:r>
            <a:r>
              <a:rPr lang="ja-JP" altLang="en-US" b="1" dirty="0">
                <a:solidFill>
                  <a:schemeClr val="bg1"/>
                </a:solidFill>
              </a:rPr>
              <a:t>１</a:t>
            </a:r>
            <a:r>
              <a:rPr lang="ja-JP" altLang="en-US" b="1" dirty="0" smtClean="0">
                <a:solidFill>
                  <a:schemeClr val="bg1"/>
                </a:solidFill>
              </a:rPr>
              <a:t>日</a:t>
            </a:r>
            <a:endParaRPr lang="ja-JP" altLang="en-US" b="1" dirty="0">
              <a:solidFill>
                <a:schemeClr val="bg1"/>
              </a:solidFill>
            </a:endParaRPr>
          </a:p>
        </p:txBody>
      </p:sp>
      <p:sp>
        <p:nvSpPr>
          <p:cNvPr id="10" name="Text Box 8"/>
          <p:cNvSpPr txBox="1">
            <a:spLocks noChangeArrowheads="1"/>
          </p:cNvSpPr>
          <p:nvPr/>
        </p:nvSpPr>
        <p:spPr bwMode="auto">
          <a:xfrm>
            <a:off x="234347" y="6013488"/>
            <a:ext cx="9438893" cy="338554"/>
          </a:xfrm>
          <a:prstGeom prst="rect">
            <a:avLst/>
          </a:prstGeom>
          <a:ln>
            <a:headEnd/>
            <a:tailEnd/>
          </a:ln>
          <a:extLst/>
        </p:spPr>
        <p:style>
          <a:lnRef idx="1">
            <a:schemeClr val="accent3"/>
          </a:lnRef>
          <a:fillRef idx="2">
            <a:schemeClr val="accent3"/>
          </a:fillRef>
          <a:effectRef idx="1">
            <a:schemeClr val="accent3"/>
          </a:effectRef>
          <a:fontRef idx="minor">
            <a:schemeClr val="dk1"/>
          </a:fontRef>
        </p:style>
        <p:txBody>
          <a:bodyPr wrap="square">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sz="1600" b="1" dirty="0" smtClean="0"/>
              <a:t>平成３０年３月３１日までの間は改正前基準でも可</a:t>
            </a:r>
            <a:endParaRPr lang="en-US" altLang="ja-JP" sz="1600" b="1" dirty="0" smtClean="0"/>
          </a:p>
        </p:txBody>
      </p:sp>
      <p:sp>
        <p:nvSpPr>
          <p:cNvPr id="11" name="AutoShape 86"/>
          <p:cNvSpPr>
            <a:spLocks noChangeArrowheads="1"/>
          </p:cNvSpPr>
          <p:nvPr/>
        </p:nvSpPr>
        <p:spPr bwMode="auto">
          <a:xfrm>
            <a:off x="8762032" y="703369"/>
            <a:ext cx="1068086" cy="2867025"/>
          </a:xfrm>
          <a:prstGeom prst="roundRect">
            <a:avLst>
              <a:gd name="adj" fmla="val 16667"/>
            </a:avLst>
          </a:prstGeom>
          <a:noFill/>
          <a:ln>
            <a:solidFill>
              <a:srgbClr val="FF0000"/>
            </a:solidFill>
            <a:headEnd/>
            <a:tailEnd/>
          </a:ln>
          <a:extLst/>
        </p:spPr>
        <p:style>
          <a:lnRef idx="1">
            <a:schemeClr val="accent2"/>
          </a:lnRef>
          <a:fillRef idx="2">
            <a:schemeClr val="accent2"/>
          </a:fillRef>
          <a:effectRef idx="1">
            <a:schemeClr val="accent2"/>
          </a:effectRef>
          <a:fontRef idx="minor">
            <a:schemeClr val="dk1"/>
          </a:fontRef>
        </p:style>
        <p:txBody>
          <a:bodyPr wrap="none" anchor="ctr"/>
          <a:lstStyle/>
          <a:p>
            <a:pPr algn="ctr"/>
            <a:r>
              <a:rPr lang="ja-JP" altLang="en-US" sz="1400" b="1" dirty="0">
                <a:solidFill>
                  <a:srgbClr val="FF0000"/>
                </a:solidFill>
                <a:effectLst>
                  <a:outerShdw blurRad="38100" dist="38100" dir="2700000" algn="tl">
                    <a:srgbClr val="000000">
                      <a:alpha val="43137"/>
                    </a:srgbClr>
                  </a:outerShdw>
                </a:effectLst>
              </a:rPr>
              <a:t>（</a:t>
            </a:r>
            <a:r>
              <a:rPr lang="ja-JP" altLang="en-US" sz="1400" b="1" dirty="0">
                <a:solidFill>
                  <a:srgbClr val="FF0000"/>
                </a:solidFill>
              </a:rPr>
              <a:t>１）高齢者</a:t>
            </a:r>
          </a:p>
        </p:txBody>
      </p:sp>
      <p:sp>
        <p:nvSpPr>
          <p:cNvPr id="12" name="AutoShape 87"/>
          <p:cNvSpPr>
            <a:spLocks noChangeArrowheads="1"/>
          </p:cNvSpPr>
          <p:nvPr/>
        </p:nvSpPr>
        <p:spPr bwMode="auto">
          <a:xfrm>
            <a:off x="8744268" y="3688131"/>
            <a:ext cx="1085850" cy="252413"/>
          </a:xfrm>
          <a:prstGeom prst="roundRect">
            <a:avLst>
              <a:gd name="adj" fmla="val 16667"/>
            </a:avLst>
          </a:prstGeom>
          <a:noFill/>
          <a:ln>
            <a:solidFill>
              <a:srgbClr val="00339A"/>
            </a:solidFill>
            <a:headEnd/>
            <a:tailEnd/>
          </a:ln>
          <a:extLst/>
        </p:spPr>
        <p:style>
          <a:lnRef idx="1">
            <a:schemeClr val="accent1"/>
          </a:lnRef>
          <a:fillRef idx="2">
            <a:schemeClr val="accent1"/>
          </a:fillRef>
          <a:effectRef idx="1">
            <a:schemeClr val="accent1"/>
          </a:effectRef>
          <a:fontRef idx="minor">
            <a:schemeClr val="dk1"/>
          </a:fontRef>
        </p:style>
        <p:txBody>
          <a:bodyPr wrap="none" anchor="ctr"/>
          <a:lstStyle/>
          <a:p>
            <a:pPr algn="ctr"/>
            <a:r>
              <a:rPr lang="ja-JP" altLang="en-US" sz="1200" b="1" dirty="0">
                <a:solidFill>
                  <a:srgbClr val="00B0F0"/>
                </a:solidFill>
              </a:rPr>
              <a:t>（２）生活保護者</a:t>
            </a:r>
          </a:p>
        </p:txBody>
      </p:sp>
      <p:sp>
        <p:nvSpPr>
          <p:cNvPr id="13" name="AutoShape 88"/>
          <p:cNvSpPr>
            <a:spLocks noChangeArrowheads="1"/>
          </p:cNvSpPr>
          <p:nvPr/>
        </p:nvSpPr>
        <p:spPr bwMode="auto">
          <a:xfrm>
            <a:off x="8744268" y="4083944"/>
            <a:ext cx="1085850" cy="252412"/>
          </a:xfrm>
          <a:prstGeom prst="roundRect">
            <a:avLst>
              <a:gd name="adj" fmla="val 16667"/>
            </a:avLst>
          </a:prstGeom>
          <a:noFill/>
          <a:ln>
            <a:solidFill>
              <a:srgbClr val="FF0000"/>
            </a:solidFill>
            <a:headEnd/>
            <a:tailEnd/>
          </a:ln>
          <a:extLst/>
        </p:spPr>
        <p:style>
          <a:lnRef idx="1">
            <a:schemeClr val="accent2"/>
          </a:lnRef>
          <a:fillRef idx="2">
            <a:schemeClr val="accent2"/>
          </a:fillRef>
          <a:effectRef idx="1">
            <a:schemeClr val="accent2"/>
          </a:effectRef>
          <a:fontRef idx="minor">
            <a:schemeClr val="dk1"/>
          </a:fontRef>
        </p:style>
        <p:txBody>
          <a:bodyPr wrap="none" anchor="ctr"/>
          <a:lstStyle/>
          <a:p>
            <a:pPr algn="ctr"/>
            <a:r>
              <a:rPr lang="ja-JP" altLang="en-US" sz="1400" b="1" dirty="0">
                <a:solidFill>
                  <a:srgbClr val="FF0000"/>
                </a:solidFill>
              </a:rPr>
              <a:t>（３）児童</a:t>
            </a:r>
          </a:p>
        </p:txBody>
      </p:sp>
      <p:sp>
        <p:nvSpPr>
          <p:cNvPr id="14" name="AutoShape 89"/>
          <p:cNvSpPr>
            <a:spLocks noChangeArrowheads="1"/>
          </p:cNvSpPr>
          <p:nvPr/>
        </p:nvSpPr>
        <p:spPr bwMode="auto">
          <a:xfrm>
            <a:off x="8744268" y="4429156"/>
            <a:ext cx="1085850" cy="252413"/>
          </a:xfrm>
          <a:prstGeom prst="roundRect">
            <a:avLst>
              <a:gd name="adj" fmla="val 16667"/>
            </a:avLst>
          </a:prstGeom>
          <a:noFill/>
          <a:ln>
            <a:solidFill>
              <a:srgbClr val="00339A"/>
            </a:solidFill>
            <a:headEnd/>
            <a:tailEnd/>
          </a:ln>
          <a:extLst/>
        </p:spPr>
        <p:style>
          <a:lnRef idx="1">
            <a:schemeClr val="accent1"/>
          </a:lnRef>
          <a:fillRef idx="2">
            <a:schemeClr val="accent1"/>
          </a:fillRef>
          <a:effectRef idx="1">
            <a:schemeClr val="accent1"/>
          </a:effectRef>
          <a:fontRef idx="minor">
            <a:schemeClr val="dk1"/>
          </a:fontRef>
        </p:style>
        <p:txBody>
          <a:bodyPr wrap="none" anchor="ctr"/>
          <a:lstStyle/>
          <a:p>
            <a:pPr algn="ctr"/>
            <a:r>
              <a:rPr lang="ja-JP" altLang="en-US" sz="1200" b="1" dirty="0">
                <a:solidFill>
                  <a:srgbClr val="00B0F0"/>
                </a:solidFill>
              </a:rPr>
              <a:t>（４）障害児</a:t>
            </a:r>
          </a:p>
        </p:txBody>
      </p:sp>
      <p:sp>
        <p:nvSpPr>
          <p:cNvPr id="15" name="正方形/長方形 20"/>
          <p:cNvSpPr>
            <a:spLocks noChangeArrowheads="1"/>
          </p:cNvSpPr>
          <p:nvPr/>
        </p:nvSpPr>
        <p:spPr bwMode="auto">
          <a:xfrm>
            <a:off x="5334213" y="668444"/>
            <a:ext cx="3397353" cy="244475"/>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nchor="ctr"/>
          <a:lstStyle/>
          <a:p>
            <a:pPr algn="ctr"/>
            <a:r>
              <a:rPr lang="ja-JP" altLang="en-US" sz="1400" dirty="0">
                <a:solidFill>
                  <a:srgbClr val="000000"/>
                </a:solidFill>
                <a:latin typeface="Calibri" pitchFamily="34" charset="0"/>
              </a:rPr>
              <a:t>老人短期入所施設</a:t>
            </a:r>
          </a:p>
        </p:txBody>
      </p:sp>
      <p:sp>
        <p:nvSpPr>
          <p:cNvPr id="16" name="正方形/長方形 20"/>
          <p:cNvSpPr>
            <a:spLocks noChangeArrowheads="1"/>
          </p:cNvSpPr>
          <p:nvPr/>
        </p:nvSpPr>
        <p:spPr bwMode="auto">
          <a:xfrm>
            <a:off x="5334213" y="943081"/>
            <a:ext cx="3397353" cy="244475"/>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nchor="ctr"/>
          <a:lstStyle/>
          <a:p>
            <a:pPr algn="ctr"/>
            <a:r>
              <a:rPr lang="ja-JP" altLang="en-US" sz="1400" dirty="0">
                <a:solidFill>
                  <a:srgbClr val="000000"/>
                </a:solidFill>
                <a:latin typeface="Calibri" pitchFamily="34" charset="0"/>
              </a:rPr>
              <a:t>養護老人ホーム</a:t>
            </a:r>
          </a:p>
        </p:txBody>
      </p:sp>
      <p:sp>
        <p:nvSpPr>
          <p:cNvPr id="17" name="正方形/長方形 20"/>
          <p:cNvSpPr>
            <a:spLocks noChangeArrowheads="1"/>
          </p:cNvSpPr>
          <p:nvPr/>
        </p:nvSpPr>
        <p:spPr bwMode="auto">
          <a:xfrm>
            <a:off x="5334213" y="1244706"/>
            <a:ext cx="3397353" cy="244475"/>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nchor="ctr"/>
          <a:lstStyle/>
          <a:p>
            <a:pPr algn="ctr"/>
            <a:r>
              <a:rPr lang="ja-JP" altLang="en-US" sz="1400" dirty="0">
                <a:solidFill>
                  <a:srgbClr val="000000"/>
                </a:solidFill>
                <a:latin typeface="Calibri" pitchFamily="34" charset="0"/>
              </a:rPr>
              <a:t>特別養護老人ホーム</a:t>
            </a:r>
          </a:p>
        </p:txBody>
      </p:sp>
      <p:sp>
        <p:nvSpPr>
          <p:cNvPr id="18" name="正方形/長方形 20"/>
          <p:cNvSpPr>
            <a:spLocks noChangeArrowheads="1"/>
          </p:cNvSpPr>
          <p:nvPr/>
        </p:nvSpPr>
        <p:spPr bwMode="auto">
          <a:xfrm>
            <a:off x="5334213" y="1849544"/>
            <a:ext cx="3397353" cy="244475"/>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nchor="ctr"/>
          <a:lstStyle/>
          <a:p>
            <a:pPr algn="ctr"/>
            <a:r>
              <a:rPr lang="ja-JP" altLang="en-US" sz="1400">
                <a:solidFill>
                  <a:srgbClr val="000000"/>
                </a:solidFill>
                <a:latin typeface="Calibri" pitchFamily="34" charset="0"/>
              </a:rPr>
              <a:t>有料老人ホーム　</a:t>
            </a:r>
            <a:r>
              <a:rPr lang="en-US" altLang="ja-JP" sz="1400">
                <a:solidFill>
                  <a:srgbClr val="000000"/>
                </a:solidFill>
                <a:latin typeface="Calibri" pitchFamily="34" charset="0"/>
              </a:rPr>
              <a:t>※</a:t>
            </a:r>
            <a:r>
              <a:rPr lang="ja-JP" altLang="en-US" sz="1400">
                <a:solidFill>
                  <a:srgbClr val="000000"/>
                </a:solidFill>
                <a:latin typeface="Calibri" pitchFamily="34" charset="0"/>
              </a:rPr>
              <a:t>３</a:t>
            </a:r>
          </a:p>
        </p:txBody>
      </p:sp>
      <p:sp>
        <p:nvSpPr>
          <p:cNvPr id="19" name="正方形/長方形 20"/>
          <p:cNvSpPr>
            <a:spLocks noChangeArrowheads="1"/>
          </p:cNvSpPr>
          <p:nvPr/>
        </p:nvSpPr>
        <p:spPr bwMode="auto">
          <a:xfrm>
            <a:off x="5334213" y="2124181"/>
            <a:ext cx="3397353" cy="244475"/>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nchor="ctr"/>
          <a:lstStyle/>
          <a:p>
            <a:pPr algn="ctr"/>
            <a:r>
              <a:rPr lang="ja-JP" altLang="en-US" sz="1400">
                <a:solidFill>
                  <a:srgbClr val="000000"/>
                </a:solidFill>
                <a:latin typeface="Calibri" pitchFamily="34" charset="0"/>
              </a:rPr>
              <a:t>介護老人保健施設</a:t>
            </a:r>
          </a:p>
        </p:txBody>
      </p:sp>
      <p:sp>
        <p:nvSpPr>
          <p:cNvPr id="20" name="正方形/長方形 20"/>
          <p:cNvSpPr>
            <a:spLocks noChangeArrowheads="1"/>
          </p:cNvSpPr>
          <p:nvPr/>
        </p:nvSpPr>
        <p:spPr bwMode="auto">
          <a:xfrm>
            <a:off x="5334213" y="2411519"/>
            <a:ext cx="3397353" cy="244475"/>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nchor="ctr"/>
          <a:lstStyle/>
          <a:p>
            <a:pPr algn="ctr"/>
            <a:r>
              <a:rPr lang="ja-JP" altLang="en-US" sz="1400">
                <a:solidFill>
                  <a:srgbClr val="000000"/>
                </a:solidFill>
                <a:latin typeface="Calibri" pitchFamily="34" charset="0"/>
              </a:rPr>
              <a:t>老人短期入所事業</a:t>
            </a:r>
          </a:p>
        </p:txBody>
      </p:sp>
      <p:sp>
        <p:nvSpPr>
          <p:cNvPr id="21" name="正方形/長方形 20"/>
          <p:cNvSpPr>
            <a:spLocks noChangeArrowheads="1"/>
          </p:cNvSpPr>
          <p:nvPr/>
        </p:nvSpPr>
        <p:spPr bwMode="auto">
          <a:xfrm>
            <a:off x="5334213" y="2684569"/>
            <a:ext cx="3397353" cy="244475"/>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nchor="ctr"/>
          <a:lstStyle/>
          <a:p>
            <a:pPr algn="ctr"/>
            <a:r>
              <a:rPr lang="ja-JP" altLang="en-US" sz="1400">
                <a:solidFill>
                  <a:srgbClr val="000000"/>
                </a:solidFill>
                <a:latin typeface="Calibri" pitchFamily="34" charset="0"/>
              </a:rPr>
              <a:t>小規模多機能型居宅介護事業　</a:t>
            </a:r>
            <a:r>
              <a:rPr lang="en-US" altLang="ja-JP" sz="1400">
                <a:solidFill>
                  <a:srgbClr val="000000"/>
                </a:solidFill>
                <a:latin typeface="Calibri" pitchFamily="34" charset="0"/>
              </a:rPr>
              <a:t>※</a:t>
            </a:r>
            <a:r>
              <a:rPr lang="ja-JP" altLang="en-US" sz="1400">
                <a:solidFill>
                  <a:srgbClr val="000000"/>
                </a:solidFill>
                <a:latin typeface="Calibri" pitchFamily="34" charset="0"/>
              </a:rPr>
              <a:t>３</a:t>
            </a:r>
          </a:p>
        </p:txBody>
      </p:sp>
      <p:sp>
        <p:nvSpPr>
          <p:cNvPr id="22" name="正方形/長方形 20"/>
          <p:cNvSpPr>
            <a:spLocks noChangeArrowheads="1"/>
          </p:cNvSpPr>
          <p:nvPr/>
        </p:nvSpPr>
        <p:spPr bwMode="auto">
          <a:xfrm>
            <a:off x="5334213" y="2987781"/>
            <a:ext cx="3397353" cy="244475"/>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nchor="ctr"/>
          <a:lstStyle/>
          <a:p>
            <a:pPr algn="ctr"/>
            <a:r>
              <a:rPr lang="ja-JP" altLang="en-US" sz="1400" dirty="0">
                <a:solidFill>
                  <a:srgbClr val="000000"/>
                </a:solidFill>
                <a:latin typeface="Calibri" pitchFamily="34" charset="0"/>
              </a:rPr>
              <a:t>認知症対応型老人共同生活援助事業</a:t>
            </a:r>
          </a:p>
        </p:txBody>
      </p:sp>
      <p:sp>
        <p:nvSpPr>
          <p:cNvPr id="23" name="正方形/長方形 20"/>
          <p:cNvSpPr>
            <a:spLocks noChangeArrowheads="1"/>
          </p:cNvSpPr>
          <p:nvPr/>
        </p:nvSpPr>
        <p:spPr bwMode="auto">
          <a:xfrm>
            <a:off x="5334213" y="3284644"/>
            <a:ext cx="3397353" cy="244475"/>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nchor="ctr"/>
          <a:lstStyle/>
          <a:p>
            <a:pPr algn="ctr"/>
            <a:r>
              <a:rPr lang="ja-JP" altLang="en-US" sz="1400" dirty="0">
                <a:solidFill>
                  <a:srgbClr val="000000"/>
                </a:solidFill>
                <a:latin typeface="Calibri" pitchFamily="34" charset="0"/>
              </a:rPr>
              <a:t>その他これらに類するもの（→総務省令）</a:t>
            </a:r>
          </a:p>
        </p:txBody>
      </p:sp>
      <p:sp>
        <p:nvSpPr>
          <p:cNvPr id="24" name="正方形/長方形 20"/>
          <p:cNvSpPr>
            <a:spLocks noChangeArrowheads="1"/>
          </p:cNvSpPr>
          <p:nvPr/>
        </p:nvSpPr>
        <p:spPr bwMode="auto">
          <a:xfrm>
            <a:off x="5334213" y="3686806"/>
            <a:ext cx="3397353" cy="24447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nchor="ctr"/>
          <a:lstStyle/>
          <a:p>
            <a:pPr algn="ctr"/>
            <a:r>
              <a:rPr lang="ja-JP" altLang="en-US" sz="1400">
                <a:solidFill>
                  <a:srgbClr val="000000"/>
                </a:solidFill>
                <a:latin typeface="Calibri" pitchFamily="34" charset="0"/>
              </a:rPr>
              <a:t>救護施設</a:t>
            </a:r>
          </a:p>
        </p:txBody>
      </p:sp>
      <p:sp>
        <p:nvSpPr>
          <p:cNvPr id="25" name="正方形/長方形 20"/>
          <p:cNvSpPr>
            <a:spLocks noChangeArrowheads="1"/>
          </p:cNvSpPr>
          <p:nvPr/>
        </p:nvSpPr>
        <p:spPr bwMode="auto">
          <a:xfrm>
            <a:off x="5334213" y="4057881"/>
            <a:ext cx="3397353" cy="244475"/>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nchor="ctr"/>
          <a:lstStyle/>
          <a:p>
            <a:pPr algn="ctr"/>
            <a:r>
              <a:rPr lang="ja-JP" altLang="en-US" sz="1400">
                <a:solidFill>
                  <a:srgbClr val="000000"/>
                </a:solidFill>
                <a:latin typeface="Calibri" pitchFamily="34" charset="0"/>
              </a:rPr>
              <a:t>乳児院</a:t>
            </a:r>
          </a:p>
        </p:txBody>
      </p:sp>
      <p:sp>
        <p:nvSpPr>
          <p:cNvPr id="26" name="正方形/長方形 20"/>
          <p:cNvSpPr>
            <a:spLocks noChangeArrowheads="1"/>
          </p:cNvSpPr>
          <p:nvPr/>
        </p:nvSpPr>
        <p:spPr bwMode="auto">
          <a:xfrm>
            <a:off x="5334213" y="4427831"/>
            <a:ext cx="3397353" cy="24447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nchor="ctr"/>
          <a:lstStyle/>
          <a:p>
            <a:pPr algn="ctr"/>
            <a:r>
              <a:rPr lang="ja-JP" altLang="en-US" sz="1400" dirty="0">
                <a:solidFill>
                  <a:srgbClr val="000000"/>
                </a:solidFill>
                <a:latin typeface="Calibri" pitchFamily="34" charset="0"/>
              </a:rPr>
              <a:t>障害児入所施設</a:t>
            </a:r>
          </a:p>
        </p:txBody>
      </p:sp>
      <p:sp>
        <p:nvSpPr>
          <p:cNvPr id="27" name="正方形/長方形 20"/>
          <p:cNvSpPr>
            <a:spLocks noChangeArrowheads="1"/>
          </p:cNvSpPr>
          <p:nvPr/>
        </p:nvSpPr>
        <p:spPr bwMode="auto">
          <a:xfrm>
            <a:off x="5334214" y="4866769"/>
            <a:ext cx="3362904" cy="23177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nchor="ctr"/>
          <a:lstStyle/>
          <a:p>
            <a:pPr algn="ctr"/>
            <a:r>
              <a:rPr lang="ja-JP" altLang="en-US" sz="1400">
                <a:solidFill>
                  <a:srgbClr val="000000"/>
                </a:solidFill>
                <a:latin typeface="Calibri" pitchFamily="34" charset="0"/>
              </a:rPr>
              <a:t>障害者支援施設　</a:t>
            </a:r>
            <a:r>
              <a:rPr lang="en-US" altLang="ja-JP" sz="1400">
                <a:solidFill>
                  <a:srgbClr val="000000"/>
                </a:solidFill>
                <a:latin typeface="Calibri" pitchFamily="34" charset="0"/>
              </a:rPr>
              <a:t>※</a:t>
            </a:r>
            <a:r>
              <a:rPr lang="ja-JP" altLang="en-US" sz="1400">
                <a:solidFill>
                  <a:srgbClr val="000000"/>
                </a:solidFill>
                <a:latin typeface="Calibri" pitchFamily="34" charset="0"/>
              </a:rPr>
              <a:t>４</a:t>
            </a:r>
          </a:p>
        </p:txBody>
      </p:sp>
      <p:sp>
        <p:nvSpPr>
          <p:cNvPr id="31" name="正方形/長方形 20"/>
          <p:cNvSpPr>
            <a:spLocks noChangeArrowheads="1"/>
          </p:cNvSpPr>
          <p:nvPr/>
        </p:nvSpPr>
        <p:spPr bwMode="auto">
          <a:xfrm>
            <a:off x="5334213" y="5118812"/>
            <a:ext cx="3362904" cy="430212"/>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nchor="ctr"/>
          <a:lstStyle/>
          <a:p>
            <a:pPr algn="ctr"/>
            <a:r>
              <a:rPr lang="ja-JP" altLang="en-US" sz="1400">
                <a:solidFill>
                  <a:srgbClr val="000000"/>
                </a:solidFill>
                <a:latin typeface="Calibri" pitchFamily="34" charset="0"/>
              </a:rPr>
              <a:t>短期入所施設・共同生活援助　</a:t>
            </a:r>
            <a:r>
              <a:rPr lang="en-US" altLang="ja-JP" sz="1400">
                <a:solidFill>
                  <a:srgbClr val="000000"/>
                </a:solidFill>
                <a:latin typeface="Calibri" pitchFamily="34" charset="0"/>
              </a:rPr>
              <a:t>※</a:t>
            </a:r>
            <a:r>
              <a:rPr lang="ja-JP" altLang="en-US" sz="1400">
                <a:solidFill>
                  <a:srgbClr val="000000"/>
                </a:solidFill>
                <a:latin typeface="Calibri" pitchFamily="34" charset="0"/>
              </a:rPr>
              <a:t>４</a:t>
            </a:r>
          </a:p>
          <a:p>
            <a:pPr algn="ctr"/>
            <a:r>
              <a:rPr lang="ja-JP" altLang="en-US" sz="1400">
                <a:solidFill>
                  <a:srgbClr val="000000"/>
                </a:solidFill>
              </a:rPr>
              <a:t>（ハにおいて「短期入所等」）</a:t>
            </a:r>
            <a:endParaRPr lang="ja-JP" altLang="en-US" sz="1400">
              <a:solidFill>
                <a:srgbClr val="000000"/>
              </a:solidFill>
              <a:latin typeface="Calibri" pitchFamily="34" charset="0"/>
            </a:endParaRPr>
          </a:p>
        </p:txBody>
      </p:sp>
      <p:sp>
        <p:nvSpPr>
          <p:cNvPr id="32" name="AutoShape 90"/>
          <p:cNvSpPr>
            <a:spLocks noChangeArrowheads="1"/>
          </p:cNvSpPr>
          <p:nvPr/>
        </p:nvSpPr>
        <p:spPr bwMode="auto">
          <a:xfrm>
            <a:off x="8731566" y="4866768"/>
            <a:ext cx="1085850" cy="682255"/>
          </a:xfrm>
          <a:prstGeom prst="roundRect">
            <a:avLst>
              <a:gd name="adj" fmla="val 16667"/>
            </a:avLst>
          </a:prstGeom>
          <a:noFill/>
          <a:ln>
            <a:solidFill>
              <a:srgbClr val="00339A"/>
            </a:solidFill>
            <a:headEnd/>
            <a:tailEnd/>
          </a:ln>
          <a:extLst/>
        </p:spPr>
        <p:style>
          <a:lnRef idx="1">
            <a:schemeClr val="accent1"/>
          </a:lnRef>
          <a:fillRef idx="2">
            <a:schemeClr val="accent1"/>
          </a:fillRef>
          <a:effectRef idx="1">
            <a:schemeClr val="accent1"/>
          </a:effectRef>
          <a:fontRef idx="minor">
            <a:schemeClr val="dk1"/>
          </a:fontRef>
        </p:style>
        <p:txBody>
          <a:bodyPr wrap="none" anchor="ctr"/>
          <a:lstStyle/>
          <a:p>
            <a:pPr algn="ctr"/>
            <a:r>
              <a:rPr lang="ja-JP" altLang="en-US" sz="1200" b="1" dirty="0">
                <a:solidFill>
                  <a:srgbClr val="00B0F0"/>
                </a:solidFill>
              </a:rPr>
              <a:t>（５）障害者</a:t>
            </a:r>
          </a:p>
        </p:txBody>
      </p:sp>
      <p:sp>
        <p:nvSpPr>
          <p:cNvPr id="33" name="正方形/長方形 20"/>
          <p:cNvSpPr>
            <a:spLocks noChangeArrowheads="1"/>
          </p:cNvSpPr>
          <p:nvPr/>
        </p:nvSpPr>
        <p:spPr bwMode="auto">
          <a:xfrm>
            <a:off x="5334213" y="1547919"/>
            <a:ext cx="3397353" cy="244475"/>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nchor="ctr"/>
          <a:lstStyle/>
          <a:p>
            <a:pPr algn="ctr"/>
            <a:r>
              <a:rPr lang="ja-JP" altLang="en-US" sz="1400" dirty="0">
                <a:solidFill>
                  <a:srgbClr val="000000"/>
                </a:solidFill>
                <a:latin typeface="Calibri" pitchFamily="34" charset="0"/>
              </a:rPr>
              <a:t>軽費老人ホーム　</a:t>
            </a:r>
            <a:r>
              <a:rPr lang="en-US" altLang="ja-JP" sz="1400" dirty="0">
                <a:solidFill>
                  <a:srgbClr val="000000"/>
                </a:solidFill>
                <a:latin typeface="Calibri" pitchFamily="34" charset="0"/>
              </a:rPr>
              <a:t>※</a:t>
            </a:r>
            <a:r>
              <a:rPr lang="ja-JP" altLang="en-US" sz="1400" dirty="0">
                <a:solidFill>
                  <a:srgbClr val="000000"/>
                </a:solidFill>
                <a:latin typeface="Calibri" pitchFamily="34" charset="0"/>
              </a:rPr>
              <a:t>３</a:t>
            </a:r>
          </a:p>
        </p:txBody>
      </p:sp>
    </p:spTree>
    <p:extLst>
      <p:ext uri="{BB962C8B-B14F-4D97-AF65-F5344CB8AC3E}">
        <p14:creationId xmlns:p14="http://schemas.microsoft.com/office/powerpoint/2010/main" val="39653412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11487</TotalTime>
  <Words>5079</Words>
  <Application>Microsoft Office PowerPoint</Application>
  <PresentationFormat>A4 210 x 297 mm</PresentationFormat>
  <Paragraphs>1081</Paragraphs>
  <Slides>47</Slides>
  <Notes>21</Notes>
  <HiddenSlides>0</HiddenSlides>
  <MMClips>0</MMClips>
  <ScaleCrop>false</ScaleCrop>
  <HeadingPairs>
    <vt:vector size="6" baseType="variant">
      <vt:variant>
        <vt:lpstr>テーマ</vt:lpstr>
      </vt:variant>
      <vt:variant>
        <vt:i4>1</vt:i4>
      </vt:variant>
      <vt:variant>
        <vt:lpstr>埋め込まれた OLE サーバー</vt:lpstr>
      </vt:variant>
      <vt:variant>
        <vt:i4>2</vt:i4>
      </vt:variant>
      <vt:variant>
        <vt:lpstr>スライド タイトル</vt:lpstr>
      </vt:variant>
      <vt:variant>
        <vt:i4>47</vt:i4>
      </vt:variant>
    </vt:vector>
  </HeadingPairs>
  <TitlesOfParts>
    <vt:vector size="50" baseType="lpstr">
      <vt:lpstr>Office テーマ</vt:lpstr>
      <vt:lpstr>数式</vt:lpstr>
      <vt:lpstr>ワークシート</vt:lpstr>
      <vt:lpstr>最近における予防行政の動向について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終</vt:lpstr>
    </vt:vector>
  </TitlesOfParts>
  <Company>総務省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最近の予防行政の動向について</dc:title>
  <dc:creator>総務省</dc:creator>
  <cp:lastModifiedBy>I-AF</cp:lastModifiedBy>
  <cp:revision>744</cp:revision>
  <cp:lastPrinted>2014-05-08T07:51:26Z</cp:lastPrinted>
  <dcterms:created xsi:type="dcterms:W3CDTF">2008-02-07T08:48:38Z</dcterms:created>
  <dcterms:modified xsi:type="dcterms:W3CDTF">2014-10-22T08:08:46Z</dcterms:modified>
</cp:coreProperties>
</file>